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charts/chart28.xml" ContentType="application/vnd.openxmlformats-officedocument.drawingml.chart+xml"/>
  <Override PartName="/ppt/notesSlides/notesSlide38.xml" ContentType="application/vnd.openxmlformats-officedocument.presentationml.notesSlide+xml"/>
  <Override PartName="/ppt/charts/chart29.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338" r:id="rId3"/>
    <p:sldId id="408" r:id="rId4"/>
    <p:sldId id="580" r:id="rId5"/>
    <p:sldId id="409" r:id="rId6"/>
    <p:sldId id="370" r:id="rId7"/>
    <p:sldId id="581" r:id="rId8"/>
    <p:sldId id="582" r:id="rId9"/>
    <p:sldId id="625" r:id="rId10"/>
    <p:sldId id="585" r:id="rId11"/>
    <p:sldId id="586" r:id="rId12"/>
    <p:sldId id="588" r:id="rId13"/>
    <p:sldId id="587" r:id="rId14"/>
    <p:sldId id="548" r:id="rId15"/>
    <p:sldId id="589" r:id="rId16"/>
    <p:sldId id="590" r:id="rId17"/>
    <p:sldId id="626" r:id="rId18"/>
    <p:sldId id="598" r:id="rId19"/>
    <p:sldId id="591" r:id="rId20"/>
    <p:sldId id="610" r:id="rId21"/>
    <p:sldId id="592" r:id="rId22"/>
    <p:sldId id="549" r:id="rId23"/>
    <p:sldId id="596" r:id="rId24"/>
    <p:sldId id="597" r:id="rId25"/>
    <p:sldId id="550" r:id="rId26"/>
    <p:sldId id="599" r:id="rId27"/>
    <p:sldId id="601" r:id="rId28"/>
    <p:sldId id="600" r:id="rId29"/>
    <p:sldId id="551" r:id="rId30"/>
    <p:sldId id="615" r:id="rId31"/>
    <p:sldId id="602" r:id="rId32"/>
    <p:sldId id="603" r:id="rId33"/>
    <p:sldId id="604" r:id="rId34"/>
    <p:sldId id="616" r:id="rId35"/>
    <p:sldId id="619" r:id="rId36"/>
    <p:sldId id="607" r:id="rId37"/>
    <p:sldId id="608" r:id="rId38"/>
    <p:sldId id="617" r:id="rId39"/>
    <p:sldId id="605" r:id="rId40"/>
    <p:sldId id="618" r:id="rId41"/>
    <p:sldId id="579" r:id="rId42"/>
    <p:sldId id="622" r:id="rId43"/>
    <p:sldId id="623" r:id="rId44"/>
    <p:sldId id="624" r:id="rId45"/>
    <p:sldId id="620" r:id="rId46"/>
    <p:sldId id="612" r:id="rId47"/>
    <p:sldId id="593" r:id="rId48"/>
    <p:sldId id="611" r:id="rId49"/>
    <p:sldId id="614" r:id="rId50"/>
    <p:sldId id="627" r:id="rId51"/>
    <p:sldId id="476" r:id="rId52"/>
    <p:sldId id="594" r:id="rId5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659" userDrawn="1">
          <p15:clr>
            <a:srgbClr val="A4A3A4"/>
          </p15:clr>
        </p15:guide>
        <p15:guide id="3" orient="horz" pos="1117" userDrawn="1">
          <p15:clr>
            <a:srgbClr val="A4A3A4"/>
          </p15:clr>
        </p15:guide>
        <p15:guide id="5" orient="horz" pos="1502" userDrawn="1">
          <p15:clr>
            <a:srgbClr val="A4A3A4"/>
          </p15:clr>
        </p15:guide>
        <p15:guide id="6" orient="horz" pos="2205" userDrawn="1">
          <p15:clr>
            <a:srgbClr val="A4A3A4"/>
          </p15:clr>
        </p15:guide>
        <p15:guide id="7" pos="71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McGregor" initials="DM" lastIdx="18" clrIdx="0">
    <p:extLst>
      <p:ext uri="{19B8F6BF-5375-455C-9EA6-DF929625EA0E}">
        <p15:presenceInfo xmlns:p15="http://schemas.microsoft.com/office/powerpoint/2012/main" userId="S-1-5-21-2593513122-514599162-388880161-1168" providerId="AD"/>
      </p:ext>
    </p:extLst>
  </p:cmAuthor>
  <p:cmAuthor id="2" name="Ruth Bryan" initials="RB" lastIdx="248" clrIdx="1">
    <p:extLst>
      <p:ext uri="{19B8F6BF-5375-455C-9EA6-DF929625EA0E}">
        <p15:presenceInfo xmlns:p15="http://schemas.microsoft.com/office/powerpoint/2012/main" userId="S-1-5-21-2051755110-3649569171-2908858218-1130" providerId="AD"/>
      </p:ext>
    </p:extLst>
  </p:cmAuthor>
  <p:cmAuthor id="3" name="Heather Jamieson" initials="HJ" lastIdx="1" clrIdx="2">
    <p:extLst>
      <p:ext uri="{19B8F6BF-5375-455C-9EA6-DF929625EA0E}">
        <p15:presenceInfo xmlns:p15="http://schemas.microsoft.com/office/powerpoint/2012/main" userId="S-1-5-21-2051755110-3649569171-2908858218-1123" providerId="AD"/>
      </p:ext>
    </p:extLst>
  </p:cmAuthor>
  <p:cmAuthor id="4" name="Sarah Ainsworth" initials="SA" lastIdx="9" clrIdx="3">
    <p:extLst>
      <p:ext uri="{19B8F6BF-5375-455C-9EA6-DF929625EA0E}">
        <p15:presenceInfo xmlns:p15="http://schemas.microsoft.com/office/powerpoint/2012/main" userId="S-1-5-21-2051755110-3649569171-2908858218-1131" providerId="AD"/>
      </p:ext>
    </p:extLst>
  </p:cmAuthor>
  <p:cmAuthor id="5" name="Elise Livingstone" initials="EL" lastIdx="2" clrIdx="4">
    <p:extLst>
      <p:ext uri="{19B8F6BF-5375-455C-9EA6-DF929625EA0E}">
        <p15:presenceInfo xmlns:p15="http://schemas.microsoft.com/office/powerpoint/2012/main" userId="S-1-5-21-2051755110-3649569171-2908858218-1169" providerId="AD"/>
      </p:ext>
    </p:extLst>
  </p:cmAuthor>
  <p:cmAuthor id="6" name="Diane McGregor" initials="DM [2]" lastIdx="29" clrIdx="5">
    <p:extLst>
      <p:ext uri="{19B8F6BF-5375-455C-9EA6-DF929625EA0E}">
        <p15:presenceInfo xmlns:p15="http://schemas.microsoft.com/office/powerpoint/2012/main" userId="S-1-5-21-2051755110-3649569171-2908858218-1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7C"/>
    <a:srgbClr val="E3E4E7"/>
    <a:srgbClr val="FFEAA7"/>
    <a:srgbClr val="DF7B00"/>
    <a:srgbClr val="FFE593"/>
    <a:srgbClr val="8B8D49"/>
    <a:srgbClr val="9C9100"/>
    <a:srgbClr val="005293"/>
    <a:srgbClr val="FFD347"/>
    <a:srgbClr val="AFB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4" autoAdjust="0"/>
    <p:restoredTop sz="94937" autoAdjust="0"/>
  </p:normalViewPr>
  <p:slideViewPr>
    <p:cSldViewPr snapToGrid="0" showGuides="1">
      <p:cViewPr varScale="1">
        <p:scale>
          <a:sx n="119" d="100"/>
          <a:sy n="119" d="100"/>
        </p:scale>
        <p:origin x="120" y="252"/>
      </p:cViewPr>
      <p:guideLst>
        <p:guide orient="horz" pos="1729"/>
        <p:guide pos="3659"/>
        <p:guide orient="horz" pos="1117"/>
        <p:guide orient="horz" pos="1502"/>
        <p:guide orient="horz" pos="2205"/>
        <p:guide pos="710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6" d="100"/>
          <a:sy n="66" d="100"/>
        </p:scale>
        <p:origin x="222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solidFill>
                  <a:schemeClr val="tx1"/>
                </a:solidFill>
              </a:rPr>
              <a:t>Gender</a:t>
            </a:r>
            <a:endParaRPr lang="en-GB" sz="1400" b="1" dirty="0">
              <a:solidFill>
                <a:schemeClr val="tx1"/>
              </a:solidFill>
            </a:endParaRPr>
          </a:p>
        </c:rich>
      </c:tx>
      <c:layout>
        <c:manualLayout>
          <c:xMode val="edge"/>
          <c:yMode val="edge"/>
          <c:x val="0.305373978315501"/>
          <c:y val="0.1394905191310960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77481395223239E-2"/>
          <c:y val="0.25787196513136451"/>
          <c:w val="0.5954436550195944"/>
          <c:h val="0.57058992073179826"/>
        </c:manualLayout>
      </c:layout>
      <c:barChart>
        <c:barDir val="col"/>
        <c:grouping val="percentStacked"/>
        <c:varyColors val="0"/>
        <c:ser>
          <c:idx val="0"/>
          <c:order val="0"/>
          <c:tx>
            <c:strRef>
              <c:f>Sheet1!$A$2</c:f>
              <c:strCache>
                <c:ptCount val="1"/>
                <c:pt idx="0">
                  <c:v>Male</c:v>
                </c:pt>
              </c:strCache>
            </c:strRef>
          </c:tx>
          <c:spPr>
            <a:solidFill>
              <a:schemeClr val="accent2"/>
            </a:solidFill>
            <a:ln w="19050">
              <a:noFill/>
            </a:ln>
            <a:effectLst/>
          </c:spPr>
          <c:invertIfNegative val="0"/>
          <c:dPt>
            <c:idx val="0"/>
            <c:invertIfNegative val="0"/>
            <c:bubble3D val="0"/>
            <c:spPr>
              <a:solidFill>
                <a:schemeClr val="accent2"/>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Sheet1!$B$2:$C$2</c:f>
              <c:numCache>
                <c:formatCode>0%</c:formatCode>
                <c:ptCount val="2"/>
                <c:pt idx="0">
                  <c:v>0.53</c:v>
                </c:pt>
                <c:pt idx="1">
                  <c:v>0.52</c:v>
                </c:pt>
              </c:numCache>
            </c:numRef>
          </c:val>
        </c:ser>
        <c:ser>
          <c:idx val="1"/>
          <c:order val="1"/>
          <c:tx>
            <c:strRef>
              <c:f>Sheet1!$A$3</c:f>
              <c:strCache>
                <c:ptCount val="1"/>
                <c:pt idx="0">
                  <c:v>Female</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dPt>
          <c:dLbls>
            <c:dLbl>
              <c:idx val="0"/>
              <c:layout>
                <c:manualLayout>
                  <c:x val="-2.1184301683952094E-3"/>
                  <c:y val="-2.314931491889137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Sheet1!$B$3:$C$3</c:f>
              <c:numCache>
                <c:formatCode>0%</c:formatCode>
                <c:ptCount val="2"/>
                <c:pt idx="0">
                  <c:v>0.47</c:v>
                </c:pt>
                <c:pt idx="1">
                  <c:v>0.48</c:v>
                </c:pt>
              </c:numCache>
            </c:numRef>
          </c:val>
        </c:ser>
        <c:dLbls>
          <c:showLegendKey val="0"/>
          <c:showVal val="0"/>
          <c:showCatName val="0"/>
          <c:showSerName val="0"/>
          <c:showPercent val="0"/>
          <c:showBubbleSize val="0"/>
        </c:dLbls>
        <c:gapWidth val="100"/>
        <c:overlap val="100"/>
        <c:axId val="320671688"/>
        <c:axId val="321428960"/>
      </c:barChart>
      <c:catAx>
        <c:axId val="320671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21428960"/>
        <c:crosses val="autoZero"/>
        <c:auto val="1"/>
        <c:lblAlgn val="ctr"/>
        <c:lblOffset val="100"/>
        <c:noMultiLvlLbl val="0"/>
      </c:catAx>
      <c:valAx>
        <c:axId val="321428960"/>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320671688"/>
        <c:crosses val="autoZero"/>
        <c:crossBetween val="between"/>
      </c:valAx>
      <c:spPr>
        <a:noFill/>
        <a:ln>
          <a:noFill/>
        </a:ln>
        <a:effectLst/>
      </c:spPr>
    </c:plotArea>
    <c:legend>
      <c:legendPos val="r"/>
      <c:layout>
        <c:manualLayout>
          <c:xMode val="edge"/>
          <c:yMode val="edge"/>
          <c:x val="0.62974893655750497"/>
          <c:y val="0.36863840290501576"/>
          <c:w val="0.25834005988997794"/>
          <c:h val="0.299658105108942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solidFill>
                  <a:schemeClr val="tx1"/>
                </a:solidFill>
              </a:rPr>
              <a:t>With a dog/dogs</a:t>
            </a:r>
            <a:endParaRPr lang="en-GB" sz="1400" b="1" dirty="0">
              <a:solidFill>
                <a:schemeClr val="tx1"/>
              </a:solidFill>
            </a:endParaRPr>
          </a:p>
        </c:rich>
      </c:tx>
      <c:layout>
        <c:manualLayout>
          <c:xMode val="edge"/>
          <c:yMode val="edge"/>
          <c:x val="0.20376628516159082"/>
          <c:y val="0.1394904240864409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77481395223239E-2"/>
          <c:y val="0.25787196513136451"/>
          <c:w val="0.5954436550195944"/>
          <c:h val="0.57058992073179826"/>
        </c:manualLayout>
      </c:layout>
      <c:barChart>
        <c:barDir val="col"/>
        <c:grouping val="percentStacked"/>
        <c:varyColors val="0"/>
        <c:ser>
          <c:idx val="0"/>
          <c:order val="0"/>
          <c:tx>
            <c:strRef>
              <c:f>Sheet1!$A$2</c:f>
              <c:strCache>
                <c:ptCount val="1"/>
                <c:pt idx="0">
                  <c:v>Yes</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Sheet1!$B$2:$C$2</c:f>
              <c:numCache>
                <c:formatCode>0%</c:formatCode>
                <c:ptCount val="2"/>
                <c:pt idx="0">
                  <c:v>0.13</c:v>
                </c:pt>
                <c:pt idx="1">
                  <c:v>0.14000000000000001</c:v>
                </c:pt>
              </c:numCache>
            </c:numRef>
          </c:val>
        </c:ser>
        <c:ser>
          <c:idx val="1"/>
          <c:order val="1"/>
          <c:tx>
            <c:strRef>
              <c:f>Sheet1!$A$3</c:f>
              <c:strCache>
                <c:ptCount val="1"/>
                <c:pt idx="0">
                  <c:v>No</c:v>
                </c:pt>
              </c:strCache>
            </c:strRef>
          </c:tx>
          <c:spPr>
            <a:solidFill>
              <a:srgbClr val="C00000"/>
            </a:solidFill>
            <a:ln w="19050">
              <a:noFill/>
            </a:ln>
            <a:effectLst/>
          </c:spPr>
          <c:invertIfNegative val="0"/>
          <c:dPt>
            <c:idx val="0"/>
            <c:invertIfNegative val="0"/>
            <c:bubble3D val="0"/>
            <c:spPr>
              <a:solidFill>
                <a:srgbClr val="C00000"/>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Sheet1!$B$3:$C$3</c:f>
              <c:numCache>
                <c:formatCode>0%</c:formatCode>
                <c:ptCount val="2"/>
                <c:pt idx="0">
                  <c:v>0.87</c:v>
                </c:pt>
                <c:pt idx="1">
                  <c:v>0.86</c:v>
                </c:pt>
              </c:numCache>
            </c:numRef>
          </c:val>
        </c:ser>
        <c:dLbls>
          <c:showLegendKey val="0"/>
          <c:showVal val="0"/>
          <c:showCatName val="0"/>
          <c:showSerName val="0"/>
          <c:showPercent val="0"/>
          <c:showBubbleSize val="0"/>
        </c:dLbls>
        <c:gapWidth val="100"/>
        <c:overlap val="100"/>
        <c:axId val="418352008"/>
        <c:axId val="418352792"/>
      </c:barChart>
      <c:catAx>
        <c:axId val="418352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8352792"/>
        <c:crosses val="autoZero"/>
        <c:auto val="1"/>
        <c:lblAlgn val="ctr"/>
        <c:lblOffset val="100"/>
        <c:noMultiLvlLbl val="0"/>
      </c:catAx>
      <c:valAx>
        <c:axId val="418352792"/>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418352008"/>
        <c:crosses val="autoZero"/>
        <c:crossBetween val="between"/>
      </c:valAx>
      <c:spPr>
        <a:noFill/>
        <a:ln>
          <a:noFill/>
        </a:ln>
        <a:effectLst/>
      </c:spPr>
    </c:plotArea>
    <c:legend>
      <c:legendPos val="r"/>
      <c:layout>
        <c:manualLayout>
          <c:xMode val="edge"/>
          <c:yMode val="edge"/>
          <c:x val="0.67781556304950508"/>
          <c:y val="0.36970507109478296"/>
          <c:w val="0.1705942289276618"/>
          <c:h val="0.303195895812855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Number of nights away from home (total) and in the Cairngorms - 2019</a:t>
            </a:r>
            <a:endParaRPr lang="en-GB" sz="1400" b="1" dirty="0"/>
          </a:p>
        </c:rich>
      </c:tx>
      <c:layout>
        <c:manualLayout>
          <c:xMode val="edge"/>
          <c:yMode val="edge"/>
          <c:x val="0.2293633828109837"/>
          <c:y val="4.240627212138210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17526367574450277"/>
          <c:w val="0.98986803841650894"/>
          <c:h val="0.68848152155039999"/>
        </c:manualLayout>
      </c:layout>
      <c:barChart>
        <c:barDir val="col"/>
        <c:grouping val="clustered"/>
        <c:varyColors val="0"/>
        <c:ser>
          <c:idx val="0"/>
          <c:order val="0"/>
          <c:tx>
            <c:strRef>
              <c:f>Sheet1!$B$1</c:f>
              <c:strCache>
                <c:ptCount val="1"/>
                <c:pt idx="0">
                  <c:v>Total nights</c:v>
                </c:pt>
              </c:strCache>
            </c:strRef>
          </c:tx>
          <c:spPr>
            <a:solidFill>
              <a:srgbClr val="00877C"/>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Sheet1!$B$2:$B$16</c:f>
              <c:numCache>
                <c:formatCode>0%</c:formatCode>
                <c:ptCount val="15"/>
                <c:pt idx="0">
                  <c:v>0.04</c:v>
                </c:pt>
                <c:pt idx="1">
                  <c:v>0.08</c:v>
                </c:pt>
                <c:pt idx="2">
                  <c:v>7.0000000000000007E-2</c:v>
                </c:pt>
                <c:pt idx="3">
                  <c:v>0.06</c:v>
                </c:pt>
                <c:pt idx="4">
                  <c:v>0.06</c:v>
                </c:pt>
                <c:pt idx="5">
                  <c:v>0.03</c:v>
                </c:pt>
                <c:pt idx="6">
                  <c:v>0.17</c:v>
                </c:pt>
                <c:pt idx="7">
                  <c:v>0.04</c:v>
                </c:pt>
                <c:pt idx="8">
                  <c:v>0.02</c:v>
                </c:pt>
                <c:pt idx="9">
                  <c:v>0.05</c:v>
                </c:pt>
                <c:pt idx="10">
                  <c:v>0.01</c:v>
                </c:pt>
                <c:pt idx="11">
                  <c:v>0.03</c:v>
                </c:pt>
                <c:pt idx="12">
                  <c:v>0.01</c:v>
                </c:pt>
                <c:pt idx="13">
                  <c:v>0.13</c:v>
                </c:pt>
                <c:pt idx="14">
                  <c:v>0.2</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Total in Cairngorms</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dPt>
          <c:dPt>
            <c:idx val="2"/>
            <c:invertIfNegative val="0"/>
            <c:bubble3D val="0"/>
            <c:spPr>
              <a:solidFill>
                <a:schemeClr val="accent3"/>
              </a:solidFill>
              <a:ln w="19050">
                <a:solidFill>
                  <a:schemeClr val="lt1"/>
                </a:solidFill>
              </a:ln>
              <a:effectLst/>
            </c:spPr>
          </c:dPt>
          <c:dLbls>
            <c:dLbl>
              <c:idx val="10"/>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Sheet1!$C$2:$C$16</c:f>
              <c:numCache>
                <c:formatCode>0%</c:formatCode>
                <c:ptCount val="15"/>
                <c:pt idx="0">
                  <c:v>0.13</c:v>
                </c:pt>
                <c:pt idx="1">
                  <c:v>0.2</c:v>
                </c:pt>
                <c:pt idx="2">
                  <c:v>0.13</c:v>
                </c:pt>
                <c:pt idx="3">
                  <c:v>0.11</c:v>
                </c:pt>
                <c:pt idx="4">
                  <c:v>7.0000000000000007E-2</c:v>
                </c:pt>
                <c:pt idx="5">
                  <c:v>0.04</c:v>
                </c:pt>
                <c:pt idx="6">
                  <c:v>0.18</c:v>
                </c:pt>
                <c:pt idx="7">
                  <c:v>0.01</c:v>
                </c:pt>
                <c:pt idx="8">
                  <c:v>0.01</c:v>
                </c:pt>
                <c:pt idx="9">
                  <c:v>0.03</c:v>
                </c:pt>
                <c:pt idx="10">
                  <c:v>0</c:v>
                </c:pt>
                <c:pt idx="11">
                  <c:v>0.01</c:v>
                </c:pt>
                <c:pt idx="12">
                  <c:v>0</c:v>
                </c:pt>
                <c:pt idx="13">
                  <c:v>0.04</c:v>
                </c:pt>
                <c:pt idx="14">
                  <c:v>0.03</c:v>
                </c:pt>
              </c:numCache>
            </c:numRef>
          </c:val>
        </c:ser>
        <c:dLbls>
          <c:showLegendKey val="0"/>
          <c:showVal val="0"/>
          <c:showCatName val="0"/>
          <c:showSerName val="0"/>
          <c:showPercent val="0"/>
          <c:showBubbleSize val="0"/>
        </c:dLbls>
        <c:gapWidth val="38"/>
        <c:overlap val="-25"/>
        <c:axId val="418347696"/>
        <c:axId val="418348088"/>
      </c:barChart>
      <c:catAx>
        <c:axId val="41834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8348088"/>
        <c:crosses val="autoZero"/>
        <c:auto val="1"/>
        <c:lblAlgn val="ctr"/>
        <c:lblOffset val="100"/>
        <c:noMultiLvlLbl val="0"/>
      </c:catAx>
      <c:valAx>
        <c:axId val="418348088"/>
        <c:scaling>
          <c:orientation val="minMax"/>
          <c:max val="0.30000000000000004"/>
        </c:scaling>
        <c:delete val="1"/>
        <c:axPos val="l"/>
        <c:numFmt formatCode="0%" sourceLinked="1"/>
        <c:majorTickMark val="out"/>
        <c:minorTickMark val="none"/>
        <c:tickLblPos val="nextTo"/>
        <c:crossAx val="418347696"/>
        <c:crosses val="autoZero"/>
        <c:crossBetween val="between"/>
      </c:valAx>
      <c:spPr>
        <a:noFill/>
        <a:ln>
          <a:noFill/>
        </a:ln>
        <a:effectLst/>
      </c:spPr>
    </c:plotArea>
    <c:legend>
      <c:legendPos val="t"/>
      <c:layout>
        <c:manualLayout>
          <c:xMode val="edge"/>
          <c:yMode val="edge"/>
          <c:x val="4.8256530283759771E-2"/>
          <c:y val="0.12861588599057044"/>
          <c:w val="0.38032995171066653"/>
          <c:h val="9.02376532079621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Accommodation types</a:t>
            </a:r>
            <a:endParaRPr lang="en-GB" sz="1400" b="1" dirty="0"/>
          </a:p>
        </c:rich>
      </c:tx>
      <c:layout>
        <c:manualLayout>
          <c:xMode val="edge"/>
          <c:yMode val="edge"/>
          <c:x val="0.42654669498826842"/>
          <c:y val="3.109793288901354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23180537190634556"/>
          <c:w val="0.98986803841650894"/>
          <c:h val="0.6319398253885572"/>
        </c:manualLayout>
      </c:layout>
      <c:barChart>
        <c:barDir val="col"/>
        <c:grouping val="clustered"/>
        <c:varyColors val="0"/>
        <c:ser>
          <c:idx val="0"/>
          <c:order val="0"/>
          <c:tx>
            <c:strRef>
              <c:f>Sheet1!$B$1</c:f>
              <c:strCache>
                <c:ptCount val="1"/>
                <c:pt idx="0">
                  <c:v>2014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Self-catering</c:v>
                </c:pt>
                <c:pt idx="1">
                  <c:v>Camping/
caravanning</c:v>
                </c:pt>
                <c:pt idx="2">
                  <c:v>Hotel/
motel</c:v>
                </c:pt>
                <c:pt idx="3">
                  <c:v>Guest house/
B&amp;B</c:v>
                </c:pt>
                <c:pt idx="4">
                  <c:v>Staying with friends/
relatives</c:v>
                </c:pt>
                <c:pt idx="5">
                  <c:v>Hostel/
bunkhouse</c:v>
                </c:pt>
                <c:pt idx="6">
                  <c:v>Other</c:v>
                </c:pt>
              </c:strCache>
            </c:strRef>
          </c:cat>
          <c:val>
            <c:numRef>
              <c:f>Sheet1!$B$2:$B$8</c:f>
              <c:numCache>
                <c:formatCode>0%</c:formatCode>
                <c:ptCount val="7"/>
                <c:pt idx="0">
                  <c:v>0.28000000000000003</c:v>
                </c:pt>
                <c:pt idx="1">
                  <c:v>0.22</c:v>
                </c:pt>
                <c:pt idx="2">
                  <c:v>0.25</c:v>
                </c:pt>
                <c:pt idx="3">
                  <c:v>0.18</c:v>
                </c:pt>
                <c:pt idx="4">
                  <c:v>0.04</c:v>
                </c:pt>
                <c:pt idx="5">
                  <c:v>0.03</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2019</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Self-catering</c:v>
                </c:pt>
                <c:pt idx="1">
                  <c:v>Camping/
caravanning</c:v>
                </c:pt>
                <c:pt idx="2">
                  <c:v>Hotel/
motel</c:v>
                </c:pt>
                <c:pt idx="3">
                  <c:v>Guest house/
B&amp;B</c:v>
                </c:pt>
                <c:pt idx="4">
                  <c:v>Staying with friends/
relatives</c:v>
                </c:pt>
                <c:pt idx="5">
                  <c:v>Hostel/
bunkhouse</c:v>
                </c:pt>
                <c:pt idx="6">
                  <c:v>Other</c:v>
                </c:pt>
              </c:strCache>
            </c:strRef>
          </c:cat>
          <c:val>
            <c:numRef>
              <c:f>Sheet1!$C$2:$C$8</c:f>
              <c:numCache>
                <c:formatCode>0%</c:formatCode>
                <c:ptCount val="7"/>
                <c:pt idx="0">
                  <c:v>0.3</c:v>
                </c:pt>
                <c:pt idx="1">
                  <c:v>0.28000000000000003</c:v>
                </c:pt>
                <c:pt idx="2">
                  <c:v>0.23</c:v>
                </c:pt>
                <c:pt idx="3">
                  <c:v>0.15</c:v>
                </c:pt>
                <c:pt idx="4">
                  <c:v>0.04</c:v>
                </c:pt>
                <c:pt idx="5">
                  <c:v>0.02</c:v>
                </c:pt>
                <c:pt idx="6">
                  <c:v>0.01</c:v>
                </c:pt>
              </c:numCache>
            </c:numRef>
          </c:val>
        </c:ser>
        <c:dLbls>
          <c:showLegendKey val="0"/>
          <c:showVal val="0"/>
          <c:showCatName val="0"/>
          <c:showSerName val="0"/>
          <c:showPercent val="0"/>
          <c:showBubbleSize val="0"/>
        </c:dLbls>
        <c:gapWidth val="38"/>
        <c:overlap val="-25"/>
        <c:axId val="418348872"/>
        <c:axId val="418353184"/>
      </c:barChart>
      <c:catAx>
        <c:axId val="41834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8353184"/>
        <c:crosses val="autoZero"/>
        <c:auto val="1"/>
        <c:lblAlgn val="ctr"/>
        <c:lblOffset val="100"/>
        <c:noMultiLvlLbl val="0"/>
      </c:catAx>
      <c:valAx>
        <c:axId val="418353184"/>
        <c:scaling>
          <c:orientation val="minMax"/>
          <c:max val="0.30000000000000004"/>
        </c:scaling>
        <c:delete val="1"/>
        <c:axPos val="l"/>
        <c:numFmt formatCode="0%" sourceLinked="1"/>
        <c:majorTickMark val="out"/>
        <c:minorTickMark val="none"/>
        <c:tickLblPos val="nextTo"/>
        <c:crossAx val="418348872"/>
        <c:crosses val="autoZero"/>
        <c:crossBetween val="between"/>
      </c:valAx>
      <c:spPr>
        <a:noFill/>
        <a:ln>
          <a:noFill/>
        </a:ln>
        <a:effectLst/>
      </c:spPr>
    </c:plotArea>
    <c:legend>
      <c:legendPos val="t"/>
      <c:layout>
        <c:manualLayout>
          <c:xMode val="edge"/>
          <c:yMode val="edge"/>
          <c:x val="0.64815461311160483"/>
          <c:y val="0.1795264481949973"/>
          <c:w val="0.22522634458032145"/>
          <c:h val="9.02376532079621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Ease of booking accommodation</a:t>
            </a:r>
            <a:endParaRPr lang="en-GB" sz="1400" b="1" dirty="0"/>
          </a:p>
        </c:rich>
      </c:tx>
      <c:layout>
        <c:manualLayout>
          <c:xMode val="edge"/>
          <c:yMode val="edge"/>
          <c:x val="0.33638504732049834"/>
          <c:y val="3.109800660265618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23180537190634556"/>
          <c:w val="0.98986803841650894"/>
          <c:h val="0.6319398253885572"/>
        </c:manualLayout>
      </c:layout>
      <c:barChart>
        <c:barDir val="col"/>
        <c:grouping val="clustered"/>
        <c:varyColors val="0"/>
        <c:ser>
          <c:idx val="0"/>
          <c:order val="0"/>
          <c:tx>
            <c:strRef>
              <c:f>Sheet1!$B$1</c:f>
              <c:strCache>
                <c:ptCount val="1"/>
                <c:pt idx="0">
                  <c:v>Column3</c:v>
                </c:pt>
              </c:strCache>
            </c:strRef>
          </c:tx>
          <c:spPr>
            <a:solidFill>
              <a:schemeClr val="accent1"/>
            </a:solidFill>
            <a:ln w="19050">
              <a:solidFill>
                <a:schemeClr val="lt1"/>
              </a:solidFill>
            </a:ln>
            <a:effectLst/>
          </c:spPr>
          <c:invertIfNegative val="0"/>
          <c:dPt>
            <c:idx val="0"/>
            <c:invertIfNegative val="0"/>
            <c:bubble3D val="0"/>
            <c:spPr>
              <a:solidFill>
                <a:srgbClr val="00B050"/>
              </a:solidFill>
              <a:ln w="19050">
                <a:solidFill>
                  <a:schemeClr val="lt1"/>
                </a:solidFill>
              </a:ln>
              <a:effectLst/>
            </c:spPr>
          </c:dPt>
          <c:dPt>
            <c:idx val="1"/>
            <c:invertIfNegative val="0"/>
            <c:bubble3D val="0"/>
            <c:spPr>
              <a:solidFill>
                <a:srgbClr val="92D050"/>
              </a:solidFill>
              <a:ln w="19050">
                <a:solidFill>
                  <a:schemeClr val="lt1"/>
                </a:solidFill>
              </a:ln>
              <a:effectLst/>
            </c:spPr>
          </c:dPt>
          <c:dPt>
            <c:idx val="2"/>
            <c:invertIfNegative val="0"/>
            <c:bubble3D val="0"/>
            <c:spPr>
              <a:solidFill>
                <a:srgbClr val="FFFF00"/>
              </a:solidFill>
              <a:ln w="19050">
                <a:solidFill>
                  <a:schemeClr val="lt1"/>
                </a:solidFill>
              </a:ln>
              <a:effectLst/>
            </c:spPr>
          </c:dPt>
          <c:dPt>
            <c:idx val="3"/>
            <c:invertIfNegative val="0"/>
            <c:bubble3D val="0"/>
            <c:spPr>
              <a:solidFill>
                <a:srgbClr val="FFC000"/>
              </a:solidFill>
              <a:ln w="19050">
                <a:solidFill>
                  <a:schemeClr val="lt1"/>
                </a:solidFill>
              </a:ln>
              <a:effectLst/>
            </c:spPr>
          </c:dPt>
          <c:dPt>
            <c:idx val="4"/>
            <c:invertIfNegative val="0"/>
            <c:bubble3D val="0"/>
            <c:spPr>
              <a:solidFill>
                <a:srgbClr val="FF0000"/>
              </a:solidFill>
              <a:ln w="19050">
                <a:solidFill>
                  <a:schemeClr val="lt1"/>
                </a:solidFill>
              </a:ln>
              <a:effectLst/>
            </c:spPr>
          </c:dPt>
          <c:dPt>
            <c:idx val="5"/>
            <c:invertIfNegative val="0"/>
            <c:bubble3D val="0"/>
            <c:spPr>
              <a:solidFill>
                <a:schemeClr val="bg1">
                  <a:lumMod val="65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Very easy</c:v>
                </c:pt>
                <c:pt idx="1">
                  <c:v>Quite easy</c:v>
                </c:pt>
                <c:pt idx="2">
                  <c:v>Neither/nor</c:v>
                </c:pt>
                <c:pt idx="3">
                  <c:v>Quite difficult</c:v>
                </c:pt>
                <c:pt idx="4">
                  <c:v>Very difficult</c:v>
                </c:pt>
                <c:pt idx="5">
                  <c:v>Don’t know</c:v>
                </c:pt>
              </c:strCache>
            </c:strRef>
          </c:cat>
          <c:val>
            <c:numRef>
              <c:f>Sheet1!$B$2:$B$7</c:f>
              <c:numCache>
                <c:formatCode>0%</c:formatCode>
                <c:ptCount val="6"/>
                <c:pt idx="0">
                  <c:v>0.82</c:v>
                </c:pt>
                <c:pt idx="1">
                  <c:v>0.15</c:v>
                </c:pt>
                <c:pt idx="2">
                  <c:v>0.01</c:v>
                </c:pt>
                <c:pt idx="3">
                  <c:v>0.01</c:v>
                </c:pt>
                <c:pt idx="4">
                  <c:v>0.01</c:v>
                </c:pt>
                <c:pt idx="5">
                  <c:v>0.01</c:v>
                </c:pt>
              </c:numCache>
            </c:numRef>
          </c:val>
          <c:extLst xmlns:c16r2="http://schemas.microsoft.com/office/drawing/2015/06/chart">
            <c:ext xmlns:c16="http://schemas.microsoft.com/office/drawing/2014/chart" uri="{C3380CC4-5D6E-409C-BE32-E72D297353CC}">
              <c16:uniqueId val="{00000000-8A5F-4AEF-BFA2-F42EA3400CAC}"/>
            </c:ext>
          </c:extLst>
        </c:ser>
        <c:dLbls>
          <c:showLegendKey val="0"/>
          <c:showVal val="0"/>
          <c:showCatName val="0"/>
          <c:showSerName val="0"/>
          <c:showPercent val="0"/>
          <c:showBubbleSize val="0"/>
        </c:dLbls>
        <c:gapWidth val="38"/>
        <c:overlap val="-25"/>
        <c:axId val="418354752"/>
        <c:axId val="418353576"/>
      </c:barChart>
      <c:catAx>
        <c:axId val="41835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8353576"/>
        <c:crosses val="autoZero"/>
        <c:auto val="1"/>
        <c:lblAlgn val="ctr"/>
        <c:lblOffset val="100"/>
        <c:noMultiLvlLbl val="0"/>
      </c:catAx>
      <c:valAx>
        <c:axId val="418353576"/>
        <c:scaling>
          <c:orientation val="minMax"/>
          <c:max val="0.9"/>
        </c:scaling>
        <c:delete val="1"/>
        <c:axPos val="l"/>
        <c:numFmt formatCode="0%" sourceLinked="1"/>
        <c:majorTickMark val="out"/>
        <c:minorTickMark val="none"/>
        <c:tickLblPos val="nextTo"/>
        <c:crossAx val="418354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smtClean="0"/>
              <a:t>Areas of the Park</a:t>
            </a:r>
            <a:r>
              <a:rPr lang="en-US" sz="1400" b="1" baseline="0" dirty="0" smtClean="0"/>
              <a:t> stayed in</a:t>
            </a:r>
            <a:endParaRPr lang="en-US" sz="1400" b="1" dirty="0"/>
          </a:p>
        </c:rich>
      </c:tx>
      <c:layout>
        <c:manualLayout>
          <c:xMode val="edge"/>
          <c:yMode val="edge"/>
          <c:x val="0.33372992635889714"/>
          <c:y val="1.605359964050049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3262758444941387"/>
          <c:y val="8.9547273742736633E-2"/>
          <c:w val="0.66737241555058613"/>
          <c:h val="0.89405993638813808"/>
        </c:manualLayout>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1"/>
            <c:invertIfNegative val="0"/>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Other location within the National Park </c:v>
                </c:pt>
                <c:pt idx="1">
                  <c:v>Carrbridge</c:v>
                </c:pt>
                <c:pt idx="2">
                  <c:v>Laggan</c:v>
                </c:pt>
                <c:pt idx="3">
                  <c:v>Blair Atholl</c:v>
                </c:pt>
                <c:pt idx="4">
                  <c:v>Kincraig</c:v>
                </c:pt>
                <c:pt idx="5">
                  <c:v>Boat of Garten</c:v>
                </c:pt>
                <c:pt idx="6">
                  <c:v>Nethybridge</c:v>
                </c:pt>
                <c:pt idx="7">
                  <c:v>Kingussie</c:v>
                </c:pt>
                <c:pt idx="8">
                  <c:v>Newtonmore</c:v>
                </c:pt>
                <c:pt idx="9">
                  <c:v>Tomintoul</c:v>
                </c:pt>
                <c:pt idx="10">
                  <c:v>Grantown-on-Spey</c:v>
                </c:pt>
                <c:pt idx="11">
                  <c:v>Braemar</c:v>
                </c:pt>
                <c:pt idx="12">
                  <c:v>Ballater</c:v>
                </c:pt>
                <c:pt idx="13">
                  <c:v>Aviemore</c:v>
                </c:pt>
              </c:strCache>
            </c:strRef>
          </c:cat>
          <c:val>
            <c:numRef>
              <c:f>Sheet1!$B$2:$B$15</c:f>
              <c:numCache>
                <c:formatCode>0%</c:formatCode>
                <c:ptCount val="14"/>
                <c:pt idx="0">
                  <c:v>0.11</c:v>
                </c:pt>
                <c:pt idx="1">
                  <c:v>0.02</c:v>
                </c:pt>
                <c:pt idx="2">
                  <c:v>0.02</c:v>
                </c:pt>
                <c:pt idx="3">
                  <c:v>0.03</c:v>
                </c:pt>
                <c:pt idx="4">
                  <c:v>0.03</c:v>
                </c:pt>
                <c:pt idx="5">
                  <c:v>0.04</c:v>
                </c:pt>
                <c:pt idx="6">
                  <c:v>0.04</c:v>
                </c:pt>
                <c:pt idx="7">
                  <c:v>0.06</c:v>
                </c:pt>
                <c:pt idx="8">
                  <c:v>0.06</c:v>
                </c:pt>
                <c:pt idx="9">
                  <c:v>0.09</c:v>
                </c:pt>
                <c:pt idx="10">
                  <c:v>0.1</c:v>
                </c:pt>
                <c:pt idx="11">
                  <c:v>0.13</c:v>
                </c:pt>
                <c:pt idx="12">
                  <c:v>0.19</c:v>
                </c:pt>
                <c:pt idx="13">
                  <c:v>0.32</c:v>
                </c:pt>
              </c:numCache>
            </c:numRef>
          </c:val>
          <c:extLst xmlns:c16r2="http://schemas.microsoft.com/office/drawing/2015/06/chart">
            <c:ext xmlns:c16="http://schemas.microsoft.com/office/drawing/2014/chart" uri="{C3380CC4-5D6E-409C-BE32-E72D297353CC}">
              <c16:uniqueId val="{00000000-8A5F-4AEF-BFA2-F42EA3400CAC}"/>
            </c:ext>
          </c:extLst>
        </c:ser>
        <c:dLbls>
          <c:showLegendKey val="0"/>
          <c:showVal val="0"/>
          <c:showCatName val="0"/>
          <c:showSerName val="0"/>
          <c:showPercent val="0"/>
          <c:showBubbleSize val="0"/>
        </c:dLbls>
        <c:gapWidth val="75"/>
        <c:axId val="418350440"/>
        <c:axId val="418349264"/>
      </c:barChart>
      <c:catAx>
        <c:axId val="418350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8349264"/>
        <c:crosses val="autoZero"/>
        <c:auto val="1"/>
        <c:lblAlgn val="ctr"/>
        <c:lblOffset val="100"/>
        <c:noMultiLvlLbl val="0"/>
      </c:catAx>
      <c:valAx>
        <c:axId val="418349264"/>
        <c:scaling>
          <c:orientation val="minMax"/>
          <c:max val="0.4"/>
        </c:scaling>
        <c:delete val="1"/>
        <c:axPos val="b"/>
        <c:numFmt formatCode="0%" sourceLinked="1"/>
        <c:majorTickMark val="out"/>
        <c:minorTickMark val="none"/>
        <c:tickLblPos val="nextTo"/>
        <c:crossAx val="41835044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Impact of a ‘tourist’ tax of £1 per adult per night*</a:t>
            </a:r>
            <a:endParaRPr lang="en-GB" sz="1400" b="1" dirty="0"/>
          </a:p>
        </c:rich>
      </c:tx>
      <c:layout>
        <c:manualLayout>
          <c:xMode val="edge"/>
          <c:yMode val="edge"/>
          <c:x val="0.33638504732049834"/>
          <c:y val="3.109800660265618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14665373787145142"/>
          <c:w val="0.98986803841650894"/>
          <c:h val="0.61446827439656948"/>
        </c:manualLayout>
      </c:layout>
      <c:barChart>
        <c:barDir val="col"/>
        <c:grouping val="clustered"/>
        <c:varyColors val="0"/>
        <c:ser>
          <c:idx val="0"/>
          <c:order val="0"/>
          <c:tx>
            <c:strRef>
              <c:f>Sheet1!$B$1</c:f>
              <c:strCache>
                <c:ptCount val="1"/>
                <c:pt idx="0">
                  <c:v>Column3</c:v>
                </c:pt>
              </c:strCache>
            </c:strRef>
          </c:tx>
          <c:spPr>
            <a:solidFill>
              <a:srgbClr val="C00000"/>
            </a:solidFill>
            <a:ln w="19050">
              <a:solidFill>
                <a:schemeClr val="lt1"/>
              </a:solidFill>
            </a:ln>
            <a:effectLst/>
          </c:spPr>
          <c:invertIfNegative val="0"/>
          <c:dPt>
            <c:idx val="0"/>
            <c:invertIfNegative val="0"/>
            <c:bubble3D val="0"/>
            <c:spPr>
              <a:solidFill>
                <a:srgbClr val="00B050"/>
              </a:solidFill>
              <a:ln w="19050">
                <a:solidFill>
                  <a:schemeClr val="lt1"/>
                </a:solidFill>
              </a:ln>
              <a:effectLst/>
            </c:spPr>
          </c:dPt>
          <c:dPt>
            <c:idx val="1"/>
            <c:invertIfNegative val="0"/>
            <c:bubble3D val="0"/>
            <c:spPr>
              <a:solidFill>
                <a:srgbClr val="C00000"/>
              </a:solidFill>
              <a:ln w="19050">
                <a:solidFill>
                  <a:schemeClr val="lt1"/>
                </a:solidFill>
              </a:ln>
              <a:effectLst/>
            </c:spPr>
          </c:dPt>
          <c:dPt>
            <c:idx val="2"/>
            <c:invertIfNegative val="0"/>
            <c:bubble3D val="0"/>
            <c:spPr>
              <a:solidFill>
                <a:srgbClr val="C00000"/>
              </a:solidFill>
              <a:ln w="19050">
                <a:solidFill>
                  <a:schemeClr val="lt1"/>
                </a:solidFill>
              </a:ln>
              <a:effectLst/>
            </c:spPr>
          </c:dPt>
          <c:dPt>
            <c:idx val="3"/>
            <c:invertIfNegative val="0"/>
            <c:bubble3D val="0"/>
            <c:spPr>
              <a:solidFill>
                <a:srgbClr val="C00000"/>
              </a:solidFill>
              <a:ln w="19050">
                <a:solidFill>
                  <a:schemeClr val="lt1"/>
                </a:solidFill>
              </a:ln>
              <a:effectLst/>
            </c:spPr>
          </c:dPt>
          <c:dPt>
            <c:idx val="4"/>
            <c:invertIfNegative val="0"/>
            <c:bubble3D val="0"/>
            <c:spPr>
              <a:solidFill>
                <a:srgbClr val="C00000"/>
              </a:solidFill>
              <a:ln w="19050">
                <a:solidFill>
                  <a:schemeClr val="lt1"/>
                </a:solidFill>
              </a:ln>
              <a:effectLst/>
            </c:spPr>
          </c:dPt>
          <c:dPt>
            <c:idx val="5"/>
            <c:invertIfNegative val="0"/>
            <c:bubble3D val="0"/>
            <c:spPr>
              <a:solidFill>
                <a:srgbClr val="C00000"/>
              </a:solidFill>
              <a:ln w="19050">
                <a:solidFill>
                  <a:schemeClr val="lt1"/>
                </a:solidFill>
              </a:ln>
              <a:effectLst/>
            </c:spPr>
          </c:dPt>
          <c:dPt>
            <c:idx val="6"/>
            <c:invertIfNegative val="0"/>
            <c:bubble3D val="0"/>
            <c:spPr>
              <a:solidFill>
                <a:schemeClr val="bg1">
                  <a:lumMod val="65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tax would have had no impact – I would not have changed my plans</c:v>
                </c:pt>
                <c:pt idx="1">
                  <c:v>I would have stayed for fewer nights</c:v>
                </c:pt>
                <c:pt idx="2">
                  <c:v>I would have booked cheaper accommodation</c:v>
                </c:pt>
                <c:pt idx="3">
                  <c:v>I would have booked accommodation outside the area covered by the tourist tax</c:v>
                </c:pt>
                <c:pt idx="4">
                  <c:v>I would have chosen another destination for my trip </c:v>
                </c:pt>
                <c:pt idx="5">
                  <c:v>Other</c:v>
                </c:pt>
                <c:pt idx="6">
                  <c:v>Unsure</c:v>
                </c:pt>
              </c:strCache>
            </c:strRef>
          </c:cat>
          <c:val>
            <c:numRef>
              <c:f>Sheet1!$B$2:$B$8</c:f>
              <c:numCache>
                <c:formatCode>0%</c:formatCode>
                <c:ptCount val="7"/>
                <c:pt idx="0">
                  <c:v>0.85</c:v>
                </c:pt>
                <c:pt idx="1">
                  <c:v>0.02</c:v>
                </c:pt>
                <c:pt idx="2">
                  <c:v>0.01</c:v>
                </c:pt>
                <c:pt idx="3">
                  <c:v>0.03</c:v>
                </c:pt>
                <c:pt idx="4">
                  <c:v>0.01</c:v>
                </c:pt>
                <c:pt idx="5">
                  <c:v>0.03</c:v>
                </c:pt>
                <c:pt idx="6">
                  <c:v>0.06</c:v>
                </c:pt>
              </c:numCache>
            </c:numRef>
          </c:val>
          <c:extLst xmlns:c16r2="http://schemas.microsoft.com/office/drawing/2015/06/chart">
            <c:ext xmlns:c16="http://schemas.microsoft.com/office/drawing/2014/chart" uri="{C3380CC4-5D6E-409C-BE32-E72D297353CC}">
              <c16:uniqueId val="{00000000-8A5F-4AEF-BFA2-F42EA3400CAC}"/>
            </c:ext>
          </c:extLst>
        </c:ser>
        <c:dLbls>
          <c:showLegendKey val="0"/>
          <c:showVal val="0"/>
          <c:showCatName val="0"/>
          <c:showSerName val="0"/>
          <c:showPercent val="0"/>
          <c:showBubbleSize val="0"/>
        </c:dLbls>
        <c:gapWidth val="38"/>
        <c:overlap val="-25"/>
        <c:axId val="411410384"/>
        <c:axId val="575405112"/>
      </c:barChart>
      <c:catAx>
        <c:axId val="41141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75405112"/>
        <c:crosses val="autoZero"/>
        <c:auto val="1"/>
        <c:lblAlgn val="ctr"/>
        <c:lblOffset val="100"/>
        <c:noMultiLvlLbl val="0"/>
      </c:catAx>
      <c:valAx>
        <c:axId val="575405112"/>
        <c:scaling>
          <c:orientation val="minMax"/>
          <c:max val="0.9"/>
        </c:scaling>
        <c:delete val="1"/>
        <c:axPos val="l"/>
        <c:numFmt formatCode="0%" sourceLinked="1"/>
        <c:majorTickMark val="out"/>
        <c:minorTickMark val="none"/>
        <c:tickLblPos val="nextTo"/>
        <c:crossAx val="411410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Methods</a:t>
            </a:r>
            <a:r>
              <a:rPr lang="en-GB" sz="1400" b="1" baseline="0" dirty="0" smtClean="0"/>
              <a:t> of t</a:t>
            </a:r>
            <a:r>
              <a:rPr lang="en-GB" sz="1400" b="1" dirty="0" smtClean="0"/>
              <a:t>ransport TO the Park</a:t>
            </a:r>
            <a:endParaRPr lang="en-GB" sz="1400" b="1" dirty="0"/>
          </a:p>
        </c:rich>
      </c:tx>
      <c:layout>
        <c:manualLayout>
          <c:xMode val="edge"/>
          <c:yMode val="edge"/>
          <c:x val="0.34840817526966333"/>
          <c:y val="3.39249556728178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169733628903973"/>
          <c:y val="0.10741364035029138"/>
          <c:w val="0.67879838308639207"/>
          <c:h val="0.86941494926829688"/>
        </c:manualLayout>
      </c:layout>
      <c:barChart>
        <c:barDir val="bar"/>
        <c:grouping val="clustered"/>
        <c:varyColors val="0"/>
        <c:ser>
          <c:idx val="0"/>
          <c:order val="0"/>
          <c:tx>
            <c:strRef>
              <c:f>Sheet1!$B$1</c:f>
              <c:strCache>
                <c:ptCount val="1"/>
                <c:pt idx="0">
                  <c:v>2019</c:v>
                </c:pt>
              </c:strCache>
            </c:strRef>
          </c:tx>
          <c:spPr>
            <a:solidFill>
              <a:schemeClr val="accent2"/>
            </a:solidFill>
            <a:ln w="19050">
              <a:solidFill>
                <a:schemeClr val="lt1"/>
              </a:solidFill>
            </a:ln>
            <a:effectLst/>
          </c:spPr>
          <c:invertIfNegative val="0"/>
          <c:dLbls>
            <c:dLbl>
              <c:idx val="2"/>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Other</c:v>
                </c:pt>
                <c:pt idx="1">
                  <c:v>Canoe/kayak</c:v>
                </c:pt>
                <c:pt idx="2">
                  <c:v>Hitch-hiking</c:v>
                </c:pt>
                <c:pt idx="3">
                  <c:v>Taxi</c:v>
                </c:pt>
                <c:pt idx="4">
                  <c:v>Bicycle/mountain bike</c:v>
                </c:pt>
                <c:pt idx="5">
                  <c:v>Motorbike</c:v>
                </c:pt>
                <c:pt idx="6">
                  <c:v>Plane</c:v>
                </c:pt>
                <c:pt idx="7">
                  <c:v>Private bus/coach tour</c:v>
                </c:pt>
                <c:pt idx="8">
                  <c:v>Public bus/coach</c:v>
                </c:pt>
                <c:pt idx="9">
                  <c:v>Walking</c:v>
                </c:pt>
                <c:pt idx="10">
                  <c:v>Train</c:v>
                </c:pt>
                <c:pt idx="11">
                  <c:v>Motorhome/campervan</c:v>
                </c:pt>
                <c:pt idx="12">
                  <c:v>Hired car</c:v>
                </c:pt>
                <c:pt idx="13">
                  <c:v>Private car</c:v>
                </c:pt>
              </c:strCache>
            </c:strRef>
          </c:cat>
          <c:val>
            <c:numRef>
              <c:f>Sheet1!$B$2:$B$15</c:f>
              <c:numCache>
                <c:formatCode>General</c:formatCode>
                <c:ptCount val="14"/>
                <c:pt idx="0" formatCode="0%">
                  <c:v>0.01</c:v>
                </c:pt>
                <c:pt idx="2" formatCode="0%">
                  <c:v>0</c:v>
                </c:pt>
                <c:pt idx="3" formatCode="0%">
                  <c:v>0</c:v>
                </c:pt>
                <c:pt idx="4" formatCode="0%">
                  <c:v>0.01</c:v>
                </c:pt>
                <c:pt idx="5" formatCode="0%">
                  <c:v>0.01</c:v>
                </c:pt>
                <c:pt idx="6" formatCode="0%">
                  <c:v>0.02</c:v>
                </c:pt>
                <c:pt idx="7" formatCode="0%">
                  <c:v>0.02</c:v>
                </c:pt>
                <c:pt idx="8" formatCode="0%">
                  <c:v>0.02</c:v>
                </c:pt>
                <c:pt idx="9" formatCode="0%">
                  <c:v>0.02</c:v>
                </c:pt>
                <c:pt idx="10" formatCode="0%">
                  <c:v>0.03</c:v>
                </c:pt>
                <c:pt idx="11" formatCode="0%">
                  <c:v>0.08</c:v>
                </c:pt>
                <c:pt idx="12" formatCode="0%">
                  <c:v>0.22</c:v>
                </c:pt>
                <c:pt idx="13" formatCode="0%">
                  <c:v>0.61</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2014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Other</c:v>
                </c:pt>
                <c:pt idx="1">
                  <c:v>Canoe/kayak</c:v>
                </c:pt>
                <c:pt idx="2">
                  <c:v>Hitch-hiking</c:v>
                </c:pt>
                <c:pt idx="3">
                  <c:v>Taxi</c:v>
                </c:pt>
                <c:pt idx="4">
                  <c:v>Bicycle/mountain bike</c:v>
                </c:pt>
                <c:pt idx="5">
                  <c:v>Motorbike</c:v>
                </c:pt>
                <c:pt idx="6">
                  <c:v>Plane</c:v>
                </c:pt>
                <c:pt idx="7">
                  <c:v>Private bus/coach tour</c:v>
                </c:pt>
                <c:pt idx="8">
                  <c:v>Public bus/coach</c:v>
                </c:pt>
                <c:pt idx="9">
                  <c:v>Walking</c:v>
                </c:pt>
                <c:pt idx="10">
                  <c:v>Train</c:v>
                </c:pt>
                <c:pt idx="11">
                  <c:v>Motorhome/campervan</c:v>
                </c:pt>
                <c:pt idx="12">
                  <c:v>Hired car</c:v>
                </c:pt>
                <c:pt idx="13">
                  <c:v>Private car</c:v>
                </c:pt>
              </c:strCache>
            </c:strRef>
          </c:cat>
          <c:val>
            <c:numRef>
              <c:f>Sheet1!$C$2:$C$15</c:f>
              <c:numCache>
                <c:formatCode>General</c:formatCode>
                <c:ptCount val="14"/>
                <c:pt idx="0" formatCode="0%">
                  <c:v>0.01</c:v>
                </c:pt>
                <c:pt idx="4" formatCode="0%">
                  <c:v>0.01</c:v>
                </c:pt>
                <c:pt idx="5" formatCode="0%">
                  <c:v>0.01</c:v>
                </c:pt>
                <c:pt idx="6" formatCode="0%">
                  <c:v>0.04</c:v>
                </c:pt>
                <c:pt idx="7" formatCode="0%">
                  <c:v>0.06</c:v>
                </c:pt>
                <c:pt idx="8" formatCode="0%">
                  <c:v>0.02</c:v>
                </c:pt>
                <c:pt idx="9" formatCode="0%">
                  <c:v>0.01</c:v>
                </c:pt>
                <c:pt idx="10" formatCode="0%">
                  <c:v>0.02</c:v>
                </c:pt>
                <c:pt idx="11" formatCode="0%">
                  <c:v>0.05</c:v>
                </c:pt>
                <c:pt idx="12" formatCode="0%">
                  <c:v>0.14000000000000001</c:v>
                </c:pt>
                <c:pt idx="13" formatCode="0%">
                  <c:v>0.69</c:v>
                </c:pt>
              </c:numCache>
            </c:numRef>
          </c:val>
        </c:ser>
        <c:dLbls>
          <c:showLegendKey val="0"/>
          <c:showVal val="0"/>
          <c:showCatName val="0"/>
          <c:showSerName val="0"/>
          <c:showPercent val="0"/>
          <c:showBubbleSize val="0"/>
        </c:dLbls>
        <c:gapWidth val="38"/>
        <c:axId val="575405504"/>
        <c:axId val="575406288"/>
      </c:barChart>
      <c:catAx>
        <c:axId val="575405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75406288"/>
        <c:crosses val="autoZero"/>
        <c:auto val="1"/>
        <c:lblAlgn val="ctr"/>
        <c:lblOffset val="100"/>
        <c:noMultiLvlLbl val="0"/>
      </c:catAx>
      <c:valAx>
        <c:axId val="575406288"/>
        <c:scaling>
          <c:orientation val="minMax"/>
          <c:max val="0.75000000000000011"/>
        </c:scaling>
        <c:delete val="1"/>
        <c:axPos val="b"/>
        <c:numFmt formatCode="0%" sourceLinked="1"/>
        <c:majorTickMark val="out"/>
        <c:minorTickMark val="none"/>
        <c:tickLblPos val="nextTo"/>
        <c:crossAx val="575405504"/>
        <c:crosses val="autoZero"/>
        <c:crossBetween val="between"/>
      </c:valAx>
      <c:spPr>
        <a:noFill/>
        <a:ln>
          <a:noFill/>
        </a:ln>
        <a:effectLst/>
      </c:spPr>
    </c:plotArea>
    <c:legend>
      <c:legendPos val="t"/>
      <c:layout>
        <c:manualLayout>
          <c:xMode val="edge"/>
          <c:yMode val="edge"/>
          <c:x val="0.63007263987750783"/>
          <c:y val="0.61756304193198752"/>
          <c:w val="0.1640109126327082"/>
          <c:h val="0.14227217687305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Methods</a:t>
            </a:r>
            <a:r>
              <a:rPr lang="en-GB" sz="1400" b="1" baseline="0" dirty="0" smtClean="0"/>
              <a:t> of t</a:t>
            </a:r>
            <a:r>
              <a:rPr lang="en-GB" sz="1400" b="1" dirty="0" smtClean="0"/>
              <a:t>ransport WITHIN the Park</a:t>
            </a:r>
            <a:endParaRPr lang="en-GB" sz="1400" b="1" dirty="0"/>
          </a:p>
        </c:rich>
      </c:tx>
      <c:layout>
        <c:manualLayout>
          <c:xMode val="edge"/>
          <c:yMode val="edge"/>
          <c:x val="0.34840817526966333"/>
          <c:y val="3.39249556728178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169733628903973"/>
          <c:y val="0.10741364035029138"/>
          <c:w val="0.66929416998846403"/>
          <c:h val="0.86941494926829688"/>
        </c:manualLayout>
      </c:layout>
      <c:barChart>
        <c:barDir val="bar"/>
        <c:grouping val="clustered"/>
        <c:varyColors val="0"/>
        <c:ser>
          <c:idx val="0"/>
          <c:order val="0"/>
          <c:tx>
            <c:strRef>
              <c:f>Sheet1!$B$1</c:f>
              <c:strCache>
                <c:ptCount val="1"/>
                <c:pt idx="0">
                  <c:v>2019</c:v>
                </c:pt>
              </c:strCache>
            </c:strRef>
          </c:tx>
          <c:spPr>
            <a:solidFill>
              <a:schemeClr val="accent2"/>
            </a:solidFill>
            <a:ln w="19050">
              <a:solidFill>
                <a:schemeClr val="lt1"/>
              </a:solidFill>
            </a:ln>
            <a:effectLst/>
          </c:spPr>
          <c:invertIfNegative val="0"/>
          <c:dLbls>
            <c:dLbl>
              <c:idx val="0"/>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Other</c:v>
                </c:pt>
                <c:pt idx="1">
                  <c:v>Plane</c:v>
                </c:pt>
                <c:pt idx="2">
                  <c:v>Canoe/kayak</c:v>
                </c:pt>
                <c:pt idx="3">
                  <c:v>Hitch-hiking</c:v>
                </c:pt>
                <c:pt idx="4">
                  <c:v>Taxi</c:v>
                </c:pt>
                <c:pt idx="5">
                  <c:v>Motorbike</c:v>
                </c:pt>
                <c:pt idx="6">
                  <c:v>Private bus/coach tour</c:v>
                </c:pt>
                <c:pt idx="7">
                  <c:v>Public bus/coach</c:v>
                </c:pt>
                <c:pt idx="8">
                  <c:v>Train</c:v>
                </c:pt>
                <c:pt idx="9">
                  <c:v>Bicycle/mountain bike</c:v>
                </c:pt>
                <c:pt idx="10">
                  <c:v>Motorhome/campervan</c:v>
                </c:pt>
                <c:pt idx="11">
                  <c:v>Walking</c:v>
                </c:pt>
                <c:pt idx="12">
                  <c:v>Hired car</c:v>
                </c:pt>
                <c:pt idx="13">
                  <c:v>Private car</c:v>
                </c:pt>
              </c:strCache>
            </c:strRef>
          </c:cat>
          <c:val>
            <c:numRef>
              <c:f>Sheet1!$B$2:$B$15</c:f>
              <c:numCache>
                <c:formatCode>General</c:formatCode>
                <c:ptCount val="14"/>
                <c:pt idx="0" formatCode="0%">
                  <c:v>0</c:v>
                </c:pt>
                <c:pt idx="2" formatCode="0%">
                  <c:v>0</c:v>
                </c:pt>
                <c:pt idx="3" formatCode="0%">
                  <c:v>0</c:v>
                </c:pt>
                <c:pt idx="4" formatCode="0%">
                  <c:v>0</c:v>
                </c:pt>
                <c:pt idx="5" formatCode="0%">
                  <c:v>0.01</c:v>
                </c:pt>
                <c:pt idx="6" formatCode="0%">
                  <c:v>0.02</c:v>
                </c:pt>
                <c:pt idx="7" formatCode="0%">
                  <c:v>0.02</c:v>
                </c:pt>
                <c:pt idx="8" formatCode="0%">
                  <c:v>0.02</c:v>
                </c:pt>
                <c:pt idx="9" formatCode="0%">
                  <c:v>0.06</c:v>
                </c:pt>
                <c:pt idx="10" formatCode="0%">
                  <c:v>0.08</c:v>
                </c:pt>
                <c:pt idx="11" formatCode="0%">
                  <c:v>0.18</c:v>
                </c:pt>
                <c:pt idx="12" formatCode="0%">
                  <c:v>0.21</c:v>
                </c:pt>
                <c:pt idx="13" formatCode="0%">
                  <c:v>0.61</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2014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Other</c:v>
                </c:pt>
                <c:pt idx="1">
                  <c:v>Plane</c:v>
                </c:pt>
                <c:pt idx="2">
                  <c:v>Canoe/kayak</c:v>
                </c:pt>
                <c:pt idx="3">
                  <c:v>Hitch-hiking</c:v>
                </c:pt>
                <c:pt idx="4">
                  <c:v>Taxi</c:v>
                </c:pt>
                <c:pt idx="5">
                  <c:v>Motorbike</c:v>
                </c:pt>
                <c:pt idx="6">
                  <c:v>Private bus/coach tour</c:v>
                </c:pt>
                <c:pt idx="7">
                  <c:v>Public bus/coach</c:v>
                </c:pt>
                <c:pt idx="8">
                  <c:v>Train</c:v>
                </c:pt>
                <c:pt idx="9">
                  <c:v>Bicycle/mountain bike</c:v>
                </c:pt>
                <c:pt idx="10">
                  <c:v>Motorhome/campervan</c:v>
                </c:pt>
                <c:pt idx="11">
                  <c:v>Walking</c:v>
                </c:pt>
                <c:pt idx="12">
                  <c:v>Hired car</c:v>
                </c:pt>
                <c:pt idx="13">
                  <c:v>Private car</c:v>
                </c:pt>
              </c:strCache>
            </c:strRef>
          </c:cat>
          <c:val>
            <c:numRef>
              <c:f>Sheet1!$C$2:$C$15</c:f>
              <c:numCache>
                <c:formatCode>General</c:formatCode>
                <c:ptCount val="14"/>
                <c:pt idx="0" formatCode="0%">
                  <c:v>0.01</c:v>
                </c:pt>
                <c:pt idx="5" formatCode="0%">
                  <c:v>0.01</c:v>
                </c:pt>
                <c:pt idx="6" formatCode="0%">
                  <c:v>0.06</c:v>
                </c:pt>
                <c:pt idx="7" formatCode="0%">
                  <c:v>0.02</c:v>
                </c:pt>
                <c:pt idx="8" formatCode="0%">
                  <c:v>0.01</c:v>
                </c:pt>
                <c:pt idx="9" formatCode="0%">
                  <c:v>0.09</c:v>
                </c:pt>
                <c:pt idx="10" formatCode="0%">
                  <c:v>0.04</c:v>
                </c:pt>
                <c:pt idx="11" formatCode="0%">
                  <c:v>0.15</c:v>
                </c:pt>
                <c:pt idx="12" formatCode="0%">
                  <c:v>0.13</c:v>
                </c:pt>
                <c:pt idx="13" formatCode="0%">
                  <c:v>0.7</c:v>
                </c:pt>
              </c:numCache>
            </c:numRef>
          </c:val>
        </c:ser>
        <c:dLbls>
          <c:showLegendKey val="0"/>
          <c:showVal val="0"/>
          <c:showCatName val="0"/>
          <c:showSerName val="0"/>
          <c:showPercent val="0"/>
          <c:showBubbleSize val="0"/>
        </c:dLbls>
        <c:gapWidth val="38"/>
        <c:axId val="575404720"/>
        <c:axId val="575407072"/>
      </c:barChart>
      <c:catAx>
        <c:axId val="57540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75407072"/>
        <c:crosses val="autoZero"/>
        <c:auto val="1"/>
        <c:lblAlgn val="ctr"/>
        <c:lblOffset val="100"/>
        <c:noMultiLvlLbl val="0"/>
      </c:catAx>
      <c:valAx>
        <c:axId val="575407072"/>
        <c:scaling>
          <c:orientation val="minMax"/>
          <c:max val="0.75000000000000011"/>
        </c:scaling>
        <c:delete val="1"/>
        <c:axPos val="b"/>
        <c:numFmt formatCode="0%" sourceLinked="1"/>
        <c:majorTickMark val="out"/>
        <c:minorTickMark val="none"/>
        <c:tickLblPos val="nextTo"/>
        <c:crossAx val="575404720"/>
        <c:crosses val="autoZero"/>
        <c:crossBetween val="between"/>
      </c:valAx>
      <c:spPr>
        <a:noFill/>
        <a:ln>
          <a:noFill/>
        </a:ln>
        <a:effectLst/>
      </c:spPr>
    </c:plotArea>
    <c:legend>
      <c:legendPos val="t"/>
      <c:layout>
        <c:manualLayout>
          <c:xMode val="edge"/>
          <c:yMode val="edge"/>
          <c:x val="0.6775937053671488"/>
          <c:y val="0.61218606049315816"/>
          <c:w val="0.14262643316236978"/>
          <c:h val="0.123452741837149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Main reasons for visiting</a:t>
            </a:r>
            <a:endParaRPr lang="en-GB" sz="1400" b="1" dirty="0"/>
          </a:p>
        </c:rich>
      </c:tx>
      <c:layout>
        <c:manualLayout>
          <c:xMode val="edge"/>
          <c:yMode val="edge"/>
          <c:x val="0.33254762016615363"/>
          <c:y val="1.031790941281752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3262758444941387"/>
          <c:y val="6.9821380489436452E-2"/>
          <c:w val="0.64484150492797143"/>
          <c:h val="0.91378580218823824"/>
        </c:manualLayout>
      </c:layout>
      <c:barChart>
        <c:barDir val="bar"/>
        <c:grouping val="clustered"/>
        <c:varyColors val="0"/>
        <c:ser>
          <c:idx val="0"/>
          <c:order val="0"/>
          <c:tx>
            <c:strRef>
              <c:f>Sheet1!$B$1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rgbClr val="C00000"/>
              </a:solidFill>
              <a:ln w="19050">
                <a:solidFill>
                  <a:schemeClr val="lt1"/>
                </a:solidFill>
              </a:ln>
              <a:effectLst/>
            </c:spPr>
          </c:dPt>
          <c:dPt>
            <c:idx val="13"/>
            <c:invertIfNegative val="0"/>
            <c:bubble3D val="0"/>
            <c:spPr>
              <a:solidFill>
                <a:schemeClr val="accent1"/>
              </a:solidFill>
              <a:ln w="19050">
                <a:solidFill>
                  <a:schemeClr val="lt1"/>
                </a:solidFill>
              </a:ln>
              <a:effectLst/>
            </c:spPr>
          </c:dPt>
          <c:dLbls>
            <c:dLbl>
              <c:idx val="2"/>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No specific reason</c:v>
                </c:pt>
                <c:pt idx="1">
                  <c:v>Other </c:v>
                </c:pt>
                <c:pt idx="2">
                  <c:v>Boating</c:v>
                </c:pt>
                <c:pt idx="3">
                  <c:v>Skiing/snowboarding</c:v>
                </c:pt>
                <c:pt idx="4">
                  <c:v>Climbing</c:v>
                </c:pt>
                <c:pt idx="5">
                  <c:v>Fishing</c:v>
                </c:pt>
                <c:pt idx="6">
                  <c:v>Canoeing/kayaking</c:v>
                </c:pt>
                <c:pt idx="7">
                  <c:v>The Snow Roads</c:v>
                </c:pt>
                <c:pt idx="8">
                  <c:v>An event </c:v>
                </c:pt>
                <c:pt idx="9">
                  <c:v>Part of an organised tour/trip</c:v>
                </c:pt>
                <c:pt idx="10">
                  <c:v>The Speyside Way</c:v>
                </c:pt>
                <c:pt idx="11">
                  <c:v>Close to where I live</c:v>
                </c:pt>
                <c:pt idx="12">
                  <c:v>Visiting friends/family </c:v>
                </c:pt>
                <c:pt idx="13">
                  <c:v>Passing through/stopping for a break</c:v>
                </c:pt>
                <c:pt idx="14">
                  <c:v>Good variety of things to do for adults</c:v>
                </c:pt>
                <c:pt idx="15">
                  <c:v>Cycling/mountain biking</c:v>
                </c:pt>
                <c:pt idx="16">
                  <c:v>Good variety of things to do for children</c:v>
                </c:pt>
                <c:pt idx="17">
                  <c:v>Never been before/always wanted to come</c:v>
                </c:pt>
                <c:pt idx="18">
                  <c:v>Hill walking</c:v>
                </c:pt>
                <c:pt idx="19">
                  <c:v>Been before/enjoyed a previous visit </c:v>
                </c:pt>
                <c:pt idx="20">
                  <c:v>Wildlife/bird watching etc</c:v>
                </c:pt>
                <c:pt idx="21">
                  <c:v>Sight seeing </c:v>
                </c:pt>
                <c:pt idx="22">
                  <c:v>Visiting attractions</c:v>
                </c:pt>
                <c:pt idx="23">
                  <c:v>Peace and quiet/relaxation</c:v>
                </c:pt>
                <c:pt idx="24">
                  <c:v>Walking (other than hill walking)</c:v>
                </c:pt>
                <c:pt idx="25">
                  <c:v>Beautiful scenery/countryside/landscape</c:v>
                </c:pt>
              </c:strCache>
            </c:strRef>
          </c:cat>
          <c:val>
            <c:numRef>
              <c:f>Sheet1!$B$2:$B$27</c:f>
              <c:numCache>
                <c:formatCode>0%</c:formatCode>
                <c:ptCount val="26"/>
                <c:pt idx="0">
                  <c:v>0.01</c:v>
                </c:pt>
                <c:pt idx="1">
                  <c:v>0.09</c:v>
                </c:pt>
                <c:pt idx="2">
                  <c:v>0</c:v>
                </c:pt>
                <c:pt idx="3">
                  <c:v>0</c:v>
                </c:pt>
                <c:pt idx="4">
                  <c:v>0.01</c:v>
                </c:pt>
                <c:pt idx="5">
                  <c:v>0.01</c:v>
                </c:pt>
                <c:pt idx="6">
                  <c:v>0.01</c:v>
                </c:pt>
                <c:pt idx="7">
                  <c:v>0.01</c:v>
                </c:pt>
                <c:pt idx="8">
                  <c:v>0.01</c:v>
                </c:pt>
                <c:pt idx="9">
                  <c:v>0.02</c:v>
                </c:pt>
                <c:pt idx="10">
                  <c:v>0.02</c:v>
                </c:pt>
                <c:pt idx="11">
                  <c:v>0.03</c:v>
                </c:pt>
                <c:pt idx="12">
                  <c:v>0.06</c:v>
                </c:pt>
                <c:pt idx="13">
                  <c:v>7.0000000000000007E-2</c:v>
                </c:pt>
                <c:pt idx="14">
                  <c:v>0.09</c:v>
                </c:pt>
                <c:pt idx="15">
                  <c:v>0.09</c:v>
                </c:pt>
                <c:pt idx="16">
                  <c:v>0.1</c:v>
                </c:pt>
                <c:pt idx="17">
                  <c:v>0.12</c:v>
                </c:pt>
                <c:pt idx="18">
                  <c:v>0.17</c:v>
                </c:pt>
                <c:pt idx="19">
                  <c:v>0.2</c:v>
                </c:pt>
                <c:pt idx="20">
                  <c:v>0.21</c:v>
                </c:pt>
                <c:pt idx="21">
                  <c:v>0.25</c:v>
                </c:pt>
                <c:pt idx="22">
                  <c:v>0.25</c:v>
                </c:pt>
                <c:pt idx="23">
                  <c:v>0.28000000000000003</c:v>
                </c:pt>
                <c:pt idx="24">
                  <c:v>0.28000000000000003</c:v>
                </c:pt>
                <c:pt idx="25">
                  <c:v>0.57999999999999996</c:v>
                </c:pt>
              </c:numCache>
            </c:numRef>
          </c:val>
          <c:extLst xmlns:c16r2="http://schemas.microsoft.com/office/drawing/2015/06/chart">
            <c:ext xmlns:c16="http://schemas.microsoft.com/office/drawing/2014/chart" uri="{C3380CC4-5D6E-409C-BE32-E72D297353CC}">
              <c16:uniqueId val="{00000000-8A5F-4AEF-BFA2-F42EA3400CAC}"/>
            </c:ext>
          </c:extLst>
        </c:ser>
        <c:dLbls>
          <c:showLegendKey val="0"/>
          <c:showVal val="0"/>
          <c:showCatName val="0"/>
          <c:showSerName val="0"/>
          <c:showPercent val="0"/>
          <c:showBubbleSize val="0"/>
        </c:dLbls>
        <c:gapWidth val="75"/>
        <c:axId val="575408248"/>
        <c:axId val="576043248"/>
      </c:barChart>
      <c:catAx>
        <c:axId val="575408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76043248"/>
        <c:crosses val="autoZero"/>
        <c:auto val="1"/>
        <c:lblAlgn val="ctr"/>
        <c:lblOffset val="100"/>
        <c:noMultiLvlLbl val="0"/>
      </c:catAx>
      <c:valAx>
        <c:axId val="576043248"/>
        <c:scaling>
          <c:orientation val="minMax"/>
          <c:max val="0.60000000000000009"/>
        </c:scaling>
        <c:delete val="1"/>
        <c:axPos val="b"/>
        <c:numFmt formatCode="0%" sourceLinked="1"/>
        <c:majorTickMark val="out"/>
        <c:minorTickMark val="none"/>
        <c:tickLblPos val="nextTo"/>
        <c:crossAx val="575408248"/>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Prompts</a:t>
            </a:r>
            <a:r>
              <a:rPr lang="en-GB" sz="1400" b="1" baseline="0" dirty="0" smtClean="0"/>
              <a:t> to consider coming to the Cairngorms</a:t>
            </a:r>
            <a:endParaRPr lang="en-GB" sz="1400" b="1" dirty="0"/>
          </a:p>
        </c:rich>
      </c:tx>
      <c:layout>
        <c:manualLayout>
          <c:xMode val="edge"/>
          <c:yMode val="edge"/>
          <c:x val="0.35600710642906408"/>
          <c:y val="1.80563414724306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923842387462934E-2"/>
          <c:y val="0.11091752618778838"/>
          <c:w val="0.95705070690070626"/>
          <c:h val="0.461322758846545"/>
        </c:manualLayout>
      </c:layout>
      <c:barChart>
        <c:barDir val="col"/>
        <c:grouping val="clustered"/>
        <c:varyColors val="0"/>
        <c:ser>
          <c:idx val="0"/>
          <c:order val="0"/>
          <c:tx>
            <c:strRef>
              <c:f>Sheet1!$B$1</c:f>
              <c:strCache>
                <c:ptCount val="1"/>
                <c:pt idx="0">
                  <c:v>2019</c:v>
                </c:pt>
              </c:strCache>
            </c:strRef>
          </c:tx>
          <c:spPr>
            <a:solidFill>
              <a:schemeClr val="accent1"/>
            </a:solidFill>
            <a:ln w="19050">
              <a:solidFill>
                <a:schemeClr val="lt1"/>
              </a:solidFill>
            </a:ln>
            <a:effectLst/>
          </c:spPr>
          <c:invertIfNegative val="0"/>
          <c:dPt>
            <c:idx val="7"/>
            <c:invertIfNegative val="0"/>
            <c:bubble3D val="0"/>
            <c:spPr>
              <a:solidFill>
                <a:srgbClr val="C00000"/>
              </a:solidFill>
              <a:ln w="19050">
                <a:solidFill>
                  <a:schemeClr val="lt1"/>
                </a:solidFill>
              </a:ln>
              <a:effectLst/>
            </c:spPr>
          </c:dPt>
          <c:dPt>
            <c:idx val="8"/>
            <c:invertIfNegative val="0"/>
            <c:bubble3D val="0"/>
            <c:spPr>
              <a:solidFill>
                <a:schemeClr val="bg1">
                  <a:lumMod val="65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Travel feature about the area (e.g. in a newspaper, magazine, guidebook, in the media/news or online)</c:v>
                </c:pt>
                <c:pt idx="1">
                  <c:v>Reading a book about/set in the area</c:v>
                </c:pt>
                <c:pt idx="2">
                  <c:v>Watching a TV programme about the area</c:v>
                </c:pt>
                <c:pt idx="3">
                  <c:v>Inspired by advertising or other marketing (e.g. leaflets) about the area</c:v>
                </c:pt>
                <c:pt idx="4">
                  <c:v>Inspired by online video content about the area</c:v>
                </c:pt>
                <c:pt idx="5">
                  <c:v>A movie/film about the area</c:v>
                </c:pt>
                <c:pt idx="6">
                  <c:v>Other </c:v>
                </c:pt>
                <c:pt idx="7">
                  <c:v>None of these</c:v>
                </c:pt>
                <c:pt idx="8">
                  <c:v>Don’t know/can’t remember</c:v>
                </c:pt>
              </c:strCache>
            </c:strRef>
          </c:cat>
          <c:val>
            <c:numRef>
              <c:f>Sheet1!$B$2:$B$10</c:f>
              <c:numCache>
                <c:formatCode>0%</c:formatCode>
                <c:ptCount val="9"/>
                <c:pt idx="0">
                  <c:v>0.13</c:v>
                </c:pt>
                <c:pt idx="1">
                  <c:v>0.08</c:v>
                </c:pt>
                <c:pt idx="2">
                  <c:v>7.0000000000000007E-2</c:v>
                </c:pt>
                <c:pt idx="3">
                  <c:v>0.06</c:v>
                </c:pt>
                <c:pt idx="4">
                  <c:v>0.05</c:v>
                </c:pt>
                <c:pt idx="5">
                  <c:v>0.02</c:v>
                </c:pt>
                <c:pt idx="6">
                  <c:v>0.12</c:v>
                </c:pt>
                <c:pt idx="7">
                  <c:v>0.57999999999999996</c:v>
                </c:pt>
                <c:pt idx="8">
                  <c:v>0.01</c:v>
                </c:pt>
              </c:numCache>
            </c:numRef>
          </c:val>
          <c:extLst xmlns:c16r2="http://schemas.microsoft.com/office/drawing/2015/06/chart">
            <c:ext xmlns:c16="http://schemas.microsoft.com/office/drawing/2014/chart" uri="{C3380CC4-5D6E-409C-BE32-E72D297353CC}">
              <c16:uniqueId val="{00000000-8A5F-4AEF-BFA2-F42EA3400CAC}"/>
            </c:ext>
          </c:extLst>
        </c:ser>
        <c:dLbls>
          <c:showLegendKey val="0"/>
          <c:showVal val="0"/>
          <c:showCatName val="0"/>
          <c:showSerName val="0"/>
          <c:showPercent val="0"/>
          <c:showBubbleSize val="0"/>
        </c:dLbls>
        <c:gapWidth val="75"/>
        <c:axId val="576044816"/>
        <c:axId val="576039328"/>
      </c:barChart>
      <c:catAx>
        <c:axId val="5760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6039328"/>
        <c:crosses val="autoZero"/>
        <c:auto val="1"/>
        <c:lblAlgn val="ctr"/>
        <c:lblOffset val="100"/>
        <c:noMultiLvlLbl val="0"/>
      </c:catAx>
      <c:valAx>
        <c:axId val="576039328"/>
        <c:scaling>
          <c:orientation val="minMax"/>
          <c:max val="0.60000000000000009"/>
        </c:scaling>
        <c:delete val="1"/>
        <c:axPos val="l"/>
        <c:numFmt formatCode="0%" sourceLinked="1"/>
        <c:majorTickMark val="out"/>
        <c:minorTickMark val="none"/>
        <c:tickLblPos val="nextTo"/>
        <c:crossAx val="57604481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Age group</a:t>
            </a:r>
            <a:endParaRPr lang="en-GB"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15547407622242332"/>
          <c:w val="0.98986803841650894"/>
          <c:h val="0.64324817983354565"/>
        </c:manualLayout>
      </c:layout>
      <c:barChart>
        <c:barDir val="col"/>
        <c:grouping val="clustered"/>
        <c:varyColors val="0"/>
        <c:ser>
          <c:idx val="0"/>
          <c:order val="0"/>
          <c:tx>
            <c:strRef>
              <c:f>Sheet1!$B$1</c:f>
              <c:strCache>
                <c:ptCount val="1"/>
                <c:pt idx="0">
                  <c:v>2014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16-24 </c:v>
                </c:pt>
                <c:pt idx="1">
                  <c:v>25-34 </c:v>
                </c:pt>
                <c:pt idx="2">
                  <c:v>35-44 </c:v>
                </c:pt>
                <c:pt idx="3">
                  <c:v>45-54 </c:v>
                </c:pt>
                <c:pt idx="4">
                  <c:v>55-64</c:v>
                </c:pt>
                <c:pt idx="5">
                  <c:v>65-74 </c:v>
                </c:pt>
                <c:pt idx="6">
                  <c:v>75+ </c:v>
                </c:pt>
              </c:strCache>
            </c:strRef>
          </c:cat>
          <c:val>
            <c:numRef>
              <c:f>Sheet1!$B$2:$B$8</c:f>
              <c:numCache>
                <c:formatCode>0%</c:formatCode>
                <c:ptCount val="7"/>
                <c:pt idx="0">
                  <c:v>0.06</c:v>
                </c:pt>
                <c:pt idx="1">
                  <c:v>0.14000000000000001</c:v>
                </c:pt>
                <c:pt idx="2">
                  <c:v>0.2</c:v>
                </c:pt>
                <c:pt idx="3">
                  <c:v>0.2</c:v>
                </c:pt>
                <c:pt idx="4">
                  <c:v>0.21</c:v>
                </c:pt>
                <c:pt idx="5">
                  <c:v>0.16</c:v>
                </c:pt>
                <c:pt idx="6">
                  <c:v>0.04</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2019</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dPt>
          <c:dPt>
            <c:idx val="2"/>
            <c:invertIfNegative val="0"/>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16-24 </c:v>
                </c:pt>
                <c:pt idx="1">
                  <c:v>25-34 </c:v>
                </c:pt>
                <c:pt idx="2">
                  <c:v>35-44 </c:v>
                </c:pt>
                <c:pt idx="3">
                  <c:v>45-54 </c:v>
                </c:pt>
                <c:pt idx="4">
                  <c:v>55-64</c:v>
                </c:pt>
                <c:pt idx="5">
                  <c:v>65-74 </c:v>
                </c:pt>
                <c:pt idx="6">
                  <c:v>75+ </c:v>
                </c:pt>
              </c:strCache>
            </c:strRef>
          </c:cat>
          <c:val>
            <c:numRef>
              <c:f>Sheet1!$C$2:$C$8</c:f>
              <c:numCache>
                <c:formatCode>0%</c:formatCode>
                <c:ptCount val="7"/>
                <c:pt idx="0">
                  <c:v>0.04</c:v>
                </c:pt>
                <c:pt idx="1">
                  <c:v>0.15</c:v>
                </c:pt>
                <c:pt idx="2">
                  <c:v>0.18</c:v>
                </c:pt>
                <c:pt idx="3">
                  <c:v>0.2</c:v>
                </c:pt>
                <c:pt idx="4">
                  <c:v>0.23</c:v>
                </c:pt>
                <c:pt idx="5">
                  <c:v>0.14000000000000001</c:v>
                </c:pt>
                <c:pt idx="6">
                  <c:v>0.06</c:v>
                </c:pt>
              </c:numCache>
            </c:numRef>
          </c:val>
        </c:ser>
        <c:dLbls>
          <c:showLegendKey val="0"/>
          <c:showVal val="0"/>
          <c:showCatName val="0"/>
          <c:showSerName val="0"/>
          <c:showPercent val="0"/>
          <c:showBubbleSize val="0"/>
        </c:dLbls>
        <c:gapWidth val="38"/>
        <c:overlap val="-25"/>
        <c:axId val="411409600"/>
        <c:axId val="411408816"/>
      </c:barChart>
      <c:catAx>
        <c:axId val="41140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1408816"/>
        <c:crosses val="autoZero"/>
        <c:auto val="1"/>
        <c:lblAlgn val="ctr"/>
        <c:lblOffset val="100"/>
        <c:noMultiLvlLbl val="0"/>
      </c:catAx>
      <c:valAx>
        <c:axId val="411408816"/>
        <c:scaling>
          <c:orientation val="minMax"/>
          <c:max val="0.25"/>
        </c:scaling>
        <c:delete val="1"/>
        <c:axPos val="l"/>
        <c:numFmt formatCode="0%" sourceLinked="1"/>
        <c:majorTickMark val="out"/>
        <c:minorTickMark val="none"/>
        <c:tickLblPos val="nextTo"/>
        <c:crossAx val="411409600"/>
        <c:crosses val="autoZero"/>
        <c:crossBetween val="between"/>
      </c:valAx>
      <c:spPr>
        <a:noFill/>
        <a:ln>
          <a:noFill/>
        </a:ln>
        <a:effectLst/>
      </c:spPr>
    </c:plotArea>
    <c:legend>
      <c:legendPos val="t"/>
      <c:layout>
        <c:manualLayout>
          <c:xMode val="edge"/>
          <c:yMode val="edge"/>
          <c:x val="0.75087479626726628"/>
          <c:y val="5.7889301791740823E-2"/>
          <c:w val="0.2100165234639266"/>
          <c:h val="5.52042844431492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Activities</a:t>
            </a:r>
            <a:endParaRPr lang="en-GB" sz="1400" b="1" dirty="0"/>
          </a:p>
        </c:rich>
      </c:tx>
      <c:layout>
        <c:manualLayout>
          <c:xMode val="edge"/>
          <c:yMode val="edge"/>
          <c:x val="0.31177055008198007"/>
          <c:y val="7.738432059613143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107641215359416"/>
          <c:y val="6.7241896886713004E-2"/>
          <c:w val="0.66639268522238237"/>
          <c:h val="0.91636521987099362"/>
        </c:manualLayout>
      </c:layout>
      <c:barChart>
        <c:barDir val="bar"/>
        <c:grouping val="clustered"/>
        <c:varyColors val="0"/>
        <c:ser>
          <c:idx val="0"/>
          <c:order val="0"/>
          <c:tx>
            <c:strRef>
              <c:f>Sheet1!$B$1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rgbClr val="C00000"/>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14"/>
            <c:invertIfNegative val="0"/>
            <c:bubble3D val="0"/>
            <c:spPr>
              <a:solidFill>
                <a:schemeClr val="accent1"/>
              </a:solidFill>
              <a:ln w="19050">
                <a:solidFill>
                  <a:schemeClr val="lt1"/>
                </a:solidFill>
              </a:ln>
              <a:effectLst/>
            </c:spPr>
          </c:dPt>
          <c:dLbls>
            <c:dLbl>
              <c:idx val="2"/>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None of these</c:v>
                </c:pt>
                <c:pt idx="1">
                  <c:v>Other </c:v>
                </c:pt>
                <c:pt idx="2">
                  <c:v>Skiing/Winter sports</c:v>
                </c:pt>
                <c:pt idx="3">
                  <c:v>Field sports (e.g. hunting, shooting)</c:v>
                </c:pt>
                <c:pt idx="4">
                  <c:v>Climbing/mountaineering</c:v>
                </c:pt>
                <c:pt idx="5">
                  <c:v>Golf</c:v>
                </c:pt>
                <c:pt idx="6">
                  <c:v>Walking – multi-day </c:v>
                </c:pt>
                <c:pt idx="7">
                  <c:v>Fishing</c:v>
                </c:pt>
                <c:pt idx="8">
                  <c:v>Watersports </c:v>
                </c:pt>
                <c:pt idx="9">
                  <c:v>Paid outdoor adventure activities</c:v>
                </c:pt>
                <c:pt idx="10">
                  <c:v>Road cycling/mountain biking</c:v>
                </c:pt>
                <c:pt idx="11">
                  <c:v>Off-road cycling/mountain biking </c:v>
                </c:pt>
                <c:pt idx="12">
                  <c:v>Walking – high level</c:v>
                </c:pt>
                <c:pt idx="13">
                  <c:v>Taking photos and/or videos for social media</c:v>
                </c:pt>
                <c:pt idx="14">
                  <c:v>Watching wildlife </c:v>
                </c:pt>
                <c:pt idx="15">
                  <c:v>Just relaxing</c:v>
                </c:pt>
                <c:pt idx="16">
                  <c:v>Visiting attractions</c:v>
                </c:pt>
                <c:pt idx="17">
                  <c:v>Walking – low level </c:v>
                </c:pt>
                <c:pt idx="18">
                  <c:v>General sightseeing</c:v>
                </c:pt>
              </c:strCache>
            </c:strRef>
          </c:cat>
          <c:val>
            <c:numRef>
              <c:f>Sheet1!$B$2:$B$20</c:f>
              <c:numCache>
                <c:formatCode>0%</c:formatCode>
                <c:ptCount val="19"/>
                <c:pt idx="0">
                  <c:v>0.01</c:v>
                </c:pt>
                <c:pt idx="1">
                  <c:v>0.05</c:v>
                </c:pt>
                <c:pt idx="2">
                  <c:v>0</c:v>
                </c:pt>
                <c:pt idx="3">
                  <c:v>0</c:v>
                </c:pt>
                <c:pt idx="4">
                  <c:v>0.02</c:v>
                </c:pt>
                <c:pt idx="5">
                  <c:v>0.02</c:v>
                </c:pt>
                <c:pt idx="6">
                  <c:v>0.03</c:v>
                </c:pt>
                <c:pt idx="7">
                  <c:v>0.03</c:v>
                </c:pt>
                <c:pt idx="8">
                  <c:v>0.05</c:v>
                </c:pt>
                <c:pt idx="9">
                  <c:v>0.06</c:v>
                </c:pt>
                <c:pt idx="10">
                  <c:v>0.08</c:v>
                </c:pt>
                <c:pt idx="11">
                  <c:v>0.1</c:v>
                </c:pt>
                <c:pt idx="12">
                  <c:v>0.19</c:v>
                </c:pt>
                <c:pt idx="13">
                  <c:v>0.26</c:v>
                </c:pt>
                <c:pt idx="14">
                  <c:v>0.35</c:v>
                </c:pt>
                <c:pt idx="15">
                  <c:v>0.38</c:v>
                </c:pt>
                <c:pt idx="16">
                  <c:v>0.51</c:v>
                </c:pt>
                <c:pt idx="17">
                  <c:v>0.59</c:v>
                </c:pt>
                <c:pt idx="18">
                  <c:v>0.65</c:v>
                </c:pt>
              </c:numCache>
            </c:numRef>
          </c:val>
          <c:extLst xmlns:c16r2="http://schemas.microsoft.com/office/drawing/2015/06/chart">
            <c:ext xmlns:c16="http://schemas.microsoft.com/office/drawing/2014/chart" uri="{C3380CC4-5D6E-409C-BE32-E72D297353CC}">
              <c16:uniqueId val="{00000000-8A5F-4AEF-BFA2-F42EA3400CAC}"/>
            </c:ext>
          </c:extLst>
        </c:ser>
        <c:dLbls>
          <c:showLegendKey val="0"/>
          <c:showVal val="0"/>
          <c:showCatName val="0"/>
          <c:showSerName val="0"/>
          <c:showPercent val="0"/>
          <c:showBubbleSize val="0"/>
        </c:dLbls>
        <c:gapWidth val="75"/>
        <c:axId val="576045992"/>
        <c:axId val="576045600"/>
      </c:barChart>
      <c:catAx>
        <c:axId val="576045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6045600"/>
        <c:crosses val="autoZero"/>
        <c:auto val="1"/>
        <c:lblAlgn val="ctr"/>
        <c:lblOffset val="100"/>
        <c:noMultiLvlLbl val="0"/>
      </c:catAx>
      <c:valAx>
        <c:axId val="576045600"/>
        <c:scaling>
          <c:orientation val="minMax"/>
          <c:max val="0.70000000000000007"/>
        </c:scaling>
        <c:delete val="1"/>
        <c:axPos val="b"/>
        <c:numFmt formatCode="0%" sourceLinked="1"/>
        <c:majorTickMark val="out"/>
        <c:minorTickMark val="none"/>
        <c:tickLblPos val="nextTo"/>
        <c:crossAx val="576045992"/>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solidFill>
                  <a:schemeClr val="tx1"/>
                </a:solidFill>
              </a:rPr>
              <a:t>Aware of National Park status</a:t>
            </a:r>
            <a:endParaRPr lang="en-GB" sz="1400" b="1" dirty="0">
              <a:solidFill>
                <a:schemeClr val="tx1"/>
              </a:solidFill>
            </a:endParaRPr>
          </a:p>
        </c:rich>
      </c:tx>
      <c:layout>
        <c:manualLayout>
          <c:xMode val="edge"/>
          <c:yMode val="edge"/>
          <c:x val="0.13889442005651675"/>
          <c:y val="5.996465858862979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77481395223239E-2"/>
          <c:y val="0.15503900891632372"/>
          <c:w val="0.58650982777616367"/>
          <c:h val="0.71274148376771829"/>
        </c:manualLayout>
      </c:layout>
      <c:barChart>
        <c:barDir val="col"/>
        <c:grouping val="percentStacked"/>
        <c:varyColors val="0"/>
        <c:ser>
          <c:idx val="0"/>
          <c:order val="0"/>
          <c:tx>
            <c:strRef>
              <c:f>Sheet1!$A$2</c:f>
              <c:strCache>
                <c:ptCount val="1"/>
                <c:pt idx="0">
                  <c:v>Yes</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Sheet1!$B$2:$C$2</c:f>
              <c:numCache>
                <c:formatCode>0%</c:formatCode>
                <c:ptCount val="2"/>
                <c:pt idx="0">
                  <c:v>0.9</c:v>
                </c:pt>
                <c:pt idx="1">
                  <c:v>0.89</c:v>
                </c:pt>
              </c:numCache>
            </c:numRef>
          </c:val>
        </c:ser>
        <c:ser>
          <c:idx val="1"/>
          <c:order val="1"/>
          <c:tx>
            <c:strRef>
              <c:f>Sheet1!$A$3</c:f>
              <c:strCache>
                <c:ptCount val="1"/>
                <c:pt idx="0">
                  <c:v>No</c:v>
                </c:pt>
              </c:strCache>
            </c:strRef>
          </c:tx>
          <c:spPr>
            <a:solidFill>
              <a:srgbClr val="C00000"/>
            </a:solidFill>
            <a:ln w="19050">
              <a:noFill/>
            </a:ln>
            <a:effectLst/>
          </c:spPr>
          <c:invertIfNegative val="0"/>
          <c:dPt>
            <c:idx val="0"/>
            <c:invertIfNegative val="0"/>
            <c:bubble3D val="0"/>
            <c:spPr>
              <a:solidFill>
                <a:srgbClr val="C00000"/>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Sheet1!$B$3:$C$3</c:f>
              <c:numCache>
                <c:formatCode>0%</c:formatCode>
                <c:ptCount val="2"/>
                <c:pt idx="0">
                  <c:v>0.1</c:v>
                </c:pt>
                <c:pt idx="1">
                  <c:v>0.11</c:v>
                </c:pt>
              </c:numCache>
            </c:numRef>
          </c:val>
        </c:ser>
        <c:ser>
          <c:idx val="2"/>
          <c:order val="2"/>
          <c:tx>
            <c:strRef>
              <c:f>Sheet1!$A$4</c:f>
              <c:strCache>
                <c:ptCount val="1"/>
                <c:pt idx="0">
                  <c:v>Don't know/
not sure</c:v>
                </c:pt>
              </c:strCache>
            </c:strRef>
          </c:tx>
          <c:spPr>
            <a:solidFill>
              <a:schemeClr val="bg1">
                <a:lumMod val="65000"/>
              </a:schemeClr>
            </a:solidFill>
            <a:ln w="19050">
              <a:solidFill>
                <a:schemeClr val="lt1"/>
              </a:solidFill>
            </a:ln>
            <a:effectLst/>
          </c:spPr>
          <c:invertIfNegative val="0"/>
          <c:cat>
            <c:strRef>
              <c:f>Sheet1!$B$1:$C$1</c:f>
              <c:strCache>
                <c:ptCount val="2"/>
                <c:pt idx="0">
                  <c:v>2014</c:v>
                </c:pt>
                <c:pt idx="1">
                  <c:v>2019</c:v>
                </c:pt>
              </c:strCache>
            </c:strRef>
          </c:cat>
          <c:val>
            <c:numRef>
              <c:f>Sheet1!$B$4:$C$4</c:f>
              <c:numCache>
                <c:formatCode>0%</c:formatCode>
                <c:ptCount val="2"/>
                <c:pt idx="1">
                  <c:v>0</c:v>
                </c:pt>
              </c:numCache>
            </c:numRef>
          </c:val>
        </c:ser>
        <c:dLbls>
          <c:showLegendKey val="0"/>
          <c:showVal val="0"/>
          <c:showCatName val="0"/>
          <c:showSerName val="0"/>
          <c:showPercent val="0"/>
          <c:showBubbleSize val="0"/>
        </c:dLbls>
        <c:gapWidth val="100"/>
        <c:overlap val="100"/>
        <c:axId val="576044032"/>
        <c:axId val="576039720"/>
      </c:barChart>
      <c:catAx>
        <c:axId val="576044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6039720"/>
        <c:crosses val="autoZero"/>
        <c:auto val="1"/>
        <c:lblAlgn val="ctr"/>
        <c:lblOffset val="100"/>
        <c:noMultiLvlLbl val="0"/>
      </c:catAx>
      <c:valAx>
        <c:axId val="576039720"/>
        <c:scaling>
          <c:orientation val="minMax"/>
          <c:min val="0"/>
        </c:scaling>
        <c:delete val="1"/>
        <c:axPos val="l"/>
        <c:majorGridlines>
          <c:spPr>
            <a:ln w="9525" cap="flat" cmpd="sng" algn="ctr">
              <a:noFill/>
              <a:round/>
            </a:ln>
            <a:effectLst/>
          </c:spPr>
        </c:majorGridlines>
        <c:numFmt formatCode="0%" sourceLinked="1"/>
        <c:majorTickMark val="out"/>
        <c:minorTickMark val="none"/>
        <c:tickLblPos val="nextTo"/>
        <c:crossAx val="576044032"/>
        <c:crosses val="autoZero"/>
        <c:crossBetween val="between"/>
      </c:valAx>
      <c:spPr>
        <a:noFill/>
        <a:ln>
          <a:noFill/>
        </a:ln>
        <a:effectLst/>
      </c:spPr>
    </c:plotArea>
    <c:legend>
      <c:legendPos val="r"/>
      <c:layout>
        <c:manualLayout>
          <c:xMode val="edge"/>
          <c:yMode val="edge"/>
          <c:x val="0.63961542912582303"/>
          <c:y val="0.26735610996799269"/>
          <c:w val="0.31807169597343143"/>
          <c:h val="0.549619977262434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GB" sz="1400" b="1" dirty="0" smtClean="0"/>
              <a:t>Importance of National Park status</a:t>
            </a:r>
            <a:endParaRPr lang="en-GB" sz="1400" b="1" dirty="0"/>
          </a:p>
        </c:rich>
      </c:tx>
      <c:layout>
        <c:manualLayout>
          <c:xMode val="edge"/>
          <c:yMode val="edge"/>
          <c:x val="0.16209764203585525"/>
          <c:y val="6.4476447439130048E-3"/>
        </c:manualLayout>
      </c:layout>
      <c:overlay val="0"/>
    </c:title>
    <c:autoTitleDeleted val="0"/>
    <c:plotArea>
      <c:layout>
        <c:manualLayout>
          <c:layoutTarget val="inner"/>
          <c:xMode val="edge"/>
          <c:yMode val="edge"/>
          <c:x val="7.8125537448003934E-2"/>
          <c:y val="0.1011300385868692"/>
          <c:w val="0.55657992442559723"/>
          <c:h val="0.77653986383285067"/>
        </c:manualLayout>
      </c:layout>
      <c:barChart>
        <c:barDir val="col"/>
        <c:grouping val="percentStacked"/>
        <c:varyColors val="0"/>
        <c:ser>
          <c:idx val="0"/>
          <c:order val="0"/>
          <c:tx>
            <c:strRef>
              <c:f>Sheet1!$A$2</c:f>
              <c:strCache>
                <c:ptCount val="1"/>
                <c:pt idx="0">
                  <c:v>Not at all important</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2014</c:v>
                </c:pt>
                <c:pt idx="1">
                  <c:v>2019</c:v>
                </c:pt>
              </c:strCache>
            </c:strRef>
          </c:cat>
          <c:val>
            <c:numRef>
              <c:f>Sheet1!$B$2:$C$2</c:f>
              <c:numCache>
                <c:formatCode>0%</c:formatCode>
                <c:ptCount val="2"/>
                <c:pt idx="0">
                  <c:v>0.27</c:v>
                </c:pt>
                <c:pt idx="1">
                  <c:v>0.16</c:v>
                </c:pt>
              </c:numCache>
            </c:numRef>
          </c:val>
        </c:ser>
        <c:ser>
          <c:idx val="1"/>
          <c:order val="1"/>
          <c:tx>
            <c:strRef>
              <c:f>Sheet1!$A$3</c:f>
              <c:strCache>
                <c:ptCount val="1"/>
                <c:pt idx="0">
                  <c:v>Not very important</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2014</c:v>
                </c:pt>
                <c:pt idx="1">
                  <c:v>2019</c:v>
                </c:pt>
              </c:strCache>
            </c:strRef>
          </c:cat>
          <c:val>
            <c:numRef>
              <c:f>Sheet1!$B$3:$C$3</c:f>
              <c:numCache>
                <c:formatCode>0%</c:formatCode>
                <c:ptCount val="2"/>
                <c:pt idx="0">
                  <c:v>0.13</c:v>
                </c:pt>
                <c:pt idx="1">
                  <c:v>0.11</c:v>
                </c:pt>
              </c:numCache>
            </c:numRef>
          </c:val>
        </c:ser>
        <c:ser>
          <c:idx val="2"/>
          <c:order val="2"/>
          <c:tx>
            <c:strRef>
              <c:f>Sheet1!$A$4</c:f>
              <c:strCache>
                <c:ptCount val="1"/>
                <c:pt idx="0">
                  <c:v>Neither/nor</c:v>
                </c:pt>
              </c:strCache>
            </c:strRef>
          </c:tx>
          <c:spPr>
            <a:solidFill>
              <a:srgbClr val="FFFF00"/>
            </a:solidFill>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2014</c:v>
                </c:pt>
                <c:pt idx="1">
                  <c:v>2019</c:v>
                </c:pt>
              </c:strCache>
            </c:strRef>
          </c:cat>
          <c:val>
            <c:numRef>
              <c:f>Sheet1!$B$4:$C$4</c:f>
              <c:numCache>
                <c:formatCode>0%</c:formatCode>
                <c:ptCount val="2"/>
                <c:pt idx="0">
                  <c:v>0.24</c:v>
                </c:pt>
                <c:pt idx="1">
                  <c:v>0.2</c:v>
                </c:pt>
              </c:numCache>
            </c:numRef>
          </c:val>
        </c:ser>
        <c:ser>
          <c:idx val="3"/>
          <c:order val="3"/>
          <c:tx>
            <c:strRef>
              <c:f>Sheet1!$A$5</c:f>
              <c:strCache>
                <c:ptCount val="1"/>
                <c:pt idx="0">
                  <c:v>Quite important</c:v>
                </c:pt>
              </c:strCache>
            </c:strRef>
          </c:tx>
          <c:spPr>
            <a:solidFill>
              <a:srgbClr val="92D050"/>
            </a:solidFill>
          </c:spPr>
          <c:invertIfNegative val="0"/>
          <c:dLbls>
            <c:spPr>
              <a:noFill/>
              <a:ln>
                <a:noFill/>
              </a:ln>
              <a:effectLst/>
            </c:spPr>
            <c:txPr>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c:v>
                </c:pt>
                <c:pt idx="1">
                  <c:v>2019</c:v>
                </c:pt>
              </c:strCache>
            </c:strRef>
          </c:cat>
          <c:val>
            <c:numRef>
              <c:f>Sheet1!$B$5:$C$5</c:f>
              <c:numCache>
                <c:formatCode>0%</c:formatCode>
                <c:ptCount val="2"/>
                <c:pt idx="0">
                  <c:v>0.22</c:v>
                </c:pt>
                <c:pt idx="1">
                  <c:v>0.27</c:v>
                </c:pt>
              </c:numCache>
            </c:numRef>
          </c:val>
        </c:ser>
        <c:ser>
          <c:idx val="4"/>
          <c:order val="4"/>
          <c:tx>
            <c:strRef>
              <c:f>Sheet1!$A$6</c:f>
              <c:strCache>
                <c:ptCount val="1"/>
                <c:pt idx="0">
                  <c:v>Very important</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2014</c:v>
                </c:pt>
                <c:pt idx="1">
                  <c:v>2019</c:v>
                </c:pt>
              </c:strCache>
            </c:strRef>
          </c:cat>
          <c:val>
            <c:numRef>
              <c:f>Sheet1!$B$6:$C$6</c:f>
              <c:numCache>
                <c:formatCode>0%</c:formatCode>
                <c:ptCount val="2"/>
                <c:pt idx="0">
                  <c:v>0.14000000000000001</c:v>
                </c:pt>
                <c:pt idx="1">
                  <c:v>0.25</c:v>
                </c:pt>
              </c:numCache>
            </c:numRef>
          </c:val>
        </c:ser>
        <c:ser>
          <c:idx val="5"/>
          <c:order val="5"/>
          <c:tx>
            <c:strRef>
              <c:f>Sheet1!$A$7</c:f>
              <c:strCache>
                <c:ptCount val="1"/>
                <c:pt idx="0">
                  <c:v>Don't know</c:v>
                </c:pt>
              </c:strCache>
            </c:strRef>
          </c:tx>
          <c:spPr>
            <a:solidFill>
              <a:schemeClr val="bg1">
                <a:lumMod val="65000"/>
              </a:schemeClr>
            </a:solidFill>
          </c:spPr>
          <c:invertIfNegative val="0"/>
          <c:cat>
            <c:strRef>
              <c:f>Sheet1!$B$1:$C$1</c:f>
              <c:strCache>
                <c:ptCount val="2"/>
                <c:pt idx="0">
                  <c:v>2014</c:v>
                </c:pt>
                <c:pt idx="1">
                  <c:v>2019</c:v>
                </c:pt>
              </c:strCache>
            </c:strRef>
          </c:cat>
          <c:val>
            <c:numRef>
              <c:f>Sheet1!$B$7:$C$7</c:f>
              <c:numCache>
                <c:formatCode>0%</c:formatCode>
                <c:ptCount val="2"/>
                <c:pt idx="1">
                  <c:v>0</c:v>
                </c:pt>
              </c:numCache>
            </c:numRef>
          </c:val>
        </c:ser>
        <c:dLbls>
          <c:showLegendKey val="0"/>
          <c:showVal val="0"/>
          <c:showCatName val="0"/>
          <c:showSerName val="0"/>
          <c:showPercent val="0"/>
          <c:showBubbleSize val="0"/>
        </c:dLbls>
        <c:gapWidth val="100"/>
        <c:overlap val="100"/>
        <c:axId val="576040896"/>
        <c:axId val="576042856"/>
      </c:barChart>
      <c:catAx>
        <c:axId val="576040896"/>
        <c:scaling>
          <c:orientation val="minMax"/>
        </c:scaling>
        <c:delete val="0"/>
        <c:axPos val="b"/>
        <c:numFmt formatCode="General" sourceLinked="0"/>
        <c:majorTickMark val="out"/>
        <c:minorTickMark val="none"/>
        <c:tickLblPos val="nextTo"/>
        <c:spPr>
          <a:ln w="9525">
            <a:solidFill>
              <a:srgbClr val="E3E4E7"/>
            </a:solidFill>
          </a:ln>
        </c:spPr>
        <c:txPr>
          <a:bodyPr/>
          <a:lstStyle/>
          <a:p>
            <a:pPr>
              <a:defRPr sz="1400">
                <a:solidFill>
                  <a:schemeClr val="bg1">
                    <a:lumMod val="25000"/>
                  </a:schemeClr>
                </a:solidFill>
              </a:defRPr>
            </a:pPr>
            <a:endParaRPr lang="en-US"/>
          </a:p>
        </c:txPr>
        <c:crossAx val="576042856"/>
        <c:crosses val="autoZero"/>
        <c:auto val="1"/>
        <c:lblAlgn val="ctr"/>
        <c:lblOffset val="100"/>
        <c:noMultiLvlLbl val="0"/>
      </c:catAx>
      <c:valAx>
        <c:axId val="576042856"/>
        <c:scaling>
          <c:orientation val="minMax"/>
        </c:scaling>
        <c:delete val="1"/>
        <c:axPos val="l"/>
        <c:numFmt formatCode="0%" sourceLinked="1"/>
        <c:majorTickMark val="out"/>
        <c:minorTickMark val="none"/>
        <c:tickLblPos val="nextTo"/>
        <c:crossAx val="576040896"/>
        <c:crosses val="autoZero"/>
        <c:crossBetween val="between"/>
        <c:majorUnit val="0.2"/>
      </c:valAx>
      <c:spPr>
        <a:noFill/>
        <a:ln w="25400">
          <a:noFill/>
        </a:ln>
      </c:spPr>
    </c:plotArea>
    <c:legend>
      <c:legendPos val="r"/>
      <c:layout>
        <c:manualLayout>
          <c:xMode val="edge"/>
          <c:yMode val="edge"/>
          <c:x val="0.66231977516716345"/>
          <c:y val="0.13044665295231633"/>
          <c:w val="0.32666750875886691"/>
          <c:h val="0.69014154761391266"/>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GB" sz="1400" b="1" dirty="0" smtClean="0"/>
              <a:t>Importance of National Park status by origin</a:t>
            </a:r>
            <a:endParaRPr lang="en-GB" sz="1400" b="1" dirty="0"/>
          </a:p>
        </c:rich>
      </c:tx>
      <c:layout>
        <c:manualLayout>
          <c:xMode val="edge"/>
          <c:yMode val="edge"/>
          <c:x val="0.24202497848531873"/>
          <c:y val="9.7659476901601257E-3"/>
        </c:manualLayout>
      </c:layout>
      <c:overlay val="0"/>
    </c:title>
    <c:autoTitleDeleted val="0"/>
    <c:plotArea>
      <c:layout>
        <c:manualLayout>
          <c:layoutTarget val="inner"/>
          <c:xMode val="edge"/>
          <c:yMode val="edge"/>
          <c:x val="3.5375735202102368E-2"/>
          <c:y val="0.20764724575914004"/>
          <c:w val="0.67441309618314049"/>
          <c:h val="0.67002278482293087"/>
        </c:manualLayout>
      </c:layout>
      <c:barChart>
        <c:barDir val="col"/>
        <c:grouping val="percentStacked"/>
        <c:varyColors val="0"/>
        <c:ser>
          <c:idx val="0"/>
          <c:order val="0"/>
          <c:tx>
            <c:strRef>
              <c:f>Sheet1!$A$2</c:f>
              <c:strCache>
                <c:ptCount val="1"/>
                <c:pt idx="0">
                  <c:v>Not at all important</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All</c:v>
                </c:pt>
                <c:pt idx="1">
                  <c:v>Scotland</c:v>
                </c:pt>
                <c:pt idx="2">
                  <c:v>Rest of UK</c:v>
                </c:pt>
                <c:pt idx="3">
                  <c:v>Europe</c:v>
                </c:pt>
                <c:pt idx="4">
                  <c:v>Rest of world</c:v>
                </c:pt>
              </c:strCache>
            </c:strRef>
          </c:cat>
          <c:val>
            <c:numRef>
              <c:f>Sheet1!$B$2:$F$2</c:f>
              <c:numCache>
                <c:formatCode>0%</c:formatCode>
                <c:ptCount val="5"/>
                <c:pt idx="0">
                  <c:v>0.16</c:v>
                </c:pt>
                <c:pt idx="1">
                  <c:v>0.19</c:v>
                </c:pt>
                <c:pt idx="2">
                  <c:v>0.16</c:v>
                </c:pt>
                <c:pt idx="3">
                  <c:v>0.1</c:v>
                </c:pt>
                <c:pt idx="4">
                  <c:v>0.11</c:v>
                </c:pt>
              </c:numCache>
            </c:numRef>
          </c:val>
        </c:ser>
        <c:ser>
          <c:idx val="1"/>
          <c:order val="1"/>
          <c:tx>
            <c:strRef>
              <c:f>Sheet1!$A$3</c:f>
              <c:strCache>
                <c:ptCount val="1"/>
                <c:pt idx="0">
                  <c:v>Not very important</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All</c:v>
                </c:pt>
                <c:pt idx="1">
                  <c:v>Scotland</c:v>
                </c:pt>
                <c:pt idx="2">
                  <c:v>Rest of UK</c:v>
                </c:pt>
                <c:pt idx="3">
                  <c:v>Europe</c:v>
                </c:pt>
                <c:pt idx="4">
                  <c:v>Rest of world</c:v>
                </c:pt>
              </c:strCache>
            </c:strRef>
          </c:cat>
          <c:val>
            <c:numRef>
              <c:f>Sheet1!$B$3:$F$3</c:f>
              <c:numCache>
                <c:formatCode>0%</c:formatCode>
                <c:ptCount val="5"/>
                <c:pt idx="0">
                  <c:v>0.11</c:v>
                </c:pt>
                <c:pt idx="1">
                  <c:v>0.13</c:v>
                </c:pt>
                <c:pt idx="2">
                  <c:v>0.11</c:v>
                </c:pt>
                <c:pt idx="3">
                  <c:v>0.08</c:v>
                </c:pt>
                <c:pt idx="4">
                  <c:v>7.0000000000000007E-2</c:v>
                </c:pt>
              </c:numCache>
            </c:numRef>
          </c:val>
        </c:ser>
        <c:ser>
          <c:idx val="2"/>
          <c:order val="2"/>
          <c:tx>
            <c:strRef>
              <c:f>Sheet1!$A$4</c:f>
              <c:strCache>
                <c:ptCount val="1"/>
                <c:pt idx="0">
                  <c:v>Neither/nor</c:v>
                </c:pt>
              </c:strCache>
            </c:strRef>
          </c:tx>
          <c:spPr>
            <a:solidFill>
              <a:srgbClr val="FFFF00"/>
            </a:solidFill>
          </c:spPr>
          <c:invertIfNegative val="0"/>
          <c:dLbls>
            <c:spPr>
              <a:noFill/>
              <a:ln>
                <a:noFill/>
              </a:ln>
              <a:effectLst/>
            </c:spPr>
            <c:txPr>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All</c:v>
                </c:pt>
                <c:pt idx="1">
                  <c:v>Scotland</c:v>
                </c:pt>
                <c:pt idx="2">
                  <c:v>Rest of UK</c:v>
                </c:pt>
                <c:pt idx="3">
                  <c:v>Europe</c:v>
                </c:pt>
                <c:pt idx="4">
                  <c:v>Rest of world</c:v>
                </c:pt>
              </c:strCache>
            </c:strRef>
          </c:cat>
          <c:val>
            <c:numRef>
              <c:f>Sheet1!$B$4:$F$4</c:f>
              <c:numCache>
                <c:formatCode>0%</c:formatCode>
                <c:ptCount val="5"/>
                <c:pt idx="0">
                  <c:v>0.2</c:v>
                </c:pt>
                <c:pt idx="1">
                  <c:v>0.24</c:v>
                </c:pt>
                <c:pt idx="2">
                  <c:v>0.22</c:v>
                </c:pt>
                <c:pt idx="3">
                  <c:v>0.12</c:v>
                </c:pt>
                <c:pt idx="4">
                  <c:v>0.18</c:v>
                </c:pt>
              </c:numCache>
            </c:numRef>
          </c:val>
        </c:ser>
        <c:ser>
          <c:idx val="3"/>
          <c:order val="3"/>
          <c:tx>
            <c:strRef>
              <c:f>Sheet1!$A$5</c:f>
              <c:strCache>
                <c:ptCount val="1"/>
                <c:pt idx="0">
                  <c:v>Quite important</c:v>
                </c:pt>
              </c:strCache>
            </c:strRef>
          </c:tx>
          <c:spPr>
            <a:solidFill>
              <a:srgbClr val="92D050"/>
            </a:solidFill>
          </c:spPr>
          <c:invertIfNegative val="0"/>
          <c:dLbls>
            <c:spPr>
              <a:noFill/>
              <a:ln>
                <a:noFill/>
              </a:ln>
              <a:effectLst/>
            </c:spPr>
            <c:txPr>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c:v>
                </c:pt>
                <c:pt idx="1">
                  <c:v>Scotland</c:v>
                </c:pt>
                <c:pt idx="2">
                  <c:v>Rest of UK</c:v>
                </c:pt>
                <c:pt idx="3">
                  <c:v>Europe</c:v>
                </c:pt>
                <c:pt idx="4">
                  <c:v>Rest of world</c:v>
                </c:pt>
              </c:strCache>
            </c:strRef>
          </c:cat>
          <c:val>
            <c:numRef>
              <c:f>Sheet1!$B$5:$F$5</c:f>
              <c:numCache>
                <c:formatCode>0%</c:formatCode>
                <c:ptCount val="5"/>
                <c:pt idx="0">
                  <c:v>0.27</c:v>
                </c:pt>
                <c:pt idx="1">
                  <c:v>0.23</c:v>
                </c:pt>
                <c:pt idx="2">
                  <c:v>0.28000000000000003</c:v>
                </c:pt>
                <c:pt idx="3">
                  <c:v>0.37</c:v>
                </c:pt>
                <c:pt idx="4">
                  <c:v>0.26</c:v>
                </c:pt>
              </c:numCache>
            </c:numRef>
          </c:val>
        </c:ser>
        <c:ser>
          <c:idx val="4"/>
          <c:order val="4"/>
          <c:tx>
            <c:strRef>
              <c:f>Sheet1!$A$6</c:f>
              <c:strCache>
                <c:ptCount val="1"/>
                <c:pt idx="0">
                  <c:v>Very important</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All</c:v>
                </c:pt>
                <c:pt idx="1">
                  <c:v>Scotland</c:v>
                </c:pt>
                <c:pt idx="2">
                  <c:v>Rest of UK</c:v>
                </c:pt>
                <c:pt idx="3">
                  <c:v>Europe</c:v>
                </c:pt>
                <c:pt idx="4">
                  <c:v>Rest of world</c:v>
                </c:pt>
              </c:strCache>
            </c:strRef>
          </c:cat>
          <c:val>
            <c:numRef>
              <c:f>Sheet1!$B$6:$F$6</c:f>
              <c:numCache>
                <c:formatCode>0%</c:formatCode>
                <c:ptCount val="5"/>
                <c:pt idx="0">
                  <c:v>0.25</c:v>
                </c:pt>
                <c:pt idx="1">
                  <c:v>0.21</c:v>
                </c:pt>
                <c:pt idx="2">
                  <c:v>0.21</c:v>
                </c:pt>
                <c:pt idx="3">
                  <c:v>0.34</c:v>
                </c:pt>
                <c:pt idx="4">
                  <c:v>0.36</c:v>
                </c:pt>
              </c:numCache>
            </c:numRef>
          </c:val>
        </c:ser>
        <c:ser>
          <c:idx val="5"/>
          <c:order val="5"/>
          <c:tx>
            <c:strRef>
              <c:f>Sheet1!$A$7</c:f>
              <c:strCache>
                <c:ptCount val="1"/>
                <c:pt idx="0">
                  <c:v>Don't know</c:v>
                </c:pt>
              </c:strCache>
            </c:strRef>
          </c:tx>
          <c:spPr>
            <a:solidFill>
              <a:schemeClr val="bg1">
                <a:lumMod val="65000"/>
              </a:schemeClr>
            </a:solidFill>
          </c:spPr>
          <c:invertIfNegative val="0"/>
          <c:cat>
            <c:strRef>
              <c:f>Sheet1!$B$1:$F$1</c:f>
              <c:strCache>
                <c:ptCount val="5"/>
                <c:pt idx="0">
                  <c:v>All</c:v>
                </c:pt>
                <c:pt idx="1">
                  <c:v>Scotland</c:v>
                </c:pt>
                <c:pt idx="2">
                  <c:v>Rest of UK</c:v>
                </c:pt>
                <c:pt idx="3">
                  <c:v>Europe</c:v>
                </c:pt>
                <c:pt idx="4">
                  <c:v>Rest of world</c:v>
                </c:pt>
              </c:strCache>
            </c:strRef>
          </c:cat>
          <c:val>
            <c:numRef>
              <c:f>Sheet1!$B$7:$F$7</c:f>
              <c:numCache>
                <c:formatCode>0%</c:formatCode>
                <c:ptCount val="5"/>
                <c:pt idx="0">
                  <c:v>0</c:v>
                </c:pt>
                <c:pt idx="1">
                  <c:v>0</c:v>
                </c:pt>
                <c:pt idx="2">
                  <c:v>0.01</c:v>
                </c:pt>
                <c:pt idx="4">
                  <c:v>0.01</c:v>
                </c:pt>
              </c:numCache>
            </c:numRef>
          </c:val>
        </c:ser>
        <c:dLbls>
          <c:showLegendKey val="0"/>
          <c:showVal val="0"/>
          <c:showCatName val="0"/>
          <c:showSerName val="0"/>
          <c:showPercent val="0"/>
          <c:showBubbleSize val="0"/>
        </c:dLbls>
        <c:gapWidth val="100"/>
        <c:overlap val="100"/>
        <c:axId val="576046776"/>
        <c:axId val="576044424"/>
      </c:barChart>
      <c:catAx>
        <c:axId val="576046776"/>
        <c:scaling>
          <c:orientation val="minMax"/>
        </c:scaling>
        <c:delete val="0"/>
        <c:axPos val="b"/>
        <c:numFmt formatCode="General" sourceLinked="0"/>
        <c:majorTickMark val="out"/>
        <c:minorTickMark val="none"/>
        <c:tickLblPos val="nextTo"/>
        <c:spPr>
          <a:ln>
            <a:solidFill>
              <a:srgbClr val="E3E4E7"/>
            </a:solidFill>
          </a:ln>
        </c:spPr>
        <c:txPr>
          <a:bodyPr/>
          <a:lstStyle/>
          <a:p>
            <a:pPr>
              <a:defRPr sz="1400">
                <a:solidFill>
                  <a:schemeClr val="bg1">
                    <a:lumMod val="25000"/>
                  </a:schemeClr>
                </a:solidFill>
              </a:defRPr>
            </a:pPr>
            <a:endParaRPr lang="en-US"/>
          </a:p>
        </c:txPr>
        <c:crossAx val="576044424"/>
        <c:crosses val="autoZero"/>
        <c:auto val="1"/>
        <c:lblAlgn val="ctr"/>
        <c:lblOffset val="100"/>
        <c:noMultiLvlLbl val="0"/>
      </c:catAx>
      <c:valAx>
        <c:axId val="576044424"/>
        <c:scaling>
          <c:orientation val="minMax"/>
        </c:scaling>
        <c:delete val="1"/>
        <c:axPos val="l"/>
        <c:numFmt formatCode="0%" sourceLinked="1"/>
        <c:majorTickMark val="out"/>
        <c:minorTickMark val="none"/>
        <c:tickLblPos val="nextTo"/>
        <c:crossAx val="576046776"/>
        <c:crosses val="autoZero"/>
        <c:crossBetween val="between"/>
        <c:majorUnit val="0.2"/>
      </c:valAx>
      <c:spPr>
        <a:noFill/>
        <a:ln w="25400">
          <a:noFill/>
        </a:ln>
      </c:spPr>
    </c:plotArea>
    <c:legend>
      <c:legendPos val="r"/>
      <c:layout>
        <c:manualLayout>
          <c:xMode val="edge"/>
          <c:yMode val="edge"/>
          <c:x val="0.70591650158171659"/>
          <c:y val="0.13341895731890832"/>
          <c:w val="0.27822666580846334"/>
          <c:h val="0.69014154761391266"/>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890951752841644"/>
          <c:y val="9.5092024539877307E-2"/>
          <c:w val="0.6810039769616244"/>
          <c:h val="0.8839671947948502"/>
        </c:manualLayout>
      </c:layout>
      <c:barChart>
        <c:barDir val="bar"/>
        <c:grouping val="percentStacked"/>
        <c:varyColors val="0"/>
        <c:ser>
          <c:idx val="0"/>
          <c:order val="0"/>
          <c:tx>
            <c:strRef>
              <c:f>Sheet1!$B$1</c:f>
              <c:strCache>
                <c:ptCount val="1"/>
                <c:pt idx="0">
                  <c:v>Don't know</c:v>
                </c:pt>
              </c:strCache>
            </c:strRef>
          </c:tx>
          <c:spPr>
            <a:solidFill>
              <a:schemeClr val="bg1">
                <a:lumMod val="65000"/>
              </a:schemeClr>
            </a:solidFill>
            <a:ln w="19050">
              <a:solidFill>
                <a:schemeClr val="lt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2014</c:v>
                </c:pt>
                <c:pt idx="2">
                  <c:v>2019</c:v>
                </c:pt>
                <c:pt idx="3">
                  <c:v>2014</c:v>
                </c:pt>
                <c:pt idx="4">
                  <c:v>2019</c:v>
                </c:pt>
                <c:pt idx="5">
                  <c:v>2014</c:v>
                </c:pt>
                <c:pt idx="6">
                  <c:v>2019</c:v>
                </c:pt>
                <c:pt idx="7">
                  <c:v>2014</c:v>
                </c:pt>
              </c:numCache>
            </c:numRef>
          </c:cat>
          <c:val>
            <c:numRef>
              <c:f>Sheet1!$B$2:$B$9</c:f>
              <c:numCache>
                <c:formatCode>0%</c:formatCode>
                <c:ptCount val="8"/>
                <c:pt idx="0">
                  <c:v>0.03</c:v>
                </c:pt>
                <c:pt idx="1">
                  <c:v>0.03</c:v>
                </c:pt>
                <c:pt idx="2">
                  <c:v>0.03</c:v>
                </c:pt>
                <c:pt idx="4">
                  <c:v>0.02</c:v>
                </c:pt>
                <c:pt idx="5">
                  <c:v>0.02</c:v>
                </c:pt>
                <c:pt idx="6">
                  <c:v>0.02</c:v>
                </c:pt>
                <c:pt idx="7">
                  <c:v>0.01</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cat>
            <c:numRef>
              <c:f>Sheet1!$A$2:$A$9</c:f>
              <c:numCache>
                <c:formatCode>General</c:formatCode>
                <c:ptCount val="8"/>
                <c:pt idx="0">
                  <c:v>2019</c:v>
                </c:pt>
                <c:pt idx="1">
                  <c:v>2014</c:v>
                </c:pt>
                <c:pt idx="2">
                  <c:v>2019</c:v>
                </c:pt>
                <c:pt idx="3">
                  <c:v>2014</c:v>
                </c:pt>
                <c:pt idx="4">
                  <c:v>2019</c:v>
                </c:pt>
                <c:pt idx="5">
                  <c:v>2014</c:v>
                </c:pt>
                <c:pt idx="6">
                  <c:v>2019</c:v>
                </c:pt>
                <c:pt idx="7">
                  <c:v>2014</c:v>
                </c:pt>
              </c:numCache>
            </c:numRef>
          </c:cat>
          <c:val>
            <c:numRef>
              <c:f>Sheet1!$C$2:$C$9</c:f>
              <c:numCache>
                <c:formatCode>General</c:formatCode>
                <c:ptCount val="8"/>
                <c:pt idx="0" formatCode="0%">
                  <c:v>0</c:v>
                </c:pt>
                <c:pt idx="2" formatCode="0%">
                  <c:v>0</c:v>
                </c:pt>
                <c:pt idx="6" formatCode="0%">
                  <c:v>0</c:v>
                </c:pt>
              </c:numCache>
            </c:numRef>
          </c:val>
          <c:extLst xmlns:c16r2="http://schemas.microsoft.com/office/drawing/2015/06/chart">
            <c:ext xmlns:c16="http://schemas.microsoft.com/office/drawing/2014/chart" uri="{C3380CC4-5D6E-409C-BE32-E72D297353CC}">
              <c16:uniqueId val="{00000000-0AFA-434A-8BEE-97483CF708DA}"/>
            </c:ext>
          </c:extLst>
        </c:ser>
        <c:ser>
          <c:idx val="2"/>
          <c:order val="2"/>
          <c:tx>
            <c:strRef>
              <c:f>Sheet1!$D$1</c:f>
              <c:strCache>
                <c:ptCount val="1"/>
                <c:pt idx="0">
                  <c:v>Disagree</c:v>
                </c:pt>
              </c:strCache>
            </c:strRef>
          </c:tx>
          <c:spPr>
            <a:solidFill>
              <a:srgbClr val="FF0000"/>
            </a:solidFill>
            <a:ln w="19050">
              <a:solidFill>
                <a:schemeClr val="lt1"/>
              </a:solidFill>
            </a:ln>
            <a:effectLst/>
          </c:spPr>
          <c:invertIfNegative val="0"/>
          <c:dPt>
            <c:idx val="4"/>
            <c:invertIfNegative val="0"/>
            <c:bubble3D val="0"/>
            <c:spPr>
              <a:solidFill>
                <a:srgbClr val="FFC000"/>
              </a:solidFill>
              <a:ln w="19050">
                <a:solidFill>
                  <a:schemeClr val="lt1"/>
                </a:solidFill>
              </a:ln>
              <a:effectLst/>
            </c:spPr>
          </c:dPt>
          <c:cat>
            <c:numRef>
              <c:f>Sheet1!$A$2:$A$9</c:f>
              <c:numCache>
                <c:formatCode>General</c:formatCode>
                <c:ptCount val="8"/>
                <c:pt idx="0">
                  <c:v>2019</c:v>
                </c:pt>
                <c:pt idx="1">
                  <c:v>2014</c:v>
                </c:pt>
                <c:pt idx="2">
                  <c:v>2019</c:v>
                </c:pt>
                <c:pt idx="3">
                  <c:v>2014</c:v>
                </c:pt>
                <c:pt idx="4">
                  <c:v>2019</c:v>
                </c:pt>
                <c:pt idx="5">
                  <c:v>2014</c:v>
                </c:pt>
                <c:pt idx="6">
                  <c:v>2019</c:v>
                </c:pt>
                <c:pt idx="7">
                  <c:v>2014</c:v>
                </c:pt>
              </c:numCache>
            </c:numRef>
          </c:cat>
          <c:val>
            <c:numRef>
              <c:f>Sheet1!$D$2:$D$9</c:f>
              <c:numCache>
                <c:formatCode>0%</c:formatCode>
                <c:ptCount val="8"/>
                <c:pt idx="0">
                  <c:v>0.01</c:v>
                </c:pt>
                <c:pt idx="1">
                  <c:v>0.01</c:v>
                </c:pt>
                <c:pt idx="2">
                  <c:v>0.01</c:v>
                </c:pt>
                <c:pt idx="4">
                  <c:v>0.01</c:v>
                </c:pt>
                <c:pt idx="5">
                  <c:v>0.01</c:v>
                </c:pt>
                <c:pt idx="6">
                  <c:v>0.01</c:v>
                </c:pt>
                <c:pt idx="7">
                  <c:v>0.01</c:v>
                </c:pt>
              </c:numCache>
            </c:numRef>
          </c:val>
          <c:extLst xmlns:c16r2="http://schemas.microsoft.com/office/drawing/2015/06/chart">
            <c:ext xmlns:c16="http://schemas.microsoft.com/office/drawing/2014/chart" uri="{C3380CC4-5D6E-409C-BE32-E72D297353CC}">
              <c16:uniqueId val="{00000001-0AFA-434A-8BEE-97483CF708DA}"/>
            </c:ext>
          </c:extLst>
        </c:ser>
        <c:ser>
          <c:idx val="3"/>
          <c:order val="3"/>
          <c:tx>
            <c:strRef>
              <c:f>Sheet1!$E$1</c:f>
              <c:strCache>
                <c:ptCount val="1"/>
                <c:pt idx="0">
                  <c:v>Neither/nor</c:v>
                </c:pt>
              </c:strCache>
            </c:strRef>
          </c:tx>
          <c:spPr>
            <a:solidFill>
              <a:srgbClr val="FFFF00"/>
            </a:solidFill>
            <a:ln w="19050">
              <a:solidFill>
                <a:schemeClr val="lt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2014</c:v>
                </c:pt>
                <c:pt idx="2">
                  <c:v>2019</c:v>
                </c:pt>
                <c:pt idx="3">
                  <c:v>2014</c:v>
                </c:pt>
                <c:pt idx="4">
                  <c:v>2019</c:v>
                </c:pt>
                <c:pt idx="5">
                  <c:v>2014</c:v>
                </c:pt>
                <c:pt idx="6">
                  <c:v>2019</c:v>
                </c:pt>
                <c:pt idx="7">
                  <c:v>2014</c:v>
                </c:pt>
              </c:numCache>
            </c:numRef>
          </c:cat>
          <c:val>
            <c:numRef>
              <c:f>Sheet1!$E$2:$E$9</c:f>
              <c:numCache>
                <c:formatCode>0%</c:formatCode>
                <c:ptCount val="8"/>
                <c:pt idx="0">
                  <c:v>0.06</c:v>
                </c:pt>
                <c:pt idx="1">
                  <c:v>0.12</c:v>
                </c:pt>
                <c:pt idx="2">
                  <c:v>0.04</c:v>
                </c:pt>
                <c:pt idx="3">
                  <c:v>0.03</c:v>
                </c:pt>
                <c:pt idx="4">
                  <c:v>0.04</c:v>
                </c:pt>
                <c:pt idx="5">
                  <c:v>0.05</c:v>
                </c:pt>
                <c:pt idx="6">
                  <c:v>0.02</c:v>
                </c:pt>
                <c:pt idx="7">
                  <c:v>0.02</c:v>
                </c:pt>
              </c:numCache>
            </c:numRef>
          </c:val>
          <c:extLst xmlns:c16r2="http://schemas.microsoft.com/office/drawing/2015/06/chart">
            <c:ext xmlns:c16="http://schemas.microsoft.com/office/drawing/2014/chart" uri="{C3380CC4-5D6E-409C-BE32-E72D297353CC}">
              <c16:uniqueId val="{00000002-0AFA-434A-8BEE-97483CF708DA}"/>
            </c:ext>
          </c:extLst>
        </c:ser>
        <c:ser>
          <c:idx val="4"/>
          <c:order val="4"/>
          <c:tx>
            <c:strRef>
              <c:f>Sheet1!$F$1</c:f>
              <c:strCache>
                <c:ptCount val="1"/>
                <c:pt idx="0">
                  <c:v>Agree</c:v>
                </c:pt>
              </c:strCache>
            </c:strRef>
          </c:tx>
          <c:spPr>
            <a:solidFill>
              <a:srgbClr val="92D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2014</c:v>
                </c:pt>
                <c:pt idx="2">
                  <c:v>2019</c:v>
                </c:pt>
                <c:pt idx="3">
                  <c:v>2014</c:v>
                </c:pt>
                <c:pt idx="4">
                  <c:v>2019</c:v>
                </c:pt>
                <c:pt idx="5">
                  <c:v>2014</c:v>
                </c:pt>
                <c:pt idx="6">
                  <c:v>2019</c:v>
                </c:pt>
                <c:pt idx="7">
                  <c:v>2014</c:v>
                </c:pt>
              </c:numCache>
            </c:numRef>
          </c:cat>
          <c:val>
            <c:numRef>
              <c:f>Sheet1!$F$2:$F$9</c:f>
              <c:numCache>
                <c:formatCode>0%</c:formatCode>
                <c:ptCount val="8"/>
                <c:pt idx="0">
                  <c:v>0.42</c:v>
                </c:pt>
                <c:pt idx="1">
                  <c:v>0.41</c:v>
                </c:pt>
                <c:pt idx="2">
                  <c:v>0.45</c:v>
                </c:pt>
                <c:pt idx="3">
                  <c:v>0.43</c:v>
                </c:pt>
                <c:pt idx="4">
                  <c:v>0.42</c:v>
                </c:pt>
                <c:pt idx="5">
                  <c:v>0.45</c:v>
                </c:pt>
                <c:pt idx="6">
                  <c:v>0.39</c:v>
                </c:pt>
                <c:pt idx="7">
                  <c:v>0.4</c:v>
                </c:pt>
              </c:numCache>
            </c:numRef>
          </c:val>
          <c:extLst xmlns:c16r2="http://schemas.microsoft.com/office/drawing/2015/06/char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2014</c:v>
                </c:pt>
                <c:pt idx="2">
                  <c:v>2019</c:v>
                </c:pt>
                <c:pt idx="3">
                  <c:v>2014</c:v>
                </c:pt>
                <c:pt idx="4">
                  <c:v>2019</c:v>
                </c:pt>
                <c:pt idx="5">
                  <c:v>2014</c:v>
                </c:pt>
                <c:pt idx="6">
                  <c:v>2019</c:v>
                </c:pt>
                <c:pt idx="7">
                  <c:v>2014</c:v>
                </c:pt>
              </c:numCache>
            </c:numRef>
          </c:cat>
          <c:val>
            <c:numRef>
              <c:f>Sheet1!$G$2:$G$9</c:f>
              <c:numCache>
                <c:formatCode>0%</c:formatCode>
                <c:ptCount val="8"/>
                <c:pt idx="0">
                  <c:v>0.47</c:v>
                </c:pt>
                <c:pt idx="1">
                  <c:v>0.43</c:v>
                </c:pt>
                <c:pt idx="2">
                  <c:v>0.47</c:v>
                </c:pt>
                <c:pt idx="3">
                  <c:v>0.53</c:v>
                </c:pt>
                <c:pt idx="4">
                  <c:v>0.52</c:v>
                </c:pt>
                <c:pt idx="5">
                  <c:v>0.48</c:v>
                </c:pt>
                <c:pt idx="6">
                  <c:v>0.56999999999999995</c:v>
                </c:pt>
                <c:pt idx="7">
                  <c:v>0.56999999999999995</c:v>
                </c:pt>
              </c:numCache>
            </c:numRef>
          </c:val>
          <c:extLst xmlns:c16r2="http://schemas.microsoft.com/office/drawing/2015/06/chart">
            <c:ext xmlns:c16="http://schemas.microsoft.com/office/drawing/2014/chart" uri="{C3380CC4-5D6E-409C-BE32-E72D297353CC}">
              <c16:uniqueId val="{00000004-0AFA-434A-8BEE-97483CF708DA}"/>
            </c:ext>
          </c:extLst>
        </c:ser>
        <c:dLbls>
          <c:showLegendKey val="0"/>
          <c:showVal val="0"/>
          <c:showCatName val="0"/>
          <c:showSerName val="0"/>
          <c:showPercent val="0"/>
          <c:showBubbleSize val="0"/>
        </c:dLbls>
        <c:gapWidth val="75"/>
        <c:overlap val="100"/>
        <c:axId val="576042072"/>
        <c:axId val="576042464"/>
      </c:barChart>
      <c:catAx>
        <c:axId val="576042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6042464"/>
        <c:crosses val="autoZero"/>
        <c:auto val="1"/>
        <c:lblAlgn val="ctr"/>
        <c:lblOffset val="100"/>
        <c:noMultiLvlLbl val="0"/>
      </c:catAx>
      <c:valAx>
        <c:axId val="576042464"/>
        <c:scaling>
          <c:orientation val="minMax"/>
          <c:max val="1"/>
        </c:scaling>
        <c:delete val="1"/>
        <c:axPos val="b"/>
        <c:numFmt formatCode="0%" sourceLinked="1"/>
        <c:majorTickMark val="none"/>
        <c:minorTickMark val="none"/>
        <c:tickLblPos val="nextTo"/>
        <c:crossAx val="576042072"/>
        <c:crosses val="autoZero"/>
        <c:crossBetween val="between"/>
      </c:valAx>
      <c:spPr>
        <a:noFill/>
        <a:ln>
          <a:noFill/>
        </a:ln>
        <a:effectLst/>
      </c:spPr>
    </c:plotArea>
    <c:legend>
      <c:legendPos val="t"/>
      <c:layout>
        <c:manualLayout>
          <c:xMode val="edge"/>
          <c:yMode val="edge"/>
          <c:x val="0.28447177984811745"/>
          <c:y val="1.4913236084159971E-2"/>
          <c:w val="0.70009999272721923"/>
          <c:h val="8.61632764497103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890951752841644"/>
          <c:y val="9.5092024539877307E-2"/>
          <c:w val="0.6810039769616244"/>
          <c:h val="0.8839671947948502"/>
        </c:manualLayout>
      </c:layout>
      <c:barChart>
        <c:barDir val="bar"/>
        <c:grouping val="percentStacked"/>
        <c:varyColors val="0"/>
        <c:ser>
          <c:idx val="0"/>
          <c:order val="0"/>
          <c:tx>
            <c:strRef>
              <c:f>Sheet1!$B$1</c:f>
              <c:strCache>
                <c:ptCount val="1"/>
                <c:pt idx="0">
                  <c:v>Don't know</c:v>
                </c:pt>
              </c:strCache>
            </c:strRef>
          </c:tx>
          <c:spPr>
            <a:solidFill>
              <a:schemeClr val="bg1">
                <a:lumMod val="65000"/>
              </a:schemeClr>
            </a:solidFill>
            <a:ln w="19050">
              <a:solidFill>
                <a:schemeClr val="lt1"/>
              </a:solid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2014</c:v>
                </c:pt>
                <c:pt idx="2">
                  <c:v>2019</c:v>
                </c:pt>
                <c:pt idx="3">
                  <c:v>2014</c:v>
                </c:pt>
                <c:pt idx="4">
                  <c:v>2019</c:v>
                </c:pt>
                <c:pt idx="5">
                  <c:v>2014</c:v>
                </c:pt>
              </c:numCache>
            </c:numRef>
          </c:cat>
          <c:val>
            <c:numRef>
              <c:f>Sheet1!$B$2:$B$7</c:f>
              <c:numCache>
                <c:formatCode>0%</c:formatCode>
                <c:ptCount val="6"/>
                <c:pt idx="0">
                  <c:v>0.01</c:v>
                </c:pt>
                <c:pt idx="1">
                  <c:v>0.01</c:v>
                </c:pt>
                <c:pt idx="2">
                  <c:v>0.02</c:v>
                </c:pt>
                <c:pt idx="4">
                  <c:v>0</c:v>
                </c:pt>
                <c:pt idx="5">
                  <c:v>0.01</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cat>
            <c:numRef>
              <c:f>Sheet1!$A$2:$A$7</c:f>
              <c:numCache>
                <c:formatCode>General</c:formatCode>
                <c:ptCount val="6"/>
                <c:pt idx="0">
                  <c:v>2019</c:v>
                </c:pt>
                <c:pt idx="1">
                  <c:v>2014</c:v>
                </c:pt>
                <c:pt idx="2">
                  <c:v>2019</c:v>
                </c:pt>
                <c:pt idx="3">
                  <c:v>2014</c:v>
                </c:pt>
                <c:pt idx="4">
                  <c:v>2019</c:v>
                </c:pt>
                <c:pt idx="5">
                  <c:v>2014</c:v>
                </c:pt>
              </c:numCache>
            </c:numRef>
          </c:cat>
          <c:val>
            <c:numRef>
              <c:f>Sheet1!$C$2:$C$7</c:f>
              <c:numCache>
                <c:formatCode>General</c:formatCode>
                <c:ptCount val="6"/>
                <c:pt idx="4" formatCode="0%">
                  <c:v>0</c:v>
                </c:pt>
              </c:numCache>
            </c:numRef>
          </c:val>
          <c:extLst xmlns:c16r2="http://schemas.microsoft.com/office/drawing/2015/06/chart">
            <c:ext xmlns:c16="http://schemas.microsoft.com/office/drawing/2014/chart" uri="{C3380CC4-5D6E-409C-BE32-E72D297353CC}">
              <c16:uniqueId val="{00000000-0AFA-434A-8BEE-97483CF708DA}"/>
            </c:ext>
          </c:extLst>
        </c:ser>
        <c:ser>
          <c:idx val="2"/>
          <c:order val="2"/>
          <c:tx>
            <c:strRef>
              <c:f>Sheet1!$D$1</c:f>
              <c:strCache>
                <c:ptCount val="1"/>
                <c:pt idx="0">
                  <c:v>Disagree</c:v>
                </c:pt>
              </c:strCache>
            </c:strRef>
          </c:tx>
          <c:spPr>
            <a:solidFill>
              <a:srgbClr val="FF0000"/>
            </a:solidFill>
            <a:ln w="19050">
              <a:solidFill>
                <a:schemeClr val="lt1"/>
              </a:solidFill>
            </a:ln>
            <a:effectLst/>
          </c:spPr>
          <c:invertIfNegative val="0"/>
          <c:dPt>
            <c:idx val="0"/>
            <c:invertIfNegative val="0"/>
            <c:bubble3D val="0"/>
            <c:spPr>
              <a:solidFill>
                <a:srgbClr val="FFC000"/>
              </a:solidFill>
              <a:ln w="19050">
                <a:solidFill>
                  <a:schemeClr val="lt1"/>
                </a:solidFill>
              </a:ln>
              <a:effectLst/>
            </c:spPr>
          </c:dPt>
          <c:cat>
            <c:numRef>
              <c:f>Sheet1!$A$2:$A$7</c:f>
              <c:numCache>
                <c:formatCode>General</c:formatCode>
                <c:ptCount val="6"/>
                <c:pt idx="0">
                  <c:v>2019</c:v>
                </c:pt>
                <c:pt idx="1">
                  <c:v>2014</c:v>
                </c:pt>
                <c:pt idx="2">
                  <c:v>2019</c:v>
                </c:pt>
                <c:pt idx="3">
                  <c:v>2014</c:v>
                </c:pt>
                <c:pt idx="4">
                  <c:v>2019</c:v>
                </c:pt>
                <c:pt idx="5">
                  <c:v>2014</c:v>
                </c:pt>
              </c:numCache>
            </c:numRef>
          </c:cat>
          <c:val>
            <c:numRef>
              <c:f>Sheet1!$D$2:$D$7</c:f>
              <c:numCache>
                <c:formatCode>0%</c:formatCode>
                <c:ptCount val="6"/>
                <c:pt idx="1">
                  <c:v>0</c:v>
                </c:pt>
                <c:pt idx="2">
                  <c:v>0</c:v>
                </c:pt>
                <c:pt idx="4">
                  <c:v>0</c:v>
                </c:pt>
                <c:pt idx="5">
                  <c:v>0</c:v>
                </c:pt>
              </c:numCache>
            </c:numRef>
          </c:val>
          <c:extLst xmlns:c16r2="http://schemas.microsoft.com/office/drawing/2015/06/chart">
            <c:ext xmlns:c16="http://schemas.microsoft.com/office/drawing/2014/chart" uri="{C3380CC4-5D6E-409C-BE32-E72D297353CC}">
              <c16:uniqueId val="{00000001-0AFA-434A-8BEE-97483CF708DA}"/>
            </c:ext>
          </c:extLst>
        </c:ser>
        <c:ser>
          <c:idx val="3"/>
          <c:order val="3"/>
          <c:tx>
            <c:strRef>
              <c:f>Sheet1!$E$1</c:f>
              <c:strCache>
                <c:ptCount val="1"/>
                <c:pt idx="0">
                  <c:v>Neither/nor</c:v>
                </c:pt>
              </c:strCache>
            </c:strRef>
          </c:tx>
          <c:spPr>
            <a:solidFill>
              <a:srgbClr val="FFFF00"/>
            </a:solidFill>
            <a:ln w="19050">
              <a:solidFill>
                <a:schemeClr val="lt1"/>
              </a:solidFill>
            </a:ln>
            <a:effectLst/>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2014</c:v>
                </c:pt>
                <c:pt idx="2">
                  <c:v>2019</c:v>
                </c:pt>
                <c:pt idx="3">
                  <c:v>2014</c:v>
                </c:pt>
                <c:pt idx="4">
                  <c:v>2019</c:v>
                </c:pt>
                <c:pt idx="5">
                  <c:v>2014</c:v>
                </c:pt>
              </c:numCache>
            </c:numRef>
          </c:cat>
          <c:val>
            <c:numRef>
              <c:f>Sheet1!$E$2:$E$7</c:f>
              <c:numCache>
                <c:formatCode>0%</c:formatCode>
                <c:ptCount val="6"/>
                <c:pt idx="0">
                  <c:v>0.03</c:v>
                </c:pt>
                <c:pt idx="1">
                  <c:v>0.05</c:v>
                </c:pt>
                <c:pt idx="2">
                  <c:v>0.02</c:v>
                </c:pt>
                <c:pt idx="4">
                  <c:v>0.01</c:v>
                </c:pt>
                <c:pt idx="5">
                  <c:v>0.02</c:v>
                </c:pt>
              </c:numCache>
            </c:numRef>
          </c:val>
          <c:extLst xmlns:c16r2="http://schemas.microsoft.com/office/drawing/2015/06/chart">
            <c:ext xmlns:c16="http://schemas.microsoft.com/office/drawing/2014/chart" uri="{C3380CC4-5D6E-409C-BE32-E72D297353CC}">
              <c16:uniqueId val="{00000002-0AFA-434A-8BEE-97483CF708DA}"/>
            </c:ext>
          </c:extLst>
        </c:ser>
        <c:ser>
          <c:idx val="4"/>
          <c:order val="4"/>
          <c:tx>
            <c:strRef>
              <c:f>Sheet1!$F$1</c:f>
              <c:strCache>
                <c:ptCount val="1"/>
                <c:pt idx="0">
                  <c:v>Agree</c:v>
                </c:pt>
              </c:strCache>
            </c:strRef>
          </c:tx>
          <c:spPr>
            <a:solidFill>
              <a:srgbClr val="92D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2014</c:v>
                </c:pt>
                <c:pt idx="2">
                  <c:v>2019</c:v>
                </c:pt>
                <c:pt idx="3">
                  <c:v>2014</c:v>
                </c:pt>
                <c:pt idx="4">
                  <c:v>2019</c:v>
                </c:pt>
                <c:pt idx="5">
                  <c:v>2014</c:v>
                </c:pt>
              </c:numCache>
            </c:numRef>
          </c:cat>
          <c:val>
            <c:numRef>
              <c:f>Sheet1!$F$2:$F$7</c:f>
              <c:numCache>
                <c:formatCode>0%</c:formatCode>
                <c:ptCount val="6"/>
                <c:pt idx="0">
                  <c:v>0.38</c:v>
                </c:pt>
                <c:pt idx="1">
                  <c:v>0.38</c:v>
                </c:pt>
                <c:pt idx="2">
                  <c:v>0.39</c:v>
                </c:pt>
                <c:pt idx="4">
                  <c:v>0.3</c:v>
                </c:pt>
                <c:pt idx="5">
                  <c:v>0.27</c:v>
                </c:pt>
              </c:numCache>
            </c:numRef>
          </c:val>
          <c:extLst xmlns:c16r2="http://schemas.microsoft.com/office/drawing/2015/06/char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2014</c:v>
                </c:pt>
                <c:pt idx="2">
                  <c:v>2019</c:v>
                </c:pt>
                <c:pt idx="3">
                  <c:v>2014</c:v>
                </c:pt>
                <c:pt idx="4">
                  <c:v>2019</c:v>
                </c:pt>
                <c:pt idx="5">
                  <c:v>2014</c:v>
                </c:pt>
              </c:numCache>
            </c:numRef>
          </c:cat>
          <c:val>
            <c:numRef>
              <c:f>Sheet1!$G$2:$G$7</c:f>
              <c:numCache>
                <c:formatCode>0%</c:formatCode>
                <c:ptCount val="6"/>
                <c:pt idx="0">
                  <c:v>0.59</c:v>
                </c:pt>
                <c:pt idx="1">
                  <c:v>0.56999999999999995</c:v>
                </c:pt>
                <c:pt idx="2">
                  <c:v>0.56999999999999995</c:v>
                </c:pt>
                <c:pt idx="4">
                  <c:v>0.68</c:v>
                </c:pt>
                <c:pt idx="5">
                  <c:v>0.7</c:v>
                </c:pt>
              </c:numCache>
            </c:numRef>
          </c:val>
          <c:extLst xmlns:c16r2="http://schemas.microsoft.com/office/drawing/2015/06/chart">
            <c:ext xmlns:c16="http://schemas.microsoft.com/office/drawing/2014/chart" uri="{C3380CC4-5D6E-409C-BE32-E72D297353CC}">
              <c16:uniqueId val="{00000004-0AFA-434A-8BEE-97483CF708DA}"/>
            </c:ext>
          </c:extLst>
        </c:ser>
        <c:dLbls>
          <c:showLegendKey val="0"/>
          <c:showVal val="0"/>
          <c:showCatName val="0"/>
          <c:showSerName val="0"/>
          <c:showPercent val="0"/>
          <c:showBubbleSize val="0"/>
        </c:dLbls>
        <c:gapWidth val="75"/>
        <c:overlap val="100"/>
        <c:axId val="576660736"/>
        <c:axId val="576659952"/>
      </c:barChart>
      <c:catAx>
        <c:axId val="57666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6659952"/>
        <c:crosses val="autoZero"/>
        <c:auto val="1"/>
        <c:lblAlgn val="ctr"/>
        <c:lblOffset val="100"/>
        <c:noMultiLvlLbl val="0"/>
      </c:catAx>
      <c:valAx>
        <c:axId val="576659952"/>
        <c:scaling>
          <c:orientation val="minMax"/>
          <c:max val="1"/>
        </c:scaling>
        <c:delete val="1"/>
        <c:axPos val="b"/>
        <c:numFmt formatCode="0%" sourceLinked="1"/>
        <c:majorTickMark val="none"/>
        <c:minorTickMark val="none"/>
        <c:tickLblPos val="nextTo"/>
        <c:crossAx val="576660736"/>
        <c:crosses val="autoZero"/>
        <c:crossBetween val="between"/>
      </c:valAx>
      <c:spPr>
        <a:noFill/>
        <a:ln>
          <a:noFill/>
        </a:ln>
        <a:effectLst/>
      </c:spPr>
    </c:plotArea>
    <c:legend>
      <c:legendPos val="t"/>
      <c:layout>
        <c:manualLayout>
          <c:xMode val="edge"/>
          <c:yMode val="edge"/>
          <c:x val="0.28447177984811745"/>
          <c:y val="1.4913236084159971E-2"/>
          <c:w val="0.70009999272721923"/>
          <c:h val="8.61632764497103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890951752841644"/>
          <c:y val="9.5092024539877307E-2"/>
          <c:w val="0.6810039769616244"/>
          <c:h val="0.8839671947948502"/>
        </c:manualLayout>
      </c:layout>
      <c:barChart>
        <c:barDir val="bar"/>
        <c:grouping val="percentStacked"/>
        <c:varyColors val="0"/>
        <c:ser>
          <c:idx val="0"/>
          <c:order val="0"/>
          <c:tx>
            <c:strRef>
              <c:f>Sheet1!$B$1</c:f>
              <c:strCache>
                <c:ptCount val="1"/>
                <c:pt idx="0">
                  <c:v>Don't know</c:v>
                </c:pt>
              </c:strCache>
            </c:strRef>
          </c:tx>
          <c:spPr>
            <a:solidFill>
              <a:schemeClr val="bg1">
                <a:lumMod val="6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2014</c:v>
                </c:pt>
                <c:pt idx="2">
                  <c:v>2019</c:v>
                </c:pt>
                <c:pt idx="3">
                  <c:v>2014</c:v>
                </c:pt>
              </c:numCache>
            </c:numRef>
          </c:cat>
          <c:val>
            <c:numRef>
              <c:f>Sheet1!$B$2:$B$5</c:f>
              <c:numCache>
                <c:formatCode>0%</c:formatCode>
                <c:ptCount val="4"/>
                <c:pt idx="0">
                  <c:v>0.14000000000000001</c:v>
                </c:pt>
                <c:pt idx="1">
                  <c:v>0.08</c:v>
                </c:pt>
                <c:pt idx="2">
                  <c:v>0.05</c:v>
                </c:pt>
                <c:pt idx="3">
                  <c:v>0.04</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2014</c:v>
                </c:pt>
                <c:pt idx="2">
                  <c:v>2019</c:v>
                </c:pt>
                <c:pt idx="3">
                  <c:v>2014</c:v>
                </c:pt>
              </c:numCache>
            </c:numRef>
          </c:cat>
          <c:val>
            <c:numRef>
              <c:f>Sheet1!$C$2:$C$5</c:f>
              <c:numCache>
                <c:formatCode>0%</c:formatCode>
                <c:ptCount val="4"/>
                <c:pt idx="0">
                  <c:v>7.0000000000000007E-2</c:v>
                </c:pt>
                <c:pt idx="1">
                  <c:v>0.11</c:v>
                </c:pt>
                <c:pt idx="2">
                  <c:v>0</c:v>
                </c:pt>
                <c:pt idx="3">
                  <c:v>0</c:v>
                </c:pt>
              </c:numCache>
            </c:numRef>
          </c:val>
          <c:extLst xmlns:c16r2="http://schemas.microsoft.com/office/drawing/2015/06/chart">
            <c:ext xmlns:c16="http://schemas.microsoft.com/office/drawing/2014/chart" uri="{C3380CC4-5D6E-409C-BE32-E72D297353CC}">
              <c16:uniqueId val="{00000000-0AFA-434A-8BEE-97483CF708DA}"/>
            </c:ext>
          </c:extLst>
        </c:ser>
        <c:ser>
          <c:idx val="2"/>
          <c:order val="2"/>
          <c:tx>
            <c:strRef>
              <c:f>Sheet1!$D$1</c:f>
              <c:strCache>
                <c:ptCount val="1"/>
                <c:pt idx="0">
                  <c:v>Disagree</c:v>
                </c:pt>
              </c:strCache>
            </c:strRef>
          </c:tx>
          <c:spPr>
            <a:solidFill>
              <a:srgbClr val="FF0000"/>
            </a:solidFill>
            <a:ln w="19050">
              <a:solidFill>
                <a:schemeClr val="lt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2014</c:v>
                </c:pt>
                <c:pt idx="2">
                  <c:v>2019</c:v>
                </c:pt>
                <c:pt idx="3">
                  <c:v>2014</c:v>
                </c:pt>
              </c:numCache>
            </c:numRef>
          </c:cat>
          <c:val>
            <c:numRef>
              <c:f>Sheet1!$D$2:$D$5</c:f>
              <c:numCache>
                <c:formatCode>0%</c:formatCode>
                <c:ptCount val="4"/>
                <c:pt idx="0">
                  <c:v>0.05</c:v>
                </c:pt>
                <c:pt idx="1">
                  <c:v>0.14000000000000001</c:v>
                </c:pt>
                <c:pt idx="2">
                  <c:v>0.01</c:v>
                </c:pt>
                <c:pt idx="3">
                  <c:v>0.01</c:v>
                </c:pt>
              </c:numCache>
            </c:numRef>
          </c:val>
          <c:extLst xmlns:c16r2="http://schemas.microsoft.com/office/drawing/2015/06/chart">
            <c:ext xmlns:c16="http://schemas.microsoft.com/office/drawing/2014/chart" uri="{C3380CC4-5D6E-409C-BE32-E72D297353CC}">
              <c16:uniqueId val="{00000001-0AFA-434A-8BEE-97483CF708DA}"/>
            </c:ext>
          </c:extLst>
        </c:ser>
        <c:ser>
          <c:idx val="3"/>
          <c:order val="3"/>
          <c:tx>
            <c:strRef>
              <c:f>Sheet1!$E$1</c:f>
              <c:strCache>
                <c:ptCount val="1"/>
                <c:pt idx="0">
                  <c:v>Neither/nor</c:v>
                </c:pt>
              </c:strCache>
            </c:strRef>
          </c:tx>
          <c:spPr>
            <a:solidFill>
              <a:srgbClr val="FFFF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2014</c:v>
                </c:pt>
                <c:pt idx="2">
                  <c:v>2019</c:v>
                </c:pt>
                <c:pt idx="3">
                  <c:v>2014</c:v>
                </c:pt>
              </c:numCache>
            </c:numRef>
          </c:cat>
          <c:val>
            <c:numRef>
              <c:f>Sheet1!$E$2:$E$5</c:f>
              <c:numCache>
                <c:formatCode>0%</c:formatCode>
                <c:ptCount val="4"/>
                <c:pt idx="0">
                  <c:v>0.1</c:v>
                </c:pt>
                <c:pt idx="1">
                  <c:v>0.21</c:v>
                </c:pt>
                <c:pt idx="2">
                  <c:v>0.05</c:v>
                </c:pt>
                <c:pt idx="3">
                  <c:v>0.1</c:v>
                </c:pt>
              </c:numCache>
            </c:numRef>
          </c:val>
          <c:extLst xmlns:c16r2="http://schemas.microsoft.com/office/drawing/2015/06/chart">
            <c:ext xmlns:c16="http://schemas.microsoft.com/office/drawing/2014/chart" uri="{C3380CC4-5D6E-409C-BE32-E72D297353CC}">
              <c16:uniqueId val="{00000002-0AFA-434A-8BEE-97483CF708DA}"/>
            </c:ext>
          </c:extLst>
        </c:ser>
        <c:ser>
          <c:idx val="4"/>
          <c:order val="4"/>
          <c:tx>
            <c:strRef>
              <c:f>Sheet1!$F$1</c:f>
              <c:strCache>
                <c:ptCount val="1"/>
                <c:pt idx="0">
                  <c:v>Agree</c:v>
                </c:pt>
              </c:strCache>
            </c:strRef>
          </c:tx>
          <c:spPr>
            <a:solidFill>
              <a:srgbClr val="92D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2014</c:v>
                </c:pt>
                <c:pt idx="2">
                  <c:v>2019</c:v>
                </c:pt>
                <c:pt idx="3">
                  <c:v>2014</c:v>
                </c:pt>
              </c:numCache>
            </c:numRef>
          </c:cat>
          <c:val>
            <c:numRef>
              <c:f>Sheet1!$F$2:$F$5</c:f>
              <c:numCache>
                <c:formatCode>0%</c:formatCode>
                <c:ptCount val="4"/>
                <c:pt idx="0">
                  <c:v>0.39</c:v>
                </c:pt>
                <c:pt idx="1">
                  <c:v>0.3</c:v>
                </c:pt>
                <c:pt idx="2">
                  <c:v>0.51</c:v>
                </c:pt>
                <c:pt idx="3">
                  <c:v>0.54</c:v>
                </c:pt>
              </c:numCache>
            </c:numRef>
          </c:val>
          <c:extLst xmlns:c16r2="http://schemas.microsoft.com/office/drawing/2015/06/char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2014</c:v>
                </c:pt>
                <c:pt idx="2">
                  <c:v>2019</c:v>
                </c:pt>
                <c:pt idx="3">
                  <c:v>2014</c:v>
                </c:pt>
              </c:numCache>
            </c:numRef>
          </c:cat>
          <c:val>
            <c:numRef>
              <c:f>Sheet1!$G$2:$G$5</c:f>
              <c:numCache>
                <c:formatCode>0%</c:formatCode>
                <c:ptCount val="4"/>
                <c:pt idx="0">
                  <c:v>0.25</c:v>
                </c:pt>
                <c:pt idx="1">
                  <c:v>0.15</c:v>
                </c:pt>
                <c:pt idx="2">
                  <c:v>0.38</c:v>
                </c:pt>
                <c:pt idx="3">
                  <c:v>0.32</c:v>
                </c:pt>
              </c:numCache>
            </c:numRef>
          </c:val>
          <c:extLst xmlns:c16r2="http://schemas.microsoft.com/office/drawing/2015/06/chart">
            <c:ext xmlns:c16="http://schemas.microsoft.com/office/drawing/2014/chart" uri="{C3380CC4-5D6E-409C-BE32-E72D297353CC}">
              <c16:uniqueId val="{00000004-0AFA-434A-8BEE-97483CF708DA}"/>
            </c:ext>
          </c:extLst>
        </c:ser>
        <c:dLbls>
          <c:showLegendKey val="0"/>
          <c:showVal val="0"/>
          <c:showCatName val="0"/>
          <c:showSerName val="0"/>
          <c:showPercent val="0"/>
          <c:showBubbleSize val="0"/>
        </c:dLbls>
        <c:gapWidth val="75"/>
        <c:overlap val="100"/>
        <c:axId val="576666224"/>
        <c:axId val="576661128"/>
      </c:barChart>
      <c:catAx>
        <c:axId val="57666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6661128"/>
        <c:crosses val="autoZero"/>
        <c:auto val="1"/>
        <c:lblAlgn val="ctr"/>
        <c:lblOffset val="100"/>
        <c:noMultiLvlLbl val="0"/>
      </c:catAx>
      <c:valAx>
        <c:axId val="576661128"/>
        <c:scaling>
          <c:orientation val="minMax"/>
          <c:max val="1"/>
        </c:scaling>
        <c:delete val="1"/>
        <c:axPos val="b"/>
        <c:numFmt formatCode="0%" sourceLinked="1"/>
        <c:majorTickMark val="none"/>
        <c:minorTickMark val="none"/>
        <c:tickLblPos val="nextTo"/>
        <c:crossAx val="576666224"/>
        <c:crosses val="autoZero"/>
        <c:crossBetween val="between"/>
      </c:valAx>
      <c:spPr>
        <a:noFill/>
        <a:ln>
          <a:noFill/>
        </a:ln>
        <a:effectLst/>
      </c:spPr>
    </c:plotArea>
    <c:legend>
      <c:legendPos val="t"/>
      <c:layout>
        <c:manualLayout>
          <c:xMode val="edge"/>
          <c:yMode val="edge"/>
          <c:x val="0.28447177984811745"/>
          <c:y val="1.4913236084159971E-2"/>
          <c:w val="0.70009999272721923"/>
          <c:h val="8.61632764497103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GB" sz="1400" b="1" dirty="0" smtClean="0"/>
              <a:t>Ratings of facilities in the National Park</a:t>
            </a:r>
            <a:endParaRPr lang="en-GB" sz="1400" b="1" dirty="0"/>
          </a:p>
        </c:rich>
      </c:tx>
      <c:layout>
        <c:manualLayout>
          <c:xMode val="edge"/>
          <c:yMode val="edge"/>
          <c:x val="0.39116095762725667"/>
          <c:y val="6.447737548163638E-3"/>
        </c:manualLayout>
      </c:layout>
      <c:overlay val="0"/>
    </c:title>
    <c:autoTitleDeleted val="0"/>
    <c:plotArea>
      <c:layout>
        <c:manualLayout>
          <c:layoutTarget val="inner"/>
          <c:xMode val="edge"/>
          <c:yMode val="edge"/>
          <c:x val="0.112429739418185"/>
          <c:y val="0.24894893953695077"/>
          <c:w val="0.86521367277703343"/>
          <c:h val="0.57800289069252453"/>
        </c:manualLayout>
      </c:layout>
      <c:barChart>
        <c:barDir val="col"/>
        <c:grouping val="percentStacked"/>
        <c:varyColors val="0"/>
        <c:ser>
          <c:idx val="0"/>
          <c:order val="0"/>
          <c:tx>
            <c:strRef>
              <c:f>Sheet1!$A$2</c:f>
              <c:strCache>
                <c:ptCount val="1"/>
                <c:pt idx="0">
                  <c:v>Very poor</c:v>
                </c:pt>
              </c:strCache>
            </c:strRef>
          </c:tx>
          <c:spPr>
            <a:solidFill>
              <a:srgbClr val="C00000"/>
            </a:solidFill>
          </c:spPr>
          <c:invertIfNegative val="0"/>
          <c:dLbls>
            <c:dLbl>
              <c:idx val="7"/>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dLbl>
              <c:idx val="12"/>
              <c:showLegendKey val="0"/>
              <c:showVal val="1"/>
              <c:showCatName val="0"/>
              <c:showSerName val="0"/>
              <c:showPercent val="0"/>
              <c:showBubbleSize val="0"/>
              <c:extLst>
                <c:ext xmlns:c15="http://schemas.microsoft.com/office/drawing/2012/chart" uri="{CE6537A1-D6FC-4f65-9D91-7224C49458BB}"/>
              </c:extLst>
            </c:dLbl>
            <c:dLbl>
              <c:idx val="13"/>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Sheet1!$B$1:$O$1</c:f>
              <c:strCache>
                <c:ptCount val="14"/>
                <c:pt idx="0">
                  <c:v>Condition of paths and tracks</c:v>
                </c:pt>
                <c:pt idx="1">
                  <c:v>Column4</c:v>
                </c:pt>
                <c:pt idx="2">
                  <c:v>Signposts / signage</c:v>
                </c:pt>
                <c:pt idx="3">
                  <c:v>Column2</c:v>
                </c:pt>
                <c:pt idx="4">
                  <c:v>Provision of car parks</c:v>
                </c:pt>
                <c:pt idx="5">
                  <c:v>Column3</c:v>
                </c:pt>
                <c:pt idx="6">
                  <c:v>Availability of public toilets</c:v>
                </c:pt>
                <c:pt idx="7">
                  <c:v>Column5</c:v>
                </c:pt>
                <c:pt idx="8">
                  <c:v>Mobile phone reception</c:v>
                </c:pt>
                <c:pt idx="9">
                  <c:v>Column7</c:v>
                </c:pt>
                <c:pt idx="10">
                  <c:v>Wi-Fi access</c:v>
                </c:pt>
                <c:pt idx="11">
                  <c:v>Column8</c:v>
                </c:pt>
                <c:pt idx="12">
                  <c:v>Public transport</c:v>
                </c:pt>
                <c:pt idx="13">
                  <c:v>Column6</c:v>
                </c:pt>
              </c:strCache>
            </c:strRef>
          </c:cat>
          <c:val>
            <c:numRef>
              <c:f>Sheet1!$B$2:$O$2</c:f>
              <c:numCache>
                <c:formatCode>General</c:formatCode>
                <c:ptCount val="14"/>
                <c:pt idx="0" formatCode="0%">
                  <c:v>0</c:v>
                </c:pt>
                <c:pt idx="2" formatCode="0%">
                  <c:v>0</c:v>
                </c:pt>
                <c:pt idx="3" formatCode="0%">
                  <c:v>0</c:v>
                </c:pt>
                <c:pt idx="4" formatCode="0%">
                  <c:v>0</c:v>
                </c:pt>
                <c:pt idx="5" formatCode="0%">
                  <c:v>0</c:v>
                </c:pt>
                <c:pt idx="6" formatCode="0%">
                  <c:v>0</c:v>
                </c:pt>
                <c:pt idx="7" formatCode="0%">
                  <c:v>0.04</c:v>
                </c:pt>
                <c:pt idx="8" formatCode="0%">
                  <c:v>0.11</c:v>
                </c:pt>
                <c:pt idx="9" formatCode="0%">
                  <c:v>0.09</c:v>
                </c:pt>
                <c:pt idx="10" formatCode="0%">
                  <c:v>0.11</c:v>
                </c:pt>
                <c:pt idx="11" formatCode="0%">
                  <c:v>0.11</c:v>
                </c:pt>
                <c:pt idx="12" formatCode="0%">
                  <c:v>0.04</c:v>
                </c:pt>
                <c:pt idx="13" formatCode="0%">
                  <c:v>0.14000000000000001</c:v>
                </c:pt>
              </c:numCache>
            </c:numRef>
          </c:val>
        </c:ser>
        <c:ser>
          <c:idx val="1"/>
          <c:order val="1"/>
          <c:tx>
            <c:strRef>
              <c:f>Sheet1!$A$3</c:f>
              <c:strCache>
                <c:ptCount val="1"/>
                <c:pt idx="0">
                  <c:v>Poor</c:v>
                </c:pt>
              </c:strCache>
            </c:strRef>
          </c:tx>
          <c:spPr>
            <a:solidFill>
              <a:srgbClr val="FFC000"/>
            </a:solidFill>
          </c:spPr>
          <c:invertIfNegative val="0"/>
          <c:dLbls>
            <c:dLbl>
              <c:idx val="7"/>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dLbl>
              <c:idx val="12"/>
              <c:showLegendKey val="0"/>
              <c:showVal val="1"/>
              <c:showCatName val="0"/>
              <c:showSerName val="0"/>
              <c:showPercent val="0"/>
              <c:showBubbleSize val="0"/>
              <c:extLst>
                <c:ext xmlns:c15="http://schemas.microsoft.com/office/drawing/2012/chart" uri="{CE6537A1-D6FC-4f65-9D91-7224C49458BB}"/>
              </c:extLst>
            </c:dLbl>
            <c:dLbl>
              <c:idx val="13"/>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Sheet1!$B$1:$O$1</c:f>
              <c:strCache>
                <c:ptCount val="14"/>
                <c:pt idx="0">
                  <c:v>Condition of paths and tracks</c:v>
                </c:pt>
                <c:pt idx="1">
                  <c:v>Column4</c:v>
                </c:pt>
                <c:pt idx="2">
                  <c:v>Signposts / signage</c:v>
                </c:pt>
                <c:pt idx="3">
                  <c:v>Column2</c:v>
                </c:pt>
                <c:pt idx="4">
                  <c:v>Provision of car parks</c:v>
                </c:pt>
                <c:pt idx="5">
                  <c:v>Column3</c:v>
                </c:pt>
                <c:pt idx="6">
                  <c:v>Availability of public toilets</c:v>
                </c:pt>
                <c:pt idx="7">
                  <c:v>Column5</c:v>
                </c:pt>
                <c:pt idx="8">
                  <c:v>Mobile phone reception</c:v>
                </c:pt>
                <c:pt idx="9">
                  <c:v>Column7</c:v>
                </c:pt>
                <c:pt idx="10">
                  <c:v>Wi-Fi access</c:v>
                </c:pt>
                <c:pt idx="11">
                  <c:v>Column8</c:v>
                </c:pt>
                <c:pt idx="12">
                  <c:v>Public transport</c:v>
                </c:pt>
                <c:pt idx="13">
                  <c:v>Column6</c:v>
                </c:pt>
              </c:strCache>
            </c:strRef>
          </c:cat>
          <c:val>
            <c:numRef>
              <c:f>Sheet1!$B$3:$O$3</c:f>
              <c:numCache>
                <c:formatCode>0%</c:formatCode>
                <c:ptCount val="14"/>
                <c:pt idx="0">
                  <c:v>0</c:v>
                </c:pt>
                <c:pt idx="1">
                  <c:v>0.01</c:v>
                </c:pt>
                <c:pt idx="2">
                  <c:v>0.02</c:v>
                </c:pt>
                <c:pt idx="3">
                  <c:v>0.02</c:v>
                </c:pt>
                <c:pt idx="4">
                  <c:v>0.01</c:v>
                </c:pt>
                <c:pt idx="5">
                  <c:v>0.02</c:v>
                </c:pt>
                <c:pt idx="6">
                  <c:v>0.03</c:v>
                </c:pt>
                <c:pt idx="7">
                  <c:v>7.0000000000000007E-2</c:v>
                </c:pt>
                <c:pt idx="8">
                  <c:v>0.17</c:v>
                </c:pt>
                <c:pt idx="9">
                  <c:v>0.14000000000000001</c:v>
                </c:pt>
                <c:pt idx="10">
                  <c:v>0.15</c:v>
                </c:pt>
                <c:pt idx="11">
                  <c:v>0.12</c:v>
                </c:pt>
                <c:pt idx="12">
                  <c:v>0.08</c:v>
                </c:pt>
                <c:pt idx="13">
                  <c:v>0.16</c:v>
                </c:pt>
              </c:numCache>
            </c:numRef>
          </c:val>
        </c:ser>
        <c:ser>
          <c:idx val="2"/>
          <c:order val="2"/>
          <c:tx>
            <c:strRef>
              <c:f>Sheet1!$A$4</c:f>
              <c:strCache>
                <c:ptCount val="1"/>
                <c:pt idx="0">
                  <c:v>Average</c:v>
                </c:pt>
              </c:strCache>
            </c:strRef>
          </c:tx>
          <c:spPr>
            <a:solidFill>
              <a:srgbClr val="FFFF00"/>
            </a:solidFill>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Condition of paths and tracks</c:v>
                </c:pt>
                <c:pt idx="1">
                  <c:v>Column4</c:v>
                </c:pt>
                <c:pt idx="2">
                  <c:v>Signposts / signage</c:v>
                </c:pt>
                <c:pt idx="3">
                  <c:v>Column2</c:v>
                </c:pt>
                <c:pt idx="4">
                  <c:v>Provision of car parks</c:v>
                </c:pt>
                <c:pt idx="5">
                  <c:v>Column3</c:v>
                </c:pt>
                <c:pt idx="6">
                  <c:v>Availability of public toilets</c:v>
                </c:pt>
                <c:pt idx="7">
                  <c:v>Column5</c:v>
                </c:pt>
                <c:pt idx="8">
                  <c:v>Mobile phone reception</c:v>
                </c:pt>
                <c:pt idx="9">
                  <c:v>Column7</c:v>
                </c:pt>
                <c:pt idx="10">
                  <c:v>Wi-Fi access</c:v>
                </c:pt>
                <c:pt idx="11">
                  <c:v>Column8</c:v>
                </c:pt>
                <c:pt idx="12">
                  <c:v>Public transport</c:v>
                </c:pt>
                <c:pt idx="13">
                  <c:v>Column6</c:v>
                </c:pt>
              </c:strCache>
            </c:strRef>
          </c:cat>
          <c:val>
            <c:numRef>
              <c:f>Sheet1!$B$4:$O$4</c:f>
              <c:numCache>
                <c:formatCode>0%</c:formatCode>
                <c:ptCount val="14"/>
                <c:pt idx="0">
                  <c:v>0.05</c:v>
                </c:pt>
                <c:pt idx="1">
                  <c:v>0.06</c:v>
                </c:pt>
                <c:pt idx="2">
                  <c:v>0.1</c:v>
                </c:pt>
                <c:pt idx="3">
                  <c:v>7.0000000000000007E-2</c:v>
                </c:pt>
                <c:pt idx="4">
                  <c:v>0.05</c:v>
                </c:pt>
                <c:pt idx="5">
                  <c:v>0.08</c:v>
                </c:pt>
                <c:pt idx="6">
                  <c:v>0.1</c:v>
                </c:pt>
                <c:pt idx="7">
                  <c:v>0.21</c:v>
                </c:pt>
                <c:pt idx="8">
                  <c:v>0.3</c:v>
                </c:pt>
                <c:pt idx="9">
                  <c:v>0.31</c:v>
                </c:pt>
                <c:pt idx="10">
                  <c:v>0.34</c:v>
                </c:pt>
                <c:pt idx="11">
                  <c:v>0.32</c:v>
                </c:pt>
                <c:pt idx="12">
                  <c:v>0.17</c:v>
                </c:pt>
                <c:pt idx="13">
                  <c:v>0.21</c:v>
                </c:pt>
              </c:numCache>
            </c:numRef>
          </c:val>
        </c:ser>
        <c:ser>
          <c:idx val="3"/>
          <c:order val="3"/>
          <c:tx>
            <c:strRef>
              <c:f>Sheet1!$A$5</c:f>
              <c:strCache>
                <c:ptCount val="1"/>
                <c:pt idx="0">
                  <c:v>Good</c:v>
                </c:pt>
              </c:strCache>
            </c:strRef>
          </c:tx>
          <c:spPr>
            <a:solidFill>
              <a:srgbClr val="92D05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Condition of paths and tracks</c:v>
                </c:pt>
                <c:pt idx="1">
                  <c:v>Column4</c:v>
                </c:pt>
                <c:pt idx="2">
                  <c:v>Signposts / signage</c:v>
                </c:pt>
                <c:pt idx="3">
                  <c:v>Column2</c:v>
                </c:pt>
                <c:pt idx="4">
                  <c:v>Provision of car parks</c:v>
                </c:pt>
                <c:pt idx="5">
                  <c:v>Column3</c:v>
                </c:pt>
                <c:pt idx="6">
                  <c:v>Availability of public toilets</c:v>
                </c:pt>
                <c:pt idx="7">
                  <c:v>Column5</c:v>
                </c:pt>
                <c:pt idx="8">
                  <c:v>Mobile phone reception</c:v>
                </c:pt>
                <c:pt idx="9">
                  <c:v>Column7</c:v>
                </c:pt>
                <c:pt idx="10">
                  <c:v>Wi-Fi access</c:v>
                </c:pt>
                <c:pt idx="11">
                  <c:v>Column8</c:v>
                </c:pt>
                <c:pt idx="12">
                  <c:v>Public transport</c:v>
                </c:pt>
                <c:pt idx="13">
                  <c:v>Column6</c:v>
                </c:pt>
              </c:strCache>
            </c:strRef>
          </c:cat>
          <c:val>
            <c:numRef>
              <c:f>Sheet1!$B$5:$O$5</c:f>
              <c:numCache>
                <c:formatCode>0%</c:formatCode>
                <c:ptCount val="14"/>
                <c:pt idx="0">
                  <c:v>0.6</c:v>
                </c:pt>
                <c:pt idx="1">
                  <c:v>0.56000000000000005</c:v>
                </c:pt>
                <c:pt idx="2">
                  <c:v>0.6</c:v>
                </c:pt>
                <c:pt idx="3">
                  <c:v>0.59</c:v>
                </c:pt>
                <c:pt idx="4">
                  <c:v>0.61</c:v>
                </c:pt>
                <c:pt idx="5">
                  <c:v>0.61</c:v>
                </c:pt>
                <c:pt idx="6">
                  <c:v>0.61</c:v>
                </c:pt>
                <c:pt idx="7">
                  <c:v>0.5</c:v>
                </c:pt>
                <c:pt idx="8">
                  <c:v>0.33</c:v>
                </c:pt>
                <c:pt idx="9">
                  <c:v>0.39</c:v>
                </c:pt>
                <c:pt idx="10">
                  <c:v>0.31</c:v>
                </c:pt>
                <c:pt idx="11">
                  <c:v>0.37</c:v>
                </c:pt>
                <c:pt idx="12">
                  <c:v>0.42</c:v>
                </c:pt>
                <c:pt idx="13">
                  <c:v>0.36</c:v>
                </c:pt>
              </c:numCache>
            </c:numRef>
          </c:val>
        </c:ser>
        <c:ser>
          <c:idx val="4"/>
          <c:order val="4"/>
          <c:tx>
            <c:strRef>
              <c:f>Sheet1!$A$6</c:f>
              <c:strCache>
                <c:ptCount val="1"/>
                <c:pt idx="0">
                  <c:v>Very good</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Condition of paths and tracks</c:v>
                </c:pt>
                <c:pt idx="1">
                  <c:v>Column4</c:v>
                </c:pt>
                <c:pt idx="2">
                  <c:v>Signposts / signage</c:v>
                </c:pt>
                <c:pt idx="3">
                  <c:v>Column2</c:v>
                </c:pt>
                <c:pt idx="4">
                  <c:v>Provision of car parks</c:v>
                </c:pt>
                <c:pt idx="5">
                  <c:v>Column3</c:v>
                </c:pt>
                <c:pt idx="6">
                  <c:v>Availability of public toilets</c:v>
                </c:pt>
                <c:pt idx="7">
                  <c:v>Column5</c:v>
                </c:pt>
                <c:pt idx="8">
                  <c:v>Mobile phone reception</c:v>
                </c:pt>
                <c:pt idx="9">
                  <c:v>Column7</c:v>
                </c:pt>
                <c:pt idx="10">
                  <c:v>Wi-Fi access</c:v>
                </c:pt>
                <c:pt idx="11">
                  <c:v>Column8</c:v>
                </c:pt>
                <c:pt idx="12">
                  <c:v>Public transport</c:v>
                </c:pt>
                <c:pt idx="13">
                  <c:v>Column6</c:v>
                </c:pt>
              </c:strCache>
            </c:strRef>
          </c:cat>
          <c:val>
            <c:numRef>
              <c:f>Sheet1!$B$6:$O$6</c:f>
              <c:numCache>
                <c:formatCode>0%</c:formatCode>
                <c:ptCount val="14"/>
                <c:pt idx="0">
                  <c:v>0.35</c:v>
                </c:pt>
                <c:pt idx="1">
                  <c:v>0.37</c:v>
                </c:pt>
                <c:pt idx="2">
                  <c:v>0.28000000000000003</c:v>
                </c:pt>
                <c:pt idx="3">
                  <c:v>0.31</c:v>
                </c:pt>
                <c:pt idx="4">
                  <c:v>0.33</c:v>
                </c:pt>
                <c:pt idx="5">
                  <c:v>0.3</c:v>
                </c:pt>
                <c:pt idx="6">
                  <c:v>0.26</c:v>
                </c:pt>
                <c:pt idx="7">
                  <c:v>0.18</c:v>
                </c:pt>
                <c:pt idx="8">
                  <c:v>0.09</c:v>
                </c:pt>
                <c:pt idx="9">
                  <c:v>7.0000000000000007E-2</c:v>
                </c:pt>
                <c:pt idx="10">
                  <c:v>0.09</c:v>
                </c:pt>
                <c:pt idx="11">
                  <c:v>7.0000000000000007E-2</c:v>
                </c:pt>
                <c:pt idx="12">
                  <c:v>0.3</c:v>
                </c:pt>
                <c:pt idx="13">
                  <c:v>0.12</c:v>
                </c:pt>
              </c:numCache>
            </c:numRef>
          </c:val>
        </c:ser>
        <c:dLbls>
          <c:showLegendKey val="0"/>
          <c:showVal val="0"/>
          <c:showCatName val="0"/>
          <c:showSerName val="0"/>
          <c:showPercent val="0"/>
          <c:showBubbleSize val="0"/>
        </c:dLbls>
        <c:gapWidth val="100"/>
        <c:overlap val="100"/>
        <c:axId val="576665440"/>
        <c:axId val="576664656"/>
      </c:barChart>
      <c:catAx>
        <c:axId val="576665440"/>
        <c:scaling>
          <c:orientation val="minMax"/>
        </c:scaling>
        <c:delete val="0"/>
        <c:axPos val="b"/>
        <c:numFmt formatCode="General" sourceLinked="0"/>
        <c:majorTickMark val="out"/>
        <c:minorTickMark val="none"/>
        <c:tickLblPos val="nextTo"/>
        <c:spPr>
          <a:ln>
            <a:solidFill>
              <a:srgbClr val="E3E4E7"/>
            </a:solidFill>
          </a:ln>
        </c:spPr>
        <c:txPr>
          <a:bodyPr/>
          <a:lstStyle/>
          <a:p>
            <a:pPr>
              <a:defRPr sz="1000">
                <a:solidFill>
                  <a:schemeClr val="bg1">
                    <a:lumMod val="25000"/>
                  </a:schemeClr>
                </a:solidFill>
              </a:defRPr>
            </a:pPr>
            <a:endParaRPr lang="en-US"/>
          </a:p>
        </c:txPr>
        <c:crossAx val="576664656"/>
        <c:crosses val="autoZero"/>
        <c:auto val="1"/>
        <c:lblAlgn val="ctr"/>
        <c:lblOffset val="100"/>
        <c:noMultiLvlLbl val="0"/>
      </c:catAx>
      <c:valAx>
        <c:axId val="576664656"/>
        <c:scaling>
          <c:orientation val="minMax"/>
        </c:scaling>
        <c:delete val="1"/>
        <c:axPos val="l"/>
        <c:numFmt formatCode="0%" sourceLinked="1"/>
        <c:majorTickMark val="out"/>
        <c:minorTickMark val="none"/>
        <c:tickLblPos val="nextTo"/>
        <c:crossAx val="576665440"/>
        <c:crosses val="autoZero"/>
        <c:crossBetween val="between"/>
        <c:majorUnit val="0.2"/>
      </c:valAx>
      <c:spPr>
        <a:noFill/>
        <a:ln w="25400">
          <a:noFill/>
        </a:ln>
      </c:spPr>
    </c:plotArea>
    <c:legend>
      <c:legendPos val="l"/>
      <c:layout>
        <c:manualLayout>
          <c:xMode val="edge"/>
          <c:yMode val="edge"/>
          <c:x val="6.6395155210002563E-3"/>
          <c:y val="0.20522181180493457"/>
          <c:w val="8.7847673830053319E-2"/>
          <c:h val="0.6127407633319548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GB" sz="1400" b="1" dirty="0" smtClean="0"/>
              <a:t>Ratings of customer service</a:t>
            </a:r>
            <a:endParaRPr lang="en-GB" sz="1400" b="1" dirty="0"/>
          </a:p>
        </c:rich>
      </c:tx>
      <c:layout>
        <c:manualLayout>
          <c:xMode val="edge"/>
          <c:yMode val="edge"/>
          <c:x val="0.39116095762725667"/>
          <c:y val="6.447737548163638E-3"/>
        </c:manualLayout>
      </c:layout>
      <c:overlay val="0"/>
    </c:title>
    <c:autoTitleDeleted val="0"/>
    <c:plotArea>
      <c:layout>
        <c:manualLayout>
          <c:layoutTarget val="inner"/>
          <c:xMode val="edge"/>
          <c:yMode val="edge"/>
          <c:x val="0.112429739418185"/>
          <c:y val="0.24894893953695077"/>
          <c:w val="0.86521367277703343"/>
          <c:h val="0.57800289069252453"/>
        </c:manualLayout>
      </c:layout>
      <c:barChart>
        <c:barDir val="col"/>
        <c:grouping val="percentStacked"/>
        <c:varyColors val="0"/>
        <c:ser>
          <c:idx val="0"/>
          <c:order val="0"/>
          <c:tx>
            <c:strRef>
              <c:f>Sheet1!$A$2</c:f>
              <c:strCache>
                <c:ptCount val="1"/>
                <c:pt idx="0">
                  <c:v>Very poor</c:v>
                </c:pt>
              </c:strCache>
            </c:strRef>
          </c:tx>
          <c:spPr>
            <a:solidFill>
              <a:srgbClr val="C00000"/>
            </a:solidFill>
          </c:spPr>
          <c:invertIfNegative val="0"/>
          <c:cat>
            <c:strRef>
              <c:f>Sheet1!$B$1:$K$1</c:f>
              <c:strCache>
                <c:ptCount val="10"/>
                <c:pt idx="0">
                  <c:v>Your accommodation</c:v>
                </c:pt>
                <c:pt idx="1">
                  <c:v>Column4</c:v>
                </c:pt>
                <c:pt idx="2">
                  <c:v>Visitor attractions</c:v>
                </c:pt>
                <c:pt idx="3">
                  <c:v>Column3</c:v>
                </c:pt>
                <c:pt idx="4">
                  <c:v>Pubs, restaurants and cafes</c:v>
                </c:pt>
                <c:pt idx="5">
                  <c:v>Column2</c:v>
                </c:pt>
                <c:pt idx="6">
                  <c:v>Activity providers</c:v>
                </c:pt>
                <c:pt idx="7">
                  <c:v>Column5</c:v>
                </c:pt>
                <c:pt idx="8">
                  <c:v>Retail outlets / shops</c:v>
                </c:pt>
                <c:pt idx="9">
                  <c:v>Column6</c:v>
                </c:pt>
              </c:strCache>
            </c:strRef>
          </c:cat>
          <c:val>
            <c:numRef>
              <c:f>Sheet1!$B$2:$K$2</c:f>
              <c:numCache>
                <c:formatCode>0%</c:formatCode>
                <c:ptCount val="10"/>
                <c:pt idx="0" formatCode="General">
                  <c:v>0</c:v>
                </c:pt>
                <c:pt idx="1">
                  <c:v>0</c:v>
                </c:pt>
                <c:pt idx="2">
                  <c:v>0</c:v>
                </c:pt>
                <c:pt idx="3">
                  <c:v>0</c:v>
                </c:pt>
                <c:pt idx="4">
                  <c:v>0</c:v>
                </c:pt>
                <c:pt idx="5">
                  <c:v>0</c:v>
                </c:pt>
                <c:pt idx="6" formatCode="General">
                  <c:v>0</c:v>
                </c:pt>
                <c:pt idx="7">
                  <c:v>0.01</c:v>
                </c:pt>
                <c:pt idx="8" formatCode="General">
                  <c:v>0</c:v>
                </c:pt>
                <c:pt idx="9">
                  <c:v>0.01</c:v>
                </c:pt>
              </c:numCache>
            </c:numRef>
          </c:val>
        </c:ser>
        <c:ser>
          <c:idx val="1"/>
          <c:order val="1"/>
          <c:tx>
            <c:strRef>
              <c:f>Sheet1!$A$3</c:f>
              <c:strCache>
                <c:ptCount val="1"/>
                <c:pt idx="0">
                  <c:v>Poor</c:v>
                </c:pt>
              </c:strCache>
            </c:strRef>
          </c:tx>
          <c:spPr>
            <a:solidFill>
              <a:srgbClr val="FFC000"/>
            </a:solidFill>
          </c:spPr>
          <c:invertIfNegative val="0"/>
          <c:cat>
            <c:strRef>
              <c:f>Sheet1!$B$1:$K$1</c:f>
              <c:strCache>
                <c:ptCount val="10"/>
                <c:pt idx="0">
                  <c:v>Your accommodation</c:v>
                </c:pt>
                <c:pt idx="1">
                  <c:v>Column4</c:v>
                </c:pt>
                <c:pt idx="2">
                  <c:v>Visitor attractions</c:v>
                </c:pt>
                <c:pt idx="3">
                  <c:v>Column3</c:v>
                </c:pt>
                <c:pt idx="4">
                  <c:v>Pubs, restaurants and cafes</c:v>
                </c:pt>
                <c:pt idx="5">
                  <c:v>Column2</c:v>
                </c:pt>
                <c:pt idx="6">
                  <c:v>Activity providers</c:v>
                </c:pt>
                <c:pt idx="7">
                  <c:v>Column5</c:v>
                </c:pt>
                <c:pt idx="8">
                  <c:v>Retail outlets / shops</c:v>
                </c:pt>
                <c:pt idx="9">
                  <c:v>Column6</c:v>
                </c:pt>
              </c:strCache>
            </c:strRef>
          </c:cat>
          <c:val>
            <c:numRef>
              <c:f>Sheet1!$B$3:$K$3</c:f>
              <c:numCache>
                <c:formatCode>0%</c:formatCode>
                <c:ptCount val="10"/>
                <c:pt idx="0">
                  <c:v>0</c:v>
                </c:pt>
                <c:pt idx="1">
                  <c:v>0.01</c:v>
                </c:pt>
                <c:pt idx="2">
                  <c:v>0</c:v>
                </c:pt>
                <c:pt idx="3">
                  <c:v>0</c:v>
                </c:pt>
                <c:pt idx="4">
                  <c:v>0</c:v>
                </c:pt>
                <c:pt idx="5">
                  <c:v>0</c:v>
                </c:pt>
                <c:pt idx="6" formatCode="General">
                  <c:v>0</c:v>
                </c:pt>
                <c:pt idx="7">
                  <c:v>0</c:v>
                </c:pt>
                <c:pt idx="8">
                  <c:v>0.01</c:v>
                </c:pt>
                <c:pt idx="9">
                  <c:v>0.01</c:v>
                </c:pt>
              </c:numCache>
            </c:numRef>
          </c:val>
        </c:ser>
        <c:ser>
          <c:idx val="2"/>
          <c:order val="2"/>
          <c:tx>
            <c:strRef>
              <c:f>Sheet1!$A$4</c:f>
              <c:strCache>
                <c:ptCount val="1"/>
                <c:pt idx="0">
                  <c:v>Average</c:v>
                </c:pt>
              </c:strCache>
            </c:strRef>
          </c:tx>
          <c:spPr>
            <a:solidFill>
              <a:srgbClr val="FFFF00"/>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Sheet1!$B$1:$K$1</c:f>
              <c:strCache>
                <c:ptCount val="10"/>
                <c:pt idx="0">
                  <c:v>Your accommodation</c:v>
                </c:pt>
                <c:pt idx="1">
                  <c:v>Column4</c:v>
                </c:pt>
                <c:pt idx="2">
                  <c:v>Visitor attractions</c:v>
                </c:pt>
                <c:pt idx="3">
                  <c:v>Column3</c:v>
                </c:pt>
                <c:pt idx="4">
                  <c:v>Pubs, restaurants and cafes</c:v>
                </c:pt>
                <c:pt idx="5">
                  <c:v>Column2</c:v>
                </c:pt>
                <c:pt idx="6">
                  <c:v>Activity providers</c:v>
                </c:pt>
                <c:pt idx="7">
                  <c:v>Column5</c:v>
                </c:pt>
                <c:pt idx="8">
                  <c:v>Retail outlets / shops</c:v>
                </c:pt>
                <c:pt idx="9">
                  <c:v>Column6</c:v>
                </c:pt>
              </c:strCache>
            </c:strRef>
          </c:cat>
          <c:val>
            <c:numRef>
              <c:f>Sheet1!$B$4:$K$4</c:f>
              <c:numCache>
                <c:formatCode>0%</c:formatCode>
                <c:ptCount val="10"/>
                <c:pt idx="0">
                  <c:v>0.03</c:v>
                </c:pt>
                <c:pt idx="1">
                  <c:v>0.03</c:v>
                </c:pt>
                <c:pt idx="2">
                  <c:v>0.02</c:v>
                </c:pt>
                <c:pt idx="3">
                  <c:v>0.02</c:v>
                </c:pt>
                <c:pt idx="4">
                  <c:v>7.0000000000000007E-2</c:v>
                </c:pt>
                <c:pt idx="5">
                  <c:v>0.04</c:v>
                </c:pt>
                <c:pt idx="6">
                  <c:v>0.03</c:v>
                </c:pt>
                <c:pt idx="7">
                  <c:v>0.03</c:v>
                </c:pt>
                <c:pt idx="8">
                  <c:v>0.12</c:v>
                </c:pt>
                <c:pt idx="9">
                  <c:v>0.06</c:v>
                </c:pt>
              </c:numCache>
            </c:numRef>
          </c:val>
        </c:ser>
        <c:ser>
          <c:idx val="3"/>
          <c:order val="3"/>
          <c:tx>
            <c:strRef>
              <c:f>Sheet1!$A$5</c:f>
              <c:strCache>
                <c:ptCount val="1"/>
                <c:pt idx="0">
                  <c:v>Good</c:v>
                </c:pt>
              </c:strCache>
            </c:strRef>
          </c:tx>
          <c:spPr>
            <a:solidFill>
              <a:srgbClr val="92D05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Your accommodation</c:v>
                </c:pt>
                <c:pt idx="1">
                  <c:v>Column4</c:v>
                </c:pt>
                <c:pt idx="2">
                  <c:v>Visitor attractions</c:v>
                </c:pt>
                <c:pt idx="3">
                  <c:v>Column3</c:v>
                </c:pt>
                <c:pt idx="4">
                  <c:v>Pubs, restaurants and cafes</c:v>
                </c:pt>
                <c:pt idx="5">
                  <c:v>Column2</c:v>
                </c:pt>
                <c:pt idx="6">
                  <c:v>Activity providers</c:v>
                </c:pt>
                <c:pt idx="7">
                  <c:v>Column5</c:v>
                </c:pt>
                <c:pt idx="8">
                  <c:v>Retail outlets / shops</c:v>
                </c:pt>
                <c:pt idx="9">
                  <c:v>Column6</c:v>
                </c:pt>
              </c:strCache>
            </c:strRef>
          </c:cat>
          <c:val>
            <c:numRef>
              <c:f>Sheet1!$B$5:$K$5</c:f>
              <c:numCache>
                <c:formatCode>0%</c:formatCode>
                <c:ptCount val="10"/>
                <c:pt idx="0">
                  <c:v>0.47</c:v>
                </c:pt>
                <c:pt idx="1">
                  <c:v>0.4</c:v>
                </c:pt>
                <c:pt idx="2">
                  <c:v>0.56000000000000005</c:v>
                </c:pt>
                <c:pt idx="3">
                  <c:v>0.5</c:v>
                </c:pt>
                <c:pt idx="4">
                  <c:v>0.56999999999999995</c:v>
                </c:pt>
                <c:pt idx="5">
                  <c:v>0.49</c:v>
                </c:pt>
                <c:pt idx="6">
                  <c:v>0.67</c:v>
                </c:pt>
                <c:pt idx="7">
                  <c:v>0.49</c:v>
                </c:pt>
                <c:pt idx="8">
                  <c:v>0.57999999999999996</c:v>
                </c:pt>
                <c:pt idx="9">
                  <c:v>0.57999999999999996</c:v>
                </c:pt>
              </c:numCache>
            </c:numRef>
          </c:val>
        </c:ser>
        <c:ser>
          <c:idx val="4"/>
          <c:order val="4"/>
          <c:tx>
            <c:strRef>
              <c:f>Sheet1!$A$6</c:f>
              <c:strCache>
                <c:ptCount val="1"/>
                <c:pt idx="0">
                  <c:v>Very good</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Your accommodation</c:v>
                </c:pt>
                <c:pt idx="1">
                  <c:v>Column4</c:v>
                </c:pt>
                <c:pt idx="2">
                  <c:v>Visitor attractions</c:v>
                </c:pt>
                <c:pt idx="3">
                  <c:v>Column3</c:v>
                </c:pt>
                <c:pt idx="4">
                  <c:v>Pubs, restaurants and cafes</c:v>
                </c:pt>
                <c:pt idx="5">
                  <c:v>Column2</c:v>
                </c:pt>
                <c:pt idx="6">
                  <c:v>Activity providers</c:v>
                </c:pt>
                <c:pt idx="7">
                  <c:v>Column5</c:v>
                </c:pt>
                <c:pt idx="8">
                  <c:v>Retail outlets / shops</c:v>
                </c:pt>
                <c:pt idx="9">
                  <c:v>Column6</c:v>
                </c:pt>
              </c:strCache>
            </c:strRef>
          </c:cat>
          <c:val>
            <c:numRef>
              <c:f>Sheet1!$B$6:$K$6</c:f>
              <c:numCache>
                <c:formatCode>0%</c:formatCode>
                <c:ptCount val="10"/>
                <c:pt idx="0">
                  <c:v>0.5</c:v>
                </c:pt>
                <c:pt idx="1">
                  <c:v>0.56000000000000005</c:v>
                </c:pt>
                <c:pt idx="2">
                  <c:v>0.42</c:v>
                </c:pt>
                <c:pt idx="3">
                  <c:v>0.47</c:v>
                </c:pt>
                <c:pt idx="4">
                  <c:v>0.35</c:v>
                </c:pt>
                <c:pt idx="5">
                  <c:v>0.46</c:v>
                </c:pt>
                <c:pt idx="6">
                  <c:v>0.31</c:v>
                </c:pt>
                <c:pt idx="7">
                  <c:v>0.46</c:v>
                </c:pt>
                <c:pt idx="8">
                  <c:v>0.3</c:v>
                </c:pt>
                <c:pt idx="9">
                  <c:v>0.34</c:v>
                </c:pt>
              </c:numCache>
            </c:numRef>
          </c:val>
        </c:ser>
        <c:dLbls>
          <c:showLegendKey val="0"/>
          <c:showVal val="0"/>
          <c:showCatName val="0"/>
          <c:showSerName val="0"/>
          <c:showPercent val="0"/>
          <c:showBubbleSize val="0"/>
        </c:dLbls>
        <c:gapWidth val="100"/>
        <c:overlap val="100"/>
        <c:axId val="576667008"/>
        <c:axId val="576661912"/>
      </c:barChart>
      <c:catAx>
        <c:axId val="576667008"/>
        <c:scaling>
          <c:orientation val="minMax"/>
        </c:scaling>
        <c:delete val="0"/>
        <c:axPos val="b"/>
        <c:numFmt formatCode="General" sourceLinked="0"/>
        <c:majorTickMark val="out"/>
        <c:minorTickMark val="none"/>
        <c:tickLblPos val="nextTo"/>
        <c:spPr>
          <a:ln>
            <a:solidFill>
              <a:srgbClr val="E3E4E7"/>
            </a:solidFill>
          </a:ln>
        </c:spPr>
        <c:txPr>
          <a:bodyPr/>
          <a:lstStyle/>
          <a:p>
            <a:pPr>
              <a:defRPr sz="1000">
                <a:solidFill>
                  <a:schemeClr val="bg1">
                    <a:lumMod val="25000"/>
                  </a:schemeClr>
                </a:solidFill>
              </a:defRPr>
            </a:pPr>
            <a:endParaRPr lang="en-US"/>
          </a:p>
        </c:txPr>
        <c:crossAx val="576661912"/>
        <c:crosses val="autoZero"/>
        <c:auto val="1"/>
        <c:lblAlgn val="ctr"/>
        <c:lblOffset val="100"/>
        <c:noMultiLvlLbl val="0"/>
      </c:catAx>
      <c:valAx>
        <c:axId val="576661912"/>
        <c:scaling>
          <c:orientation val="minMax"/>
        </c:scaling>
        <c:delete val="1"/>
        <c:axPos val="l"/>
        <c:numFmt formatCode="0%" sourceLinked="1"/>
        <c:majorTickMark val="out"/>
        <c:minorTickMark val="none"/>
        <c:tickLblPos val="nextTo"/>
        <c:crossAx val="576667008"/>
        <c:crosses val="autoZero"/>
        <c:crossBetween val="between"/>
        <c:majorUnit val="0.2"/>
      </c:valAx>
      <c:spPr>
        <a:noFill/>
        <a:ln w="25400">
          <a:noFill/>
        </a:ln>
      </c:spPr>
    </c:plotArea>
    <c:legend>
      <c:legendPos val="l"/>
      <c:layout>
        <c:manualLayout>
          <c:xMode val="edge"/>
          <c:yMode val="edge"/>
          <c:x val="6.6395155210002563E-3"/>
          <c:y val="0.20522181180493457"/>
          <c:w val="8.7847673830053319E-2"/>
          <c:h val="0.6127407633319548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GB" sz="1400" b="1" dirty="0" smtClean="0"/>
              <a:t>Ratings of overall experience in the National Park</a:t>
            </a:r>
            <a:endParaRPr lang="en-GB" sz="1400" b="1" dirty="0"/>
          </a:p>
        </c:rich>
      </c:tx>
      <c:layout>
        <c:manualLayout>
          <c:xMode val="edge"/>
          <c:yMode val="edge"/>
          <c:x val="0.35824631697710929"/>
          <c:y val="2.4308698959326584E-2"/>
        </c:manualLayout>
      </c:layout>
      <c:overlay val="0"/>
    </c:title>
    <c:autoTitleDeleted val="0"/>
    <c:plotArea>
      <c:layout>
        <c:manualLayout>
          <c:layoutTarget val="inner"/>
          <c:xMode val="edge"/>
          <c:yMode val="edge"/>
          <c:x val="0.112429739418185"/>
          <c:y val="0.21322714840053569"/>
          <c:w val="0.86521367277703343"/>
          <c:h val="0.66730736853356221"/>
        </c:manualLayout>
      </c:layout>
      <c:barChart>
        <c:barDir val="col"/>
        <c:grouping val="percentStacked"/>
        <c:varyColors val="0"/>
        <c:ser>
          <c:idx val="0"/>
          <c:order val="0"/>
          <c:tx>
            <c:strRef>
              <c:f>Sheet1!$A$2</c:f>
              <c:strCache>
                <c:ptCount val="1"/>
                <c:pt idx="0">
                  <c:v>0</c:v>
                </c:pt>
              </c:strCache>
            </c:strRef>
          </c:tx>
          <c:spPr>
            <a:solidFill>
              <a:srgbClr val="C00000"/>
            </a:solidFill>
            <a:ln>
              <a:noFill/>
            </a:ln>
          </c:spPr>
          <c:invertIfNegative val="0"/>
          <c:dLbls>
            <c:dLbl>
              <c:idx val="7"/>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Sheet1!$B$2:$K$2</c:f>
              <c:numCache>
                <c:formatCode>General</c:formatCode>
                <c:ptCount val="10"/>
              </c:numCache>
            </c:numRef>
          </c:val>
        </c:ser>
        <c:ser>
          <c:idx val="1"/>
          <c:order val="1"/>
          <c:tx>
            <c:strRef>
              <c:f>Sheet1!$A$3</c:f>
              <c:strCache>
                <c:ptCount val="1"/>
                <c:pt idx="0">
                  <c:v>1</c:v>
                </c:pt>
              </c:strCache>
            </c:strRef>
          </c:tx>
          <c:spPr>
            <a:solidFill>
              <a:srgbClr val="FF0000"/>
            </a:solidFill>
            <a:ln>
              <a:noFill/>
            </a:ln>
          </c:spPr>
          <c:invertIfNegative val="0"/>
          <c:dLbls>
            <c:dLbl>
              <c:idx val="7"/>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Sheet1!$B$3:$K$3</c:f>
              <c:numCache>
                <c:formatCode>General</c:formatCode>
                <c:ptCount val="10"/>
              </c:numCache>
            </c:numRef>
          </c:val>
        </c:ser>
        <c:ser>
          <c:idx val="2"/>
          <c:order val="2"/>
          <c:tx>
            <c:strRef>
              <c:f>Sheet1!$A$4</c:f>
              <c:strCache>
                <c:ptCount val="1"/>
                <c:pt idx="0">
                  <c:v>2</c:v>
                </c:pt>
              </c:strCache>
            </c:strRef>
          </c:tx>
          <c:spPr>
            <a:solidFill>
              <a:srgbClr val="DF7B00"/>
            </a:solidFill>
          </c:spPr>
          <c:invertIfNegative val="0"/>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Sheet1!$B$4:$K$4</c:f>
              <c:numCache>
                <c:formatCode>General</c:formatCode>
                <c:ptCount val="10"/>
              </c:numCache>
            </c:numRef>
          </c:val>
        </c:ser>
        <c:ser>
          <c:idx val="3"/>
          <c:order val="3"/>
          <c:tx>
            <c:strRef>
              <c:f>Sheet1!$A$5</c:f>
              <c:strCache>
                <c:ptCount val="1"/>
                <c:pt idx="0">
                  <c:v>3</c:v>
                </c:pt>
              </c:strCache>
            </c:strRef>
          </c:tx>
          <c:spPr>
            <a:solidFill>
              <a:srgbClr val="FFC000"/>
            </a:solidFill>
          </c:spPr>
          <c:invertIfNegative val="0"/>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Sheet1!$B$5:$K$5</c:f>
              <c:numCache>
                <c:formatCode>0%</c:formatCode>
                <c:ptCount val="10"/>
                <c:pt idx="0">
                  <c:v>0</c:v>
                </c:pt>
                <c:pt idx="1">
                  <c:v>0</c:v>
                </c:pt>
                <c:pt idx="3">
                  <c:v>0</c:v>
                </c:pt>
              </c:numCache>
            </c:numRef>
          </c:val>
        </c:ser>
        <c:ser>
          <c:idx val="4"/>
          <c:order val="4"/>
          <c:tx>
            <c:strRef>
              <c:f>Sheet1!$A$6</c:f>
              <c:strCache>
                <c:ptCount val="1"/>
                <c:pt idx="0">
                  <c:v>4</c:v>
                </c:pt>
              </c:strCache>
            </c:strRef>
          </c:tx>
          <c:spPr>
            <a:solidFill>
              <a:srgbClr val="FFFF00"/>
            </a:solidFill>
          </c:spPr>
          <c:invertIfNegative val="0"/>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Sheet1!$B$6:$K$6</c:f>
              <c:numCache>
                <c:formatCode>0%</c:formatCode>
                <c:ptCount val="10"/>
                <c:pt idx="0">
                  <c:v>0</c:v>
                </c:pt>
                <c:pt idx="1">
                  <c:v>0</c:v>
                </c:pt>
                <c:pt idx="5">
                  <c:v>0</c:v>
                </c:pt>
              </c:numCache>
            </c:numRef>
          </c:val>
        </c:ser>
        <c:ser>
          <c:idx val="5"/>
          <c:order val="5"/>
          <c:tx>
            <c:strRef>
              <c:f>Sheet1!$A$7</c:f>
              <c:strCache>
                <c:ptCount val="1"/>
                <c:pt idx="0">
                  <c:v>5</c:v>
                </c:pt>
              </c:strCache>
            </c:strRef>
          </c:tx>
          <c:spPr>
            <a:solidFill>
              <a:srgbClr val="FFEAA7"/>
            </a:solidFill>
          </c:spPr>
          <c:invertIfNegative val="0"/>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Sheet1!$B$7:$K$7</c:f>
              <c:numCache>
                <c:formatCode>0%</c:formatCode>
                <c:ptCount val="10"/>
                <c:pt idx="0">
                  <c:v>0</c:v>
                </c:pt>
                <c:pt idx="1">
                  <c:v>0.01</c:v>
                </c:pt>
                <c:pt idx="2">
                  <c:v>0.02</c:v>
                </c:pt>
                <c:pt idx="3">
                  <c:v>0.01</c:v>
                </c:pt>
                <c:pt idx="5">
                  <c:v>0</c:v>
                </c:pt>
                <c:pt idx="6">
                  <c:v>0.01</c:v>
                </c:pt>
                <c:pt idx="8">
                  <c:v>0.01</c:v>
                </c:pt>
                <c:pt idx="9">
                  <c:v>0.01</c:v>
                </c:pt>
              </c:numCache>
            </c:numRef>
          </c:val>
        </c:ser>
        <c:ser>
          <c:idx val="6"/>
          <c:order val="6"/>
          <c:tx>
            <c:strRef>
              <c:f>Sheet1!$A$8</c:f>
              <c:strCache>
                <c:ptCount val="1"/>
                <c:pt idx="0">
                  <c:v>6</c:v>
                </c:pt>
              </c:strCache>
            </c:strRef>
          </c:tx>
          <c:spPr>
            <a:solidFill>
              <a:schemeClr val="accent5">
                <a:lumMod val="60000"/>
                <a:lumOff val="40000"/>
              </a:schemeClr>
            </a:solidFill>
          </c:spPr>
          <c:invertIfNegative val="0"/>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Sheet1!$B$8:$K$8</c:f>
              <c:numCache>
                <c:formatCode>0%</c:formatCode>
                <c:ptCount val="10"/>
                <c:pt idx="0">
                  <c:v>0.01</c:v>
                </c:pt>
                <c:pt idx="1">
                  <c:v>0</c:v>
                </c:pt>
                <c:pt idx="2">
                  <c:v>0.01</c:v>
                </c:pt>
                <c:pt idx="3">
                  <c:v>0</c:v>
                </c:pt>
                <c:pt idx="7">
                  <c:v>0.01</c:v>
                </c:pt>
                <c:pt idx="8">
                  <c:v>0.01</c:v>
                </c:pt>
              </c:numCache>
            </c:numRef>
          </c:val>
        </c:ser>
        <c:ser>
          <c:idx val="7"/>
          <c:order val="7"/>
          <c:tx>
            <c:strRef>
              <c:f>Sheet1!$A$9</c:f>
              <c:strCache>
                <c:ptCount val="1"/>
                <c:pt idx="0">
                  <c:v>7</c:v>
                </c:pt>
              </c:strCache>
            </c:strRef>
          </c:tx>
          <c:spPr>
            <a:solidFill>
              <a:srgbClr val="92D05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Sheet1!$B$9:$K$9</c:f>
              <c:numCache>
                <c:formatCode>0%</c:formatCode>
                <c:ptCount val="10"/>
                <c:pt idx="0">
                  <c:v>0.04</c:v>
                </c:pt>
                <c:pt idx="1">
                  <c:v>0.03</c:v>
                </c:pt>
                <c:pt idx="2">
                  <c:v>0.09</c:v>
                </c:pt>
                <c:pt idx="3">
                  <c:v>0.06</c:v>
                </c:pt>
                <c:pt idx="4">
                  <c:v>0.03</c:v>
                </c:pt>
                <c:pt idx="5">
                  <c:v>0.01</c:v>
                </c:pt>
                <c:pt idx="6">
                  <c:v>0.03</c:v>
                </c:pt>
                <c:pt idx="7">
                  <c:v>0.01</c:v>
                </c:pt>
                <c:pt idx="8">
                  <c:v>0.02</c:v>
                </c:pt>
                <c:pt idx="9">
                  <c:v>0.04</c:v>
                </c:pt>
              </c:numCache>
            </c:numRef>
          </c:val>
        </c:ser>
        <c:ser>
          <c:idx val="8"/>
          <c:order val="8"/>
          <c:tx>
            <c:strRef>
              <c:f>Sheet1!$A$10</c:f>
              <c:strCache>
                <c:ptCount val="1"/>
                <c:pt idx="0">
                  <c:v>8</c:v>
                </c:pt>
              </c:strCache>
            </c:strRef>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Sheet1!$B$10:$K$10</c:f>
              <c:numCache>
                <c:formatCode>0%</c:formatCode>
                <c:ptCount val="10"/>
                <c:pt idx="0">
                  <c:v>0.28999999999999998</c:v>
                </c:pt>
                <c:pt idx="1">
                  <c:v>0.23</c:v>
                </c:pt>
                <c:pt idx="2">
                  <c:v>0.33</c:v>
                </c:pt>
                <c:pt idx="3">
                  <c:v>0.23</c:v>
                </c:pt>
                <c:pt idx="4">
                  <c:v>0.3</c:v>
                </c:pt>
                <c:pt idx="5">
                  <c:v>0.27</c:v>
                </c:pt>
                <c:pt idx="6">
                  <c:v>0.21</c:v>
                </c:pt>
                <c:pt idx="7">
                  <c:v>0.18</c:v>
                </c:pt>
                <c:pt idx="8">
                  <c:v>0.19</c:v>
                </c:pt>
                <c:pt idx="9">
                  <c:v>0.24</c:v>
                </c:pt>
              </c:numCache>
            </c:numRef>
          </c:val>
        </c:ser>
        <c:ser>
          <c:idx val="9"/>
          <c:order val="9"/>
          <c:tx>
            <c:strRef>
              <c:f>Sheet1!$A$11</c:f>
              <c:strCache>
                <c:ptCount val="1"/>
                <c:pt idx="0">
                  <c:v>9</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Sheet1!$B$11:$K$11</c:f>
              <c:numCache>
                <c:formatCode>0%</c:formatCode>
                <c:ptCount val="10"/>
                <c:pt idx="0">
                  <c:v>0.34</c:v>
                </c:pt>
                <c:pt idx="1">
                  <c:v>0.32</c:v>
                </c:pt>
                <c:pt idx="2">
                  <c:v>0.22</c:v>
                </c:pt>
                <c:pt idx="3">
                  <c:v>0.28999999999999998</c:v>
                </c:pt>
                <c:pt idx="4">
                  <c:v>0.35</c:v>
                </c:pt>
                <c:pt idx="5">
                  <c:v>0.36</c:v>
                </c:pt>
                <c:pt idx="6">
                  <c:v>0.3</c:v>
                </c:pt>
                <c:pt idx="7">
                  <c:v>0.33</c:v>
                </c:pt>
                <c:pt idx="8">
                  <c:v>0.33</c:v>
                </c:pt>
                <c:pt idx="9">
                  <c:v>0.28000000000000003</c:v>
                </c:pt>
              </c:numCache>
            </c:numRef>
          </c:val>
        </c:ser>
        <c:ser>
          <c:idx val="10"/>
          <c:order val="10"/>
          <c:tx>
            <c:strRef>
              <c:f>Sheet1!$A$12</c:f>
              <c:strCache>
                <c:ptCount val="1"/>
                <c:pt idx="0">
                  <c:v>10</c:v>
                </c:pt>
              </c:strCache>
            </c:strRef>
          </c:tx>
          <c:spPr>
            <a:solidFill>
              <a:schemeClr val="accent4">
                <a:lumMod val="90000"/>
                <a:lumOff val="10000"/>
              </a:schemeClr>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2014</c:v>
                </c:pt>
                <c:pt idx="1">
                  <c:v>2019</c:v>
                </c:pt>
                <c:pt idx="2">
                  <c:v>Aviemore</c:v>
                </c:pt>
                <c:pt idx="3">
                  <c:v>Glenmore</c:v>
                </c:pt>
                <c:pt idx="4">
                  <c:v>Atholl</c:v>
                </c:pt>
                <c:pt idx="5">
                  <c:v>Badenoch</c:v>
                </c:pt>
                <c:pt idx="6">
                  <c:v>Strathspey</c:v>
                </c:pt>
                <c:pt idx="7">
                  <c:v>Moray</c:v>
                </c:pt>
                <c:pt idx="8">
                  <c:v>Aberdeenshire</c:v>
                </c:pt>
                <c:pt idx="9">
                  <c:v>Angus</c:v>
                </c:pt>
              </c:strCache>
            </c:strRef>
          </c:cat>
          <c:val>
            <c:numRef>
              <c:f>Sheet1!$B$12:$K$12</c:f>
              <c:numCache>
                <c:formatCode>0%</c:formatCode>
                <c:ptCount val="10"/>
                <c:pt idx="0">
                  <c:v>0.31</c:v>
                </c:pt>
                <c:pt idx="1">
                  <c:v>0.41</c:v>
                </c:pt>
                <c:pt idx="2">
                  <c:v>0.33</c:v>
                </c:pt>
                <c:pt idx="3">
                  <c:v>0.4</c:v>
                </c:pt>
                <c:pt idx="4">
                  <c:v>0.33</c:v>
                </c:pt>
                <c:pt idx="5">
                  <c:v>0.36</c:v>
                </c:pt>
                <c:pt idx="6">
                  <c:v>0.45</c:v>
                </c:pt>
                <c:pt idx="7">
                  <c:v>0.47</c:v>
                </c:pt>
                <c:pt idx="8">
                  <c:v>0.45</c:v>
                </c:pt>
                <c:pt idx="9">
                  <c:v>0.43</c:v>
                </c:pt>
              </c:numCache>
            </c:numRef>
          </c:val>
        </c:ser>
        <c:dLbls>
          <c:showLegendKey val="0"/>
          <c:showVal val="0"/>
          <c:showCatName val="0"/>
          <c:showSerName val="0"/>
          <c:showPercent val="0"/>
          <c:showBubbleSize val="0"/>
        </c:dLbls>
        <c:gapWidth val="100"/>
        <c:overlap val="100"/>
        <c:axId val="576662696"/>
        <c:axId val="576663480"/>
      </c:barChart>
      <c:catAx>
        <c:axId val="576662696"/>
        <c:scaling>
          <c:orientation val="minMax"/>
        </c:scaling>
        <c:delete val="0"/>
        <c:axPos val="b"/>
        <c:numFmt formatCode="General" sourceLinked="0"/>
        <c:majorTickMark val="out"/>
        <c:minorTickMark val="none"/>
        <c:tickLblPos val="nextTo"/>
        <c:spPr>
          <a:ln>
            <a:solidFill>
              <a:srgbClr val="E3E4E7"/>
            </a:solidFill>
          </a:ln>
        </c:spPr>
        <c:txPr>
          <a:bodyPr/>
          <a:lstStyle/>
          <a:p>
            <a:pPr>
              <a:defRPr sz="1200" b="1">
                <a:solidFill>
                  <a:schemeClr val="bg1">
                    <a:lumMod val="25000"/>
                  </a:schemeClr>
                </a:solidFill>
              </a:defRPr>
            </a:pPr>
            <a:endParaRPr lang="en-US"/>
          </a:p>
        </c:txPr>
        <c:crossAx val="576663480"/>
        <c:crosses val="autoZero"/>
        <c:auto val="1"/>
        <c:lblAlgn val="ctr"/>
        <c:lblOffset val="100"/>
        <c:noMultiLvlLbl val="0"/>
      </c:catAx>
      <c:valAx>
        <c:axId val="576663480"/>
        <c:scaling>
          <c:orientation val="minMax"/>
        </c:scaling>
        <c:delete val="1"/>
        <c:axPos val="l"/>
        <c:numFmt formatCode="0%" sourceLinked="1"/>
        <c:majorTickMark val="out"/>
        <c:minorTickMark val="none"/>
        <c:tickLblPos val="nextTo"/>
        <c:crossAx val="576662696"/>
        <c:crosses val="autoZero"/>
        <c:crossBetween val="between"/>
        <c:majorUnit val="0.2"/>
      </c:valAx>
      <c:spPr>
        <a:noFill/>
        <a:ln w="25400">
          <a:noFill/>
        </a:ln>
      </c:spPr>
    </c:plotArea>
    <c:legend>
      <c:legendPos val="l"/>
      <c:layout>
        <c:manualLayout>
          <c:xMode val="edge"/>
          <c:yMode val="edge"/>
          <c:x val="6.6395155210002563E-3"/>
          <c:y val="0.20522181180493457"/>
          <c:w val="6.0969935406175686E-2"/>
          <c:h val="0.67899148824857547"/>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solidFill>
                  <a:schemeClr val="tx1"/>
                </a:solidFill>
              </a:rPr>
              <a:t>Resident/visitor</a:t>
            </a:r>
            <a:endParaRPr lang="en-GB" sz="1400" b="1" dirty="0">
              <a:solidFill>
                <a:schemeClr val="tx1"/>
              </a:solidFill>
            </a:endParaRPr>
          </a:p>
        </c:rich>
      </c:tx>
      <c:layout>
        <c:manualLayout>
          <c:xMode val="edge"/>
          <c:yMode val="edge"/>
          <c:x val="0.22380197162040372"/>
          <c:y val="0.14945242629901676"/>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77481395223239E-2"/>
          <c:y val="0.25787196513136451"/>
          <c:w val="0.5954436550195944"/>
          <c:h val="0.57058992073179826"/>
        </c:manualLayout>
      </c:layout>
      <c:barChart>
        <c:barDir val="col"/>
        <c:grouping val="percentStacked"/>
        <c:varyColors val="0"/>
        <c:ser>
          <c:idx val="0"/>
          <c:order val="0"/>
          <c:tx>
            <c:strRef>
              <c:f>Sheet1!$A$2</c:f>
              <c:strCache>
                <c:ptCount val="1"/>
                <c:pt idx="0">
                  <c:v>Resident</c:v>
                </c:pt>
              </c:strCache>
            </c:strRef>
          </c:tx>
          <c:spPr>
            <a:solidFill>
              <a:srgbClr val="00877C"/>
            </a:solidFill>
            <a:ln w="19050">
              <a:noFill/>
            </a:ln>
            <a:effectLst/>
          </c:spPr>
          <c:invertIfNegative val="0"/>
          <c:dPt>
            <c:idx val="0"/>
            <c:invertIfNegative val="0"/>
            <c:bubble3D val="0"/>
            <c:spPr>
              <a:solidFill>
                <a:srgbClr val="00877C"/>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Sheet1!$B$2:$C$2</c:f>
              <c:numCache>
                <c:formatCode>0%</c:formatCode>
                <c:ptCount val="2"/>
                <c:pt idx="0">
                  <c:v>0.03</c:v>
                </c:pt>
                <c:pt idx="1">
                  <c:v>0.03</c:v>
                </c:pt>
              </c:numCache>
            </c:numRef>
          </c:val>
        </c:ser>
        <c:ser>
          <c:idx val="1"/>
          <c:order val="1"/>
          <c:tx>
            <c:strRef>
              <c:f>Sheet1!$A$3</c:f>
              <c:strCache>
                <c:ptCount val="1"/>
                <c:pt idx="0">
                  <c:v>Visitor</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Sheet1!$B$3:$C$3</c:f>
              <c:numCache>
                <c:formatCode>0%</c:formatCode>
                <c:ptCount val="2"/>
                <c:pt idx="0">
                  <c:v>0.97</c:v>
                </c:pt>
                <c:pt idx="1">
                  <c:v>0.97</c:v>
                </c:pt>
              </c:numCache>
            </c:numRef>
          </c:val>
        </c:ser>
        <c:dLbls>
          <c:showLegendKey val="0"/>
          <c:showVal val="0"/>
          <c:showCatName val="0"/>
          <c:showSerName val="0"/>
          <c:showPercent val="0"/>
          <c:showBubbleSize val="0"/>
        </c:dLbls>
        <c:gapWidth val="100"/>
        <c:overlap val="100"/>
        <c:axId val="411404896"/>
        <c:axId val="411404112"/>
      </c:barChart>
      <c:catAx>
        <c:axId val="411404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1404112"/>
        <c:crosses val="autoZero"/>
        <c:auto val="1"/>
        <c:lblAlgn val="ctr"/>
        <c:lblOffset val="100"/>
        <c:noMultiLvlLbl val="0"/>
      </c:catAx>
      <c:valAx>
        <c:axId val="411404112"/>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411404896"/>
        <c:crosses val="autoZero"/>
        <c:crossBetween val="between"/>
      </c:valAx>
      <c:spPr>
        <a:noFill/>
        <a:ln>
          <a:noFill/>
        </a:ln>
        <a:effectLst/>
      </c:spPr>
    </c:plotArea>
    <c:legend>
      <c:legendPos val="r"/>
      <c:layout>
        <c:manualLayout>
          <c:xMode val="edge"/>
          <c:yMode val="edge"/>
          <c:x val="0.67781556304950508"/>
          <c:y val="0.36970507109478296"/>
          <c:w val="0.20780354383228003"/>
          <c:h val="0.303195895812855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smtClean="0">
                <a:solidFill>
                  <a:schemeClr val="tx1"/>
                </a:solidFill>
              </a:rPr>
              <a:t>Reasons for visiting</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498678377607392"/>
          <c:y val="0.15610936405139331"/>
          <c:w val="0.47560930295208137"/>
          <c:h val="0.78420493933448965"/>
        </c:manualLayout>
      </c:layout>
      <c:barChart>
        <c:barDir val="bar"/>
        <c:grouping val="clustered"/>
        <c:varyColors val="0"/>
        <c:ser>
          <c:idx val="0"/>
          <c:order val="0"/>
          <c:tx>
            <c:strRef>
              <c:f>Sheet1!$B$1</c:f>
              <c:strCache>
                <c:ptCount val="1"/>
                <c:pt idx="0">
                  <c:v>Residents</c:v>
                </c:pt>
              </c:strCache>
            </c:strRef>
          </c:tx>
          <c:spPr>
            <a:solidFill>
              <a:srgbClr val="0087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Combining business and leisure</c:v>
                </c:pt>
                <c:pt idx="2">
                  <c:v>Visiting friends or relatives</c:v>
                </c:pt>
                <c:pt idx="3">
                  <c:v>On a leisure trip/holiday/day out</c:v>
                </c:pt>
              </c:strCache>
            </c:strRef>
          </c:cat>
          <c:val>
            <c:numRef>
              <c:f>Sheet1!$B$2:$B$5</c:f>
              <c:numCache>
                <c:formatCode>0%</c:formatCode>
                <c:ptCount val="4"/>
                <c:pt idx="0">
                  <c:v>0.02</c:v>
                </c:pt>
                <c:pt idx="1">
                  <c:v>0.04</c:v>
                </c:pt>
                <c:pt idx="3">
                  <c:v>0.94</c:v>
                </c:pt>
              </c:numCache>
            </c:numRef>
          </c:val>
        </c:ser>
        <c:ser>
          <c:idx val="1"/>
          <c:order val="1"/>
          <c:tx>
            <c:strRef>
              <c:f>Sheet1!$C$1</c:f>
              <c:strCache>
                <c:ptCount val="1"/>
                <c:pt idx="0">
                  <c:v>Visitors</c:v>
                </c:pt>
              </c:strCache>
            </c:strRef>
          </c:tx>
          <c:spPr>
            <a:solidFill>
              <a:schemeClr val="accent3"/>
            </a:solidFill>
            <a:ln>
              <a:noFill/>
            </a:ln>
            <a:effectLst/>
          </c:spPr>
          <c:invertIfNegative val="0"/>
          <c:dLbls>
            <c:dLbl>
              <c:idx val="0"/>
              <c:tx>
                <c:rich>
                  <a:bodyPr/>
                  <a:lstStyle/>
                  <a:p>
                    <a:r>
                      <a:rPr lang="en-US" dirty="0" smtClean="0"/>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Combining business and leisure</c:v>
                </c:pt>
                <c:pt idx="2">
                  <c:v>Visiting friends or relatives</c:v>
                </c:pt>
                <c:pt idx="3">
                  <c:v>On a leisure trip/holiday/day out</c:v>
                </c:pt>
              </c:strCache>
            </c:strRef>
          </c:cat>
          <c:val>
            <c:numRef>
              <c:f>Sheet1!$C$2:$C$5</c:f>
              <c:numCache>
                <c:formatCode>0%</c:formatCode>
                <c:ptCount val="4"/>
                <c:pt idx="0">
                  <c:v>0</c:v>
                </c:pt>
                <c:pt idx="1">
                  <c:v>0.01</c:v>
                </c:pt>
                <c:pt idx="2">
                  <c:v>0.02</c:v>
                </c:pt>
                <c:pt idx="3">
                  <c:v>0.97</c:v>
                </c:pt>
              </c:numCache>
            </c:numRef>
          </c:val>
        </c:ser>
        <c:dLbls>
          <c:dLblPos val="outEnd"/>
          <c:showLegendKey val="0"/>
          <c:showVal val="1"/>
          <c:showCatName val="0"/>
          <c:showSerName val="0"/>
          <c:showPercent val="0"/>
          <c:showBubbleSize val="0"/>
        </c:dLbls>
        <c:gapWidth val="182"/>
        <c:axId val="411409208"/>
        <c:axId val="411407640"/>
      </c:barChart>
      <c:catAx>
        <c:axId val="41140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1407640"/>
        <c:crosses val="autoZero"/>
        <c:auto val="1"/>
        <c:lblAlgn val="ctr"/>
        <c:lblOffset val="100"/>
        <c:noMultiLvlLbl val="0"/>
      </c:catAx>
      <c:valAx>
        <c:axId val="411407640"/>
        <c:scaling>
          <c:orientation val="minMax"/>
          <c:max val="1"/>
        </c:scaling>
        <c:delete val="1"/>
        <c:axPos val="b"/>
        <c:numFmt formatCode="0%" sourceLinked="1"/>
        <c:majorTickMark val="out"/>
        <c:minorTickMark val="none"/>
        <c:tickLblPos val="nextTo"/>
        <c:crossAx val="411409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Origin*</a:t>
            </a:r>
            <a:endParaRPr lang="en-GB"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13866494131151491"/>
          <c:w val="0.98986803841650894"/>
          <c:h val="0.61576210490496353"/>
        </c:manualLayout>
      </c:layout>
      <c:barChart>
        <c:barDir val="col"/>
        <c:grouping val="clustered"/>
        <c:varyColors val="0"/>
        <c:ser>
          <c:idx val="0"/>
          <c:order val="0"/>
          <c:tx>
            <c:strRef>
              <c:f>Sheet1!$B$1</c:f>
              <c:strCache>
                <c:ptCount val="1"/>
                <c:pt idx="0">
                  <c:v>2014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Scotland</c:v>
                </c:pt>
                <c:pt idx="1">
                  <c:v>Rest of UK</c:v>
                </c:pt>
                <c:pt idx="2">
                  <c:v>Europe</c:v>
                </c:pt>
                <c:pt idx="3">
                  <c:v>Rest of world</c:v>
                </c:pt>
              </c:strCache>
            </c:strRef>
          </c:cat>
          <c:val>
            <c:numRef>
              <c:f>Sheet1!$B$2:$B$5</c:f>
              <c:numCache>
                <c:formatCode>0%</c:formatCode>
                <c:ptCount val="4"/>
                <c:pt idx="0">
                  <c:v>0.48</c:v>
                </c:pt>
                <c:pt idx="1">
                  <c:v>0.24</c:v>
                </c:pt>
                <c:pt idx="2">
                  <c:v>0.19</c:v>
                </c:pt>
                <c:pt idx="3">
                  <c:v>0.09</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2019</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Scotland</c:v>
                </c:pt>
                <c:pt idx="1">
                  <c:v>Rest of UK</c:v>
                </c:pt>
                <c:pt idx="2">
                  <c:v>Europe</c:v>
                </c:pt>
                <c:pt idx="3">
                  <c:v>Rest of world</c:v>
                </c:pt>
              </c:strCache>
            </c:strRef>
          </c:cat>
          <c:val>
            <c:numRef>
              <c:f>Sheet1!$C$2:$C$5</c:f>
              <c:numCache>
                <c:formatCode>0%</c:formatCode>
                <c:ptCount val="4"/>
                <c:pt idx="0">
                  <c:v>0.44</c:v>
                </c:pt>
                <c:pt idx="1">
                  <c:v>0.23</c:v>
                </c:pt>
                <c:pt idx="2">
                  <c:v>0.21</c:v>
                </c:pt>
                <c:pt idx="3">
                  <c:v>0.11</c:v>
                </c:pt>
              </c:numCache>
            </c:numRef>
          </c:val>
        </c:ser>
        <c:dLbls>
          <c:showLegendKey val="0"/>
          <c:showVal val="0"/>
          <c:showCatName val="0"/>
          <c:showSerName val="0"/>
          <c:showPercent val="0"/>
          <c:showBubbleSize val="0"/>
        </c:dLbls>
        <c:gapWidth val="38"/>
        <c:overlap val="-25"/>
        <c:axId val="411405680"/>
        <c:axId val="411403720"/>
      </c:barChart>
      <c:catAx>
        <c:axId val="41140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1403720"/>
        <c:crosses val="autoZero"/>
        <c:auto val="1"/>
        <c:lblAlgn val="ctr"/>
        <c:lblOffset val="100"/>
        <c:noMultiLvlLbl val="0"/>
      </c:catAx>
      <c:valAx>
        <c:axId val="411403720"/>
        <c:scaling>
          <c:orientation val="minMax"/>
          <c:max val="0.5"/>
        </c:scaling>
        <c:delete val="1"/>
        <c:axPos val="l"/>
        <c:numFmt formatCode="0%" sourceLinked="1"/>
        <c:majorTickMark val="out"/>
        <c:minorTickMark val="none"/>
        <c:tickLblPos val="nextTo"/>
        <c:crossAx val="411405680"/>
        <c:crosses val="autoZero"/>
        <c:crossBetween val="between"/>
      </c:valAx>
      <c:spPr>
        <a:noFill/>
        <a:ln>
          <a:noFill/>
        </a:ln>
        <a:effectLst/>
      </c:spPr>
    </c:plotArea>
    <c:legend>
      <c:legendPos val="t"/>
      <c:layout>
        <c:manualLayout>
          <c:xMode val="edge"/>
          <c:yMode val="edge"/>
          <c:x val="0.71175340680912325"/>
          <c:y val="9.196246332965366E-2"/>
          <c:w val="0.24716183905809447"/>
          <c:h val="5.52042844431492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First</a:t>
            </a:r>
            <a:r>
              <a:rPr lang="en-US" sz="1400" baseline="0" dirty="0" smtClean="0"/>
              <a:t> time visitors</a:t>
            </a:r>
            <a:endParaRPr lang="en-US" sz="1400" dirty="0"/>
          </a:p>
        </c:rich>
      </c:tx>
      <c:layout>
        <c:manualLayout>
          <c:xMode val="edge"/>
          <c:yMode val="edge"/>
          <c:x val="0.13177005696038152"/>
          <c:y val="9.0060915217458112E-2"/>
        </c:manualLayout>
      </c:layout>
      <c:overlay val="0"/>
    </c:title>
    <c:autoTitleDeleted val="0"/>
    <c:plotArea>
      <c:layout>
        <c:manualLayout>
          <c:layoutTarget val="inner"/>
          <c:xMode val="edge"/>
          <c:yMode val="edge"/>
          <c:x val="6.9167922434675039E-2"/>
          <c:y val="0.29249202807253094"/>
          <c:w val="0.34744475596199292"/>
          <c:h val="0.60516827917465432"/>
        </c:manualLayout>
      </c:layout>
      <c:pieChart>
        <c:varyColors val="1"/>
        <c:ser>
          <c:idx val="0"/>
          <c:order val="0"/>
          <c:tx>
            <c:strRef>
              <c:f>Sheet1!$B$1</c:f>
              <c:strCache>
                <c:ptCount val="1"/>
                <c:pt idx="0">
                  <c:v>Total </c:v>
                </c:pt>
              </c:strCache>
            </c:strRef>
          </c:tx>
          <c:dPt>
            <c:idx val="1"/>
            <c:bubble3D val="0"/>
            <c:spPr>
              <a:solidFill>
                <a:srgbClr val="C00000"/>
              </a:solidFill>
            </c:spPr>
          </c:dPt>
          <c:dLbls>
            <c:dLbl>
              <c:idx val="0"/>
              <c:layout>
                <c:manualLayout>
                  <c:x val="-0.13282166194301115"/>
                  <c:y val="5.188460147454065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2446734825055103"/>
                  <c:y val="-6.629493886022126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Yes</c:v>
                </c:pt>
                <c:pt idx="1">
                  <c:v>No</c:v>
                </c:pt>
                <c:pt idx="2">
                  <c:v>Don't know/Can't remember</c:v>
                </c:pt>
              </c:strCache>
            </c:strRef>
          </c:cat>
          <c:val>
            <c:numRef>
              <c:f>Sheet1!$B$2:$B$4</c:f>
              <c:numCache>
                <c:formatCode>0%</c:formatCode>
                <c:ptCount val="3"/>
                <c:pt idx="0">
                  <c:v>0.41</c:v>
                </c:pt>
                <c:pt idx="1">
                  <c:v>0.57999999999999996</c:v>
                </c:pt>
                <c:pt idx="2">
                  <c:v>0</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44916154053768415"/>
          <c:y val="0.36489208054896971"/>
          <c:w val="0.4227199264979179"/>
          <c:h val="0.39969731495554861"/>
        </c:manualLayout>
      </c:layout>
      <c:overlay val="0"/>
    </c:legend>
    <c:plotVisOnly val="1"/>
    <c:dispBlanksAs val="gap"/>
    <c:showDLblsOverMax val="0"/>
  </c:chart>
  <c:txPr>
    <a:bodyPr/>
    <a:lstStyle/>
    <a:p>
      <a:pPr>
        <a:defRPr sz="14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No. visits in last 5 years (repeat visitors)</a:t>
            </a:r>
            <a:endParaRPr lang="en-GB"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15547407622242332"/>
          <c:w val="0.98986803841650894"/>
          <c:h val="0.64324817983354565"/>
        </c:manualLayout>
      </c:layout>
      <c:barChart>
        <c:barDir val="col"/>
        <c:grouping val="clustered"/>
        <c:varyColors val="0"/>
        <c:ser>
          <c:idx val="0"/>
          <c:order val="0"/>
          <c:tx>
            <c:strRef>
              <c:f>Sheet1!$B$1</c:f>
              <c:strCache>
                <c:ptCount val="1"/>
                <c:pt idx="0">
                  <c:v>2019</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dPt>
          <c:dPt>
            <c:idx val="2"/>
            <c:invertIfNegative val="0"/>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First visit in 5 years</c:v>
                </c:pt>
                <c:pt idx="1">
                  <c:v>2-3 times</c:v>
                </c:pt>
                <c:pt idx="2">
                  <c:v>4-6 times</c:v>
                </c:pt>
                <c:pt idx="3">
                  <c:v>7-8 times</c:v>
                </c:pt>
                <c:pt idx="4">
                  <c:v>9-10 times</c:v>
                </c:pt>
                <c:pt idx="5">
                  <c:v>11-20 times</c:v>
                </c:pt>
                <c:pt idx="6">
                  <c:v>More than 20 times</c:v>
                </c:pt>
                <c:pt idx="7">
                  <c:v>Don't know/Can't remember</c:v>
                </c:pt>
              </c:strCache>
            </c:strRef>
          </c:cat>
          <c:val>
            <c:numRef>
              <c:f>Sheet1!$B$2:$B$9</c:f>
              <c:numCache>
                <c:formatCode>0%</c:formatCode>
                <c:ptCount val="8"/>
                <c:pt idx="0">
                  <c:v>0.13</c:v>
                </c:pt>
                <c:pt idx="1">
                  <c:v>0.26</c:v>
                </c:pt>
                <c:pt idx="2">
                  <c:v>0.18</c:v>
                </c:pt>
                <c:pt idx="3">
                  <c:v>0.04</c:v>
                </c:pt>
                <c:pt idx="4">
                  <c:v>7.0000000000000007E-2</c:v>
                </c:pt>
                <c:pt idx="5">
                  <c:v>0.11</c:v>
                </c:pt>
                <c:pt idx="6">
                  <c:v>0.2</c:v>
                </c:pt>
                <c:pt idx="7">
                  <c:v>0.01</c:v>
                </c:pt>
              </c:numCache>
            </c:numRef>
          </c:val>
          <c:extLst xmlns:c16r2="http://schemas.microsoft.com/office/drawing/2015/06/chart">
            <c:ext xmlns:c16="http://schemas.microsoft.com/office/drawing/2014/chart" uri="{C3380CC4-5D6E-409C-BE32-E72D297353CC}">
              <c16:uniqueId val="{00000000-8A5F-4AEF-BFA2-F42EA3400CAC}"/>
            </c:ext>
          </c:extLst>
        </c:ser>
        <c:dLbls>
          <c:showLegendKey val="0"/>
          <c:showVal val="0"/>
          <c:showCatName val="0"/>
          <c:showSerName val="0"/>
          <c:showPercent val="0"/>
          <c:showBubbleSize val="0"/>
        </c:dLbls>
        <c:gapWidth val="38"/>
        <c:overlap val="-25"/>
        <c:axId val="411403328"/>
        <c:axId val="411408424"/>
      </c:barChart>
      <c:catAx>
        <c:axId val="4114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11408424"/>
        <c:crosses val="autoZero"/>
        <c:auto val="1"/>
        <c:lblAlgn val="ctr"/>
        <c:lblOffset val="100"/>
        <c:noMultiLvlLbl val="0"/>
      </c:catAx>
      <c:valAx>
        <c:axId val="411408424"/>
        <c:scaling>
          <c:orientation val="minMax"/>
          <c:max val="0.30000000000000004"/>
        </c:scaling>
        <c:delete val="1"/>
        <c:axPos val="l"/>
        <c:numFmt formatCode="0%" sourceLinked="1"/>
        <c:majorTickMark val="out"/>
        <c:minorTickMark val="none"/>
        <c:tickLblPos val="nextTo"/>
        <c:crossAx val="411403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t>Visitor type</a:t>
            </a:r>
            <a:endParaRPr lang="en-GB"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13196158349104E-2"/>
          <c:y val="0.15547407622242332"/>
          <c:w val="0.98986803841650894"/>
          <c:h val="0.64324817983354565"/>
        </c:manualLayout>
      </c:layout>
      <c:barChart>
        <c:barDir val="col"/>
        <c:grouping val="clustered"/>
        <c:varyColors val="0"/>
        <c:ser>
          <c:idx val="0"/>
          <c:order val="0"/>
          <c:tx>
            <c:strRef>
              <c:f>Sheet1!$B$1</c:f>
              <c:strCache>
                <c:ptCount val="1"/>
                <c:pt idx="0">
                  <c:v>2014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Resident</c:v>
                </c:pt>
                <c:pt idx="1">
                  <c:v>Day tripper</c:v>
                </c:pt>
                <c:pt idx="2">
                  <c:v>Short break 
(1-4 nights)</c:v>
                </c:pt>
                <c:pt idx="3">
                  <c:v>Longer break 
(5+ nights)</c:v>
                </c:pt>
              </c:strCache>
            </c:strRef>
          </c:cat>
          <c:val>
            <c:numRef>
              <c:f>Sheet1!$B$2:$B$5</c:f>
              <c:numCache>
                <c:formatCode>0%</c:formatCode>
                <c:ptCount val="4"/>
                <c:pt idx="0">
                  <c:v>0.03</c:v>
                </c:pt>
                <c:pt idx="1">
                  <c:v>0.16</c:v>
                </c:pt>
                <c:pt idx="2">
                  <c:v>0.21</c:v>
                </c:pt>
                <c:pt idx="3">
                  <c:v>0.59</c:v>
                </c:pt>
              </c:numCache>
            </c:numRef>
          </c:val>
          <c:extLst xmlns:c16r2="http://schemas.microsoft.com/office/drawing/2015/06/chart">
            <c:ext xmlns:c16="http://schemas.microsoft.com/office/drawing/2014/chart" uri="{C3380CC4-5D6E-409C-BE32-E72D297353CC}">
              <c16:uniqueId val="{00000000-8A5F-4AEF-BFA2-F42EA3400CAC}"/>
            </c:ext>
          </c:extLst>
        </c:ser>
        <c:ser>
          <c:idx val="1"/>
          <c:order val="1"/>
          <c:tx>
            <c:strRef>
              <c:f>Sheet1!$C$1</c:f>
              <c:strCache>
                <c:ptCount val="1"/>
                <c:pt idx="0">
                  <c:v>2019</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dPt>
          <c:dPt>
            <c:idx val="2"/>
            <c:invertIfNegative val="0"/>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Resident</c:v>
                </c:pt>
                <c:pt idx="1">
                  <c:v>Day tripper</c:v>
                </c:pt>
                <c:pt idx="2">
                  <c:v>Short break 
(1-4 nights)</c:v>
                </c:pt>
                <c:pt idx="3">
                  <c:v>Longer break 
(5+ nights)</c:v>
                </c:pt>
              </c:strCache>
            </c:strRef>
          </c:cat>
          <c:val>
            <c:numRef>
              <c:f>Sheet1!$C$2:$C$5</c:f>
              <c:numCache>
                <c:formatCode>0%</c:formatCode>
                <c:ptCount val="4"/>
                <c:pt idx="0">
                  <c:v>0.03</c:v>
                </c:pt>
                <c:pt idx="1">
                  <c:v>0.16</c:v>
                </c:pt>
                <c:pt idx="2">
                  <c:v>0.2</c:v>
                </c:pt>
                <c:pt idx="3">
                  <c:v>0.61</c:v>
                </c:pt>
              </c:numCache>
            </c:numRef>
          </c:val>
        </c:ser>
        <c:dLbls>
          <c:showLegendKey val="0"/>
          <c:showVal val="0"/>
          <c:showCatName val="0"/>
          <c:showSerName val="0"/>
          <c:showPercent val="0"/>
          <c:showBubbleSize val="0"/>
        </c:dLbls>
        <c:gapWidth val="38"/>
        <c:overlap val="-25"/>
        <c:axId val="411406856"/>
        <c:axId val="418353968"/>
      </c:barChart>
      <c:catAx>
        <c:axId val="41140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18353968"/>
        <c:crosses val="autoZero"/>
        <c:auto val="1"/>
        <c:lblAlgn val="ctr"/>
        <c:lblOffset val="100"/>
        <c:noMultiLvlLbl val="0"/>
      </c:catAx>
      <c:valAx>
        <c:axId val="418353968"/>
        <c:scaling>
          <c:orientation val="minMax"/>
          <c:max val="0.70000000000000007"/>
        </c:scaling>
        <c:delete val="1"/>
        <c:axPos val="l"/>
        <c:numFmt formatCode="0%" sourceLinked="1"/>
        <c:majorTickMark val="out"/>
        <c:minorTickMark val="none"/>
        <c:tickLblPos val="nextTo"/>
        <c:crossAx val="411406856"/>
        <c:crosses val="autoZero"/>
        <c:crossBetween val="between"/>
      </c:valAx>
      <c:spPr>
        <a:noFill/>
        <a:ln>
          <a:noFill/>
        </a:ln>
        <a:effectLst/>
      </c:spPr>
    </c:plotArea>
    <c:legend>
      <c:legendPos val="t"/>
      <c:layout>
        <c:manualLayout>
          <c:xMode val="edge"/>
          <c:yMode val="edge"/>
          <c:x val="0.27120497114103198"/>
          <c:y val="0.20494717580905825"/>
          <c:w val="0.18677089767198346"/>
          <c:h val="6.4793889935132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smtClean="0">
                <a:solidFill>
                  <a:schemeClr val="tx1"/>
                </a:solidFill>
              </a:rPr>
              <a:t>Children in party</a:t>
            </a:r>
            <a:endParaRPr lang="en-GB" sz="1400" b="1" dirty="0">
              <a:solidFill>
                <a:schemeClr val="tx1"/>
              </a:solidFill>
            </a:endParaRPr>
          </a:p>
        </c:rich>
      </c:tx>
      <c:layout>
        <c:manualLayout>
          <c:xMode val="edge"/>
          <c:yMode val="edge"/>
          <c:x val="0.20376628516159082"/>
          <c:y val="0.1394904240864409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77481395223239E-2"/>
          <c:y val="0.25787196513136451"/>
          <c:w val="0.5954436550195944"/>
          <c:h val="0.57058992073179826"/>
        </c:manualLayout>
      </c:layout>
      <c:barChart>
        <c:barDir val="col"/>
        <c:grouping val="percentStacked"/>
        <c:varyColors val="0"/>
        <c:ser>
          <c:idx val="0"/>
          <c:order val="0"/>
          <c:tx>
            <c:strRef>
              <c:f>Sheet1!$A$2</c:f>
              <c:strCache>
                <c:ptCount val="1"/>
                <c:pt idx="0">
                  <c:v>Yes</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Sheet1!$B$2:$C$2</c:f>
              <c:numCache>
                <c:formatCode>0%</c:formatCode>
                <c:ptCount val="2"/>
                <c:pt idx="0">
                  <c:v>0.23</c:v>
                </c:pt>
                <c:pt idx="1">
                  <c:v>0.25</c:v>
                </c:pt>
              </c:numCache>
            </c:numRef>
          </c:val>
        </c:ser>
        <c:ser>
          <c:idx val="1"/>
          <c:order val="1"/>
          <c:tx>
            <c:strRef>
              <c:f>Sheet1!$A$3</c:f>
              <c:strCache>
                <c:ptCount val="1"/>
                <c:pt idx="0">
                  <c:v>No</c:v>
                </c:pt>
              </c:strCache>
            </c:strRef>
          </c:tx>
          <c:spPr>
            <a:solidFill>
              <a:srgbClr val="C00000"/>
            </a:solidFill>
            <a:ln w="19050">
              <a:noFill/>
            </a:ln>
            <a:effectLst/>
          </c:spPr>
          <c:invertIfNegative val="0"/>
          <c:dPt>
            <c:idx val="0"/>
            <c:invertIfNegative val="0"/>
            <c:bubble3D val="0"/>
            <c:spPr>
              <a:solidFill>
                <a:srgbClr val="C00000"/>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2014</c:v>
                </c:pt>
                <c:pt idx="1">
                  <c:v>2019</c:v>
                </c:pt>
              </c:strCache>
            </c:strRef>
          </c:cat>
          <c:val>
            <c:numRef>
              <c:f>Sheet1!$B$3:$C$3</c:f>
              <c:numCache>
                <c:formatCode>0%</c:formatCode>
                <c:ptCount val="2"/>
                <c:pt idx="0">
                  <c:v>0.77</c:v>
                </c:pt>
                <c:pt idx="1">
                  <c:v>0.75</c:v>
                </c:pt>
              </c:numCache>
            </c:numRef>
          </c:val>
        </c:ser>
        <c:dLbls>
          <c:showLegendKey val="0"/>
          <c:showVal val="0"/>
          <c:showCatName val="0"/>
          <c:showSerName val="0"/>
          <c:showPercent val="0"/>
          <c:showBubbleSize val="0"/>
        </c:dLbls>
        <c:gapWidth val="100"/>
        <c:overlap val="100"/>
        <c:axId val="418354360"/>
        <c:axId val="418351616"/>
      </c:barChart>
      <c:catAx>
        <c:axId val="418354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8351616"/>
        <c:crosses val="autoZero"/>
        <c:auto val="1"/>
        <c:lblAlgn val="ctr"/>
        <c:lblOffset val="100"/>
        <c:noMultiLvlLbl val="0"/>
      </c:catAx>
      <c:valAx>
        <c:axId val="418351616"/>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418354360"/>
        <c:crosses val="autoZero"/>
        <c:crossBetween val="between"/>
      </c:valAx>
      <c:spPr>
        <a:noFill/>
        <a:ln>
          <a:noFill/>
        </a:ln>
        <a:effectLst/>
      </c:spPr>
    </c:plotArea>
    <c:legend>
      <c:legendPos val="r"/>
      <c:layout>
        <c:manualLayout>
          <c:xMode val="edge"/>
          <c:yMode val="edge"/>
          <c:x val="0.67781556304950508"/>
          <c:y val="0.36970507109478296"/>
          <c:w val="0.1705942289276618"/>
          <c:h val="0.303195895812855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5">
  <a:schemeClr val="accent2"/>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0.20814</cdr:x>
      <cdr:y>0.20765</cdr:y>
    </cdr:from>
    <cdr:to>
      <cdr:x>0.29827</cdr:x>
      <cdr:y>0.29771</cdr:y>
    </cdr:to>
    <cdr:sp macro="" textlink="">
      <cdr:nvSpPr>
        <cdr:cNvPr id="2" name="TextBox 1"/>
        <cdr:cNvSpPr txBox="1"/>
      </cdr:nvSpPr>
      <cdr:spPr>
        <a:xfrm xmlns:a="http://schemas.openxmlformats.org/drawingml/2006/main">
          <a:off x="1226956" y="702757"/>
          <a:ext cx="531271"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400" dirty="0" smtClean="0">
              <a:solidFill>
                <a:schemeClr val="tx1"/>
              </a:solidFill>
            </a:rPr>
            <a:t>&lt;1%</a:t>
          </a:r>
          <a:endParaRPr lang="en-GB" sz="1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C291695-914C-482C-9299-951DA7A56C5D}"/>
              </a:ext>
            </a:extLst>
          </p:cNvPr>
          <p:cNvSpPr>
            <a:spLocks noGrp="1"/>
          </p:cNvSpPr>
          <p:nvPr>
            <p:ph type="hdr" sz="quarter"/>
          </p:nvPr>
        </p:nvSpPr>
        <p:spPr>
          <a:xfrm>
            <a:off x="6" y="3"/>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686928DF-D905-42F5-A26C-8535038C9F99}"/>
              </a:ext>
            </a:extLst>
          </p:cNvPr>
          <p:cNvSpPr>
            <a:spLocks noGrp="1"/>
          </p:cNvSpPr>
          <p:nvPr>
            <p:ph type="dt" sz="quarter" idx="1"/>
          </p:nvPr>
        </p:nvSpPr>
        <p:spPr>
          <a:xfrm>
            <a:off x="3850449" y="3"/>
            <a:ext cx="2945659" cy="498055"/>
          </a:xfrm>
          <a:prstGeom prst="rect">
            <a:avLst/>
          </a:prstGeom>
        </p:spPr>
        <p:txBody>
          <a:bodyPr vert="horz" lIns="91440" tIns="45720" rIns="91440" bIns="45720" rtlCol="0"/>
          <a:lstStyle>
            <a:lvl1pPr algn="r">
              <a:defRPr sz="1200"/>
            </a:lvl1pPr>
          </a:lstStyle>
          <a:p>
            <a:fld id="{66E6ED24-273C-4A1E-B6A1-E785D74BA7A1}" type="datetimeFigureOut">
              <a:rPr lang="en-GB" smtClean="0"/>
              <a:t>11/11/2019</a:t>
            </a:fld>
            <a:endParaRPr lang="en-GB" dirty="0"/>
          </a:p>
        </p:txBody>
      </p:sp>
      <p:sp>
        <p:nvSpPr>
          <p:cNvPr id="4" name="Footer Placeholder 3">
            <a:extLst>
              <a:ext uri="{FF2B5EF4-FFF2-40B4-BE49-F238E27FC236}">
                <a16:creationId xmlns:a16="http://schemas.microsoft.com/office/drawing/2014/main" xmlns="" id="{FC131EF5-0481-4C91-8B39-42DC2956BBF8}"/>
              </a:ext>
            </a:extLst>
          </p:cNvPr>
          <p:cNvSpPr>
            <a:spLocks noGrp="1"/>
          </p:cNvSpPr>
          <p:nvPr>
            <p:ph type="ftr" sz="quarter" idx="2"/>
          </p:nvPr>
        </p:nvSpPr>
        <p:spPr>
          <a:xfrm>
            <a:off x="6"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6945C3D5-7370-40DF-A569-96A0855F0942}"/>
              </a:ext>
            </a:extLst>
          </p:cNvPr>
          <p:cNvSpPr>
            <a:spLocks noGrp="1"/>
          </p:cNvSpPr>
          <p:nvPr>
            <p:ph type="sldNum" sz="quarter" idx="3"/>
          </p:nvPr>
        </p:nvSpPr>
        <p:spPr>
          <a:xfrm>
            <a:off x="3850449" y="9428584"/>
            <a:ext cx="2945659" cy="498054"/>
          </a:xfrm>
          <a:prstGeom prst="rect">
            <a:avLst/>
          </a:prstGeom>
        </p:spPr>
        <p:txBody>
          <a:bodyPr vert="horz" lIns="91440" tIns="45720" rIns="91440" bIns="45720" rtlCol="0" anchor="b"/>
          <a:lstStyle>
            <a:lvl1pPr algn="r">
              <a:defRPr sz="1200"/>
            </a:lvl1pPr>
          </a:lstStyle>
          <a:p>
            <a:fld id="{5DB6F57C-AEBC-4CA4-9A7F-762857EF8875}" type="slidenum">
              <a:rPr lang="en-GB" smtClean="0"/>
              <a:t>‹#›</a:t>
            </a:fld>
            <a:endParaRPr lang="en-GB" dirty="0"/>
          </a:p>
        </p:txBody>
      </p:sp>
    </p:spTree>
    <p:extLst>
      <p:ext uri="{BB962C8B-B14F-4D97-AF65-F5344CB8AC3E}">
        <p14:creationId xmlns:p14="http://schemas.microsoft.com/office/powerpoint/2010/main" val="1934441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9" y="3"/>
            <a:ext cx="2945659" cy="498055"/>
          </a:xfrm>
          <a:prstGeom prst="rect">
            <a:avLst/>
          </a:prstGeom>
        </p:spPr>
        <p:txBody>
          <a:bodyPr vert="horz" lIns="91440" tIns="45720" rIns="91440" bIns="45720" rtlCol="0"/>
          <a:lstStyle>
            <a:lvl1pPr algn="r">
              <a:defRPr sz="1200"/>
            </a:lvl1pPr>
          </a:lstStyle>
          <a:p>
            <a:fld id="{27932124-2029-4BD0-ACC2-19A71F4AD5E8}" type="datetimeFigureOut">
              <a:rPr lang="en-GB" smtClean="0"/>
              <a:t>11/11/2019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6"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9" y="9428584"/>
            <a:ext cx="2945659" cy="498054"/>
          </a:xfrm>
          <a:prstGeom prst="rect">
            <a:avLst/>
          </a:prstGeom>
        </p:spPr>
        <p:txBody>
          <a:bodyPr vert="horz" lIns="91440" tIns="45720" rIns="91440" bIns="45720" rtlCol="0" anchor="b"/>
          <a:lstStyle>
            <a:lvl1pPr algn="r">
              <a:defRPr sz="1200"/>
            </a:lvl1pPr>
          </a:lstStyle>
          <a:p>
            <a:fld id="{F5F0AB6B-5975-492F-B5FF-2EB2C913C3EF}" type="slidenum">
              <a:rPr lang="en-GB" smtClean="0"/>
              <a:t>‹#›</a:t>
            </a:fld>
            <a:endParaRPr lang="en-GB" dirty="0"/>
          </a:p>
        </p:txBody>
      </p:sp>
    </p:spTree>
    <p:extLst>
      <p:ext uri="{BB962C8B-B14F-4D97-AF65-F5344CB8AC3E}">
        <p14:creationId xmlns:p14="http://schemas.microsoft.com/office/powerpoint/2010/main" val="82100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a:t>
            </a:fld>
            <a:endParaRPr lang="en-GB" dirty="0"/>
          </a:p>
        </p:txBody>
      </p:sp>
    </p:spTree>
    <p:extLst>
      <p:ext uri="{BB962C8B-B14F-4D97-AF65-F5344CB8AC3E}">
        <p14:creationId xmlns:p14="http://schemas.microsoft.com/office/powerpoint/2010/main" val="149851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10</a:t>
            </a:fld>
            <a:endParaRPr lang="en-GB" dirty="0"/>
          </a:p>
        </p:txBody>
      </p:sp>
    </p:spTree>
    <p:extLst>
      <p:ext uri="{BB962C8B-B14F-4D97-AF65-F5344CB8AC3E}">
        <p14:creationId xmlns:p14="http://schemas.microsoft.com/office/powerpoint/2010/main" val="342023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11</a:t>
            </a:fld>
            <a:endParaRPr lang="en-GB" dirty="0"/>
          </a:p>
        </p:txBody>
      </p:sp>
    </p:spTree>
    <p:extLst>
      <p:ext uri="{BB962C8B-B14F-4D97-AF65-F5344CB8AC3E}">
        <p14:creationId xmlns:p14="http://schemas.microsoft.com/office/powerpoint/2010/main" val="84253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12</a:t>
            </a:fld>
            <a:endParaRPr lang="en-GB" dirty="0"/>
          </a:p>
        </p:txBody>
      </p:sp>
    </p:spTree>
    <p:extLst>
      <p:ext uri="{BB962C8B-B14F-4D97-AF65-F5344CB8AC3E}">
        <p14:creationId xmlns:p14="http://schemas.microsoft.com/office/powerpoint/2010/main" val="31695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13</a:t>
            </a:fld>
            <a:endParaRPr lang="en-GB" dirty="0"/>
          </a:p>
        </p:txBody>
      </p:sp>
    </p:spTree>
    <p:extLst>
      <p:ext uri="{BB962C8B-B14F-4D97-AF65-F5344CB8AC3E}">
        <p14:creationId xmlns:p14="http://schemas.microsoft.com/office/powerpoint/2010/main" val="50133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14</a:t>
            </a:fld>
            <a:endParaRPr lang="en-GB" dirty="0"/>
          </a:p>
        </p:txBody>
      </p:sp>
    </p:spTree>
    <p:extLst>
      <p:ext uri="{BB962C8B-B14F-4D97-AF65-F5344CB8AC3E}">
        <p14:creationId xmlns:p14="http://schemas.microsoft.com/office/powerpoint/2010/main" val="123529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15</a:t>
            </a:fld>
            <a:endParaRPr lang="en-GB" dirty="0"/>
          </a:p>
        </p:txBody>
      </p:sp>
    </p:spTree>
    <p:extLst>
      <p:ext uri="{BB962C8B-B14F-4D97-AF65-F5344CB8AC3E}">
        <p14:creationId xmlns:p14="http://schemas.microsoft.com/office/powerpoint/2010/main" val="63173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16</a:t>
            </a:fld>
            <a:endParaRPr lang="en-GB" dirty="0"/>
          </a:p>
        </p:txBody>
      </p:sp>
    </p:spTree>
    <p:extLst>
      <p:ext uri="{BB962C8B-B14F-4D97-AF65-F5344CB8AC3E}">
        <p14:creationId xmlns:p14="http://schemas.microsoft.com/office/powerpoint/2010/main" val="3654448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17</a:t>
            </a:fld>
            <a:endParaRPr lang="en-GB" dirty="0"/>
          </a:p>
        </p:txBody>
      </p:sp>
    </p:spTree>
    <p:extLst>
      <p:ext uri="{BB962C8B-B14F-4D97-AF65-F5344CB8AC3E}">
        <p14:creationId xmlns:p14="http://schemas.microsoft.com/office/powerpoint/2010/main" val="318379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18</a:t>
            </a:fld>
            <a:endParaRPr lang="en-GB" dirty="0"/>
          </a:p>
        </p:txBody>
      </p:sp>
    </p:spTree>
    <p:extLst>
      <p:ext uri="{BB962C8B-B14F-4D97-AF65-F5344CB8AC3E}">
        <p14:creationId xmlns:p14="http://schemas.microsoft.com/office/powerpoint/2010/main" val="296554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19</a:t>
            </a:fld>
            <a:endParaRPr lang="en-GB" dirty="0"/>
          </a:p>
        </p:txBody>
      </p:sp>
    </p:spTree>
    <p:extLst>
      <p:ext uri="{BB962C8B-B14F-4D97-AF65-F5344CB8AC3E}">
        <p14:creationId xmlns:p14="http://schemas.microsoft.com/office/powerpoint/2010/main" val="64974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a:t>
            </a:fld>
            <a:endParaRPr lang="en-GB" dirty="0"/>
          </a:p>
        </p:txBody>
      </p:sp>
    </p:spTree>
    <p:extLst>
      <p:ext uri="{BB962C8B-B14F-4D97-AF65-F5344CB8AC3E}">
        <p14:creationId xmlns:p14="http://schemas.microsoft.com/office/powerpoint/2010/main" val="335055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20</a:t>
            </a:fld>
            <a:endParaRPr lang="en-GB" dirty="0"/>
          </a:p>
        </p:txBody>
      </p:sp>
    </p:spTree>
    <p:extLst>
      <p:ext uri="{BB962C8B-B14F-4D97-AF65-F5344CB8AC3E}">
        <p14:creationId xmlns:p14="http://schemas.microsoft.com/office/powerpoint/2010/main" val="256849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21</a:t>
            </a:fld>
            <a:endParaRPr lang="en-GB" dirty="0"/>
          </a:p>
        </p:txBody>
      </p:sp>
    </p:spTree>
    <p:extLst>
      <p:ext uri="{BB962C8B-B14F-4D97-AF65-F5344CB8AC3E}">
        <p14:creationId xmlns:p14="http://schemas.microsoft.com/office/powerpoint/2010/main" val="404847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22</a:t>
            </a:fld>
            <a:endParaRPr lang="en-GB" dirty="0"/>
          </a:p>
        </p:txBody>
      </p:sp>
    </p:spTree>
    <p:extLst>
      <p:ext uri="{BB962C8B-B14F-4D97-AF65-F5344CB8AC3E}">
        <p14:creationId xmlns:p14="http://schemas.microsoft.com/office/powerpoint/2010/main" val="2978909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23</a:t>
            </a:fld>
            <a:endParaRPr lang="en-GB" dirty="0"/>
          </a:p>
        </p:txBody>
      </p:sp>
    </p:spTree>
    <p:extLst>
      <p:ext uri="{BB962C8B-B14F-4D97-AF65-F5344CB8AC3E}">
        <p14:creationId xmlns:p14="http://schemas.microsoft.com/office/powerpoint/2010/main" val="201378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24</a:t>
            </a:fld>
            <a:endParaRPr lang="en-GB" dirty="0"/>
          </a:p>
        </p:txBody>
      </p:sp>
    </p:spTree>
    <p:extLst>
      <p:ext uri="{BB962C8B-B14F-4D97-AF65-F5344CB8AC3E}">
        <p14:creationId xmlns:p14="http://schemas.microsoft.com/office/powerpoint/2010/main" val="1063796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25</a:t>
            </a:fld>
            <a:endParaRPr lang="en-GB" dirty="0"/>
          </a:p>
        </p:txBody>
      </p:sp>
    </p:spTree>
    <p:extLst>
      <p:ext uri="{BB962C8B-B14F-4D97-AF65-F5344CB8AC3E}">
        <p14:creationId xmlns:p14="http://schemas.microsoft.com/office/powerpoint/2010/main" val="124144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26</a:t>
            </a:fld>
            <a:endParaRPr lang="en-GB" dirty="0"/>
          </a:p>
        </p:txBody>
      </p:sp>
    </p:spTree>
    <p:extLst>
      <p:ext uri="{BB962C8B-B14F-4D97-AF65-F5344CB8AC3E}">
        <p14:creationId xmlns:p14="http://schemas.microsoft.com/office/powerpoint/2010/main" val="1855729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27</a:t>
            </a:fld>
            <a:endParaRPr lang="en-GB" dirty="0"/>
          </a:p>
        </p:txBody>
      </p:sp>
    </p:spTree>
    <p:extLst>
      <p:ext uri="{BB962C8B-B14F-4D97-AF65-F5344CB8AC3E}">
        <p14:creationId xmlns:p14="http://schemas.microsoft.com/office/powerpoint/2010/main" val="1018271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28</a:t>
            </a:fld>
            <a:endParaRPr lang="en-GB" dirty="0"/>
          </a:p>
        </p:txBody>
      </p:sp>
    </p:spTree>
    <p:extLst>
      <p:ext uri="{BB962C8B-B14F-4D97-AF65-F5344CB8AC3E}">
        <p14:creationId xmlns:p14="http://schemas.microsoft.com/office/powerpoint/2010/main" val="933213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29</a:t>
            </a:fld>
            <a:endParaRPr lang="en-GB" dirty="0"/>
          </a:p>
        </p:txBody>
      </p:sp>
    </p:spTree>
    <p:extLst>
      <p:ext uri="{BB962C8B-B14F-4D97-AF65-F5344CB8AC3E}">
        <p14:creationId xmlns:p14="http://schemas.microsoft.com/office/powerpoint/2010/main" val="153150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a:t>
            </a:fld>
            <a:endParaRPr lang="en-GB" dirty="0"/>
          </a:p>
        </p:txBody>
      </p:sp>
    </p:spTree>
    <p:extLst>
      <p:ext uri="{BB962C8B-B14F-4D97-AF65-F5344CB8AC3E}">
        <p14:creationId xmlns:p14="http://schemas.microsoft.com/office/powerpoint/2010/main" val="2084780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30</a:t>
            </a:fld>
            <a:endParaRPr lang="en-GB" dirty="0"/>
          </a:p>
        </p:txBody>
      </p:sp>
    </p:spTree>
    <p:extLst>
      <p:ext uri="{BB962C8B-B14F-4D97-AF65-F5344CB8AC3E}">
        <p14:creationId xmlns:p14="http://schemas.microsoft.com/office/powerpoint/2010/main" val="3563399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31</a:t>
            </a:fld>
            <a:endParaRPr lang="en-GB" dirty="0"/>
          </a:p>
        </p:txBody>
      </p:sp>
    </p:spTree>
    <p:extLst>
      <p:ext uri="{BB962C8B-B14F-4D97-AF65-F5344CB8AC3E}">
        <p14:creationId xmlns:p14="http://schemas.microsoft.com/office/powerpoint/2010/main" val="925775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32</a:t>
            </a:fld>
            <a:endParaRPr lang="en-GB" dirty="0"/>
          </a:p>
        </p:txBody>
      </p:sp>
    </p:spTree>
    <p:extLst>
      <p:ext uri="{BB962C8B-B14F-4D97-AF65-F5344CB8AC3E}">
        <p14:creationId xmlns:p14="http://schemas.microsoft.com/office/powerpoint/2010/main" val="2667689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33</a:t>
            </a:fld>
            <a:endParaRPr lang="en-GB" dirty="0"/>
          </a:p>
        </p:txBody>
      </p:sp>
    </p:spTree>
    <p:extLst>
      <p:ext uri="{BB962C8B-B14F-4D97-AF65-F5344CB8AC3E}">
        <p14:creationId xmlns:p14="http://schemas.microsoft.com/office/powerpoint/2010/main" val="3062869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34</a:t>
            </a:fld>
            <a:endParaRPr lang="en-GB" dirty="0"/>
          </a:p>
        </p:txBody>
      </p:sp>
    </p:spTree>
    <p:extLst>
      <p:ext uri="{BB962C8B-B14F-4D97-AF65-F5344CB8AC3E}">
        <p14:creationId xmlns:p14="http://schemas.microsoft.com/office/powerpoint/2010/main" val="2983303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35</a:t>
            </a:fld>
            <a:endParaRPr lang="en-GB" dirty="0"/>
          </a:p>
        </p:txBody>
      </p:sp>
    </p:spTree>
    <p:extLst>
      <p:ext uri="{BB962C8B-B14F-4D97-AF65-F5344CB8AC3E}">
        <p14:creationId xmlns:p14="http://schemas.microsoft.com/office/powerpoint/2010/main" val="3560108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36</a:t>
            </a:fld>
            <a:endParaRPr lang="en-GB" dirty="0"/>
          </a:p>
        </p:txBody>
      </p:sp>
    </p:spTree>
    <p:extLst>
      <p:ext uri="{BB962C8B-B14F-4D97-AF65-F5344CB8AC3E}">
        <p14:creationId xmlns:p14="http://schemas.microsoft.com/office/powerpoint/2010/main" val="1999256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37</a:t>
            </a:fld>
            <a:endParaRPr lang="en-GB" dirty="0"/>
          </a:p>
        </p:txBody>
      </p:sp>
    </p:spTree>
    <p:extLst>
      <p:ext uri="{BB962C8B-B14F-4D97-AF65-F5344CB8AC3E}">
        <p14:creationId xmlns:p14="http://schemas.microsoft.com/office/powerpoint/2010/main" val="3536939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38</a:t>
            </a:fld>
            <a:endParaRPr lang="en-GB" dirty="0"/>
          </a:p>
        </p:txBody>
      </p:sp>
    </p:spTree>
    <p:extLst>
      <p:ext uri="{BB962C8B-B14F-4D97-AF65-F5344CB8AC3E}">
        <p14:creationId xmlns:p14="http://schemas.microsoft.com/office/powerpoint/2010/main" val="1286717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39</a:t>
            </a:fld>
            <a:endParaRPr lang="en-GB" dirty="0"/>
          </a:p>
        </p:txBody>
      </p:sp>
    </p:spTree>
    <p:extLst>
      <p:ext uri="{BB962C8B-B14F-4D97-AF65-F5344CB8AC3E}">
        <p14:creationId xmlns:p14="http://schemas.microsoft.com/office/powerpoint/2010/main" val="54937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3" y="803275"/>
            <a:ext cx="7143751" cy="401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2255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40</a:t>
            </a:fld>
            <a:endParaRPr lang="en-GB" dirty="0"/>
          </a:p>
        </p:txBody>
      </p:sp>
    </p:spTree>
    <p:extLst>
      <p:ext uri="{BB962C8B-B14F-4D97-AF65-F5344CB8AC3E}">
        <p14:creationId xmlns:p14="http://schemas.microsoft.com/office/powerpoint/2010/main" val="3927707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41</a:t>
            </a:fld>
            <a:endParaRPr lang="en-GB" dirty="0"/>
          </a:p>
        </p:txBody>
      </p:sp>
    </p:spTree>
    <p:extLst>
      <p:ext uri="{BB962C8B-B14F-4D97-AF65-F5344CB8AC3E}">
        <p14:creationId xmlns:p14="http://schemas.microsoft.com/office/powerpoint/2010/main" val="1542853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42</a:t>
            </a:fld>
            <a:endParaRPr lang="en-GB" dirty="0"/>
          </a:p>
        </p:txBody>
      </p:sp>
    </p:spTree>
    <p:extLst>
      <p:ext uri="{BB962C8B-B14F-4D97-AF65-F5344CB8AC3E}">
        <p14:creationId xmlns:p14="http://schemas.microsoft.com/office/powerpoint/2010/main" val="3217819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43</a:t>
            </a:fld>
            <a:endParaRPr lang="en-GB" dirty="0"/>
          </a:p>
        </p:txBody>
      </p:sp>
    </p:spTree>
    <p:extLst>
      <p:ext uri="{BB962C8B-B14F-4D97-AF65-F5344CB8AC3E}">
        <p14:creationId xmlns:p14="http://schemas.microsoft.com/office/powerpoint/2010/main" val="1175755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44</a:t>
            </a:fld>
            <a:endParaRPr lang="en-GB" dirty="0"/>
          </a:p>
        </p:txBody>
      </p:sp>
    </p:spTree>
    <p:extLst>
      <p:ext uri="{BB962C8B-B14F-4D97-AF65-F5344CB8AC3E}">
        <p14:creationId xmlns:p14="http://schemas.microsoft.com/office/powerpoint/2010/main" val="459415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45</a:t>
            </a:fld>
            <a:endParaRPr lang="en-GB" dirty="0"/>
          </a:p>
        </p:txBody>
      </p:sp>
    </p:spTree>
    <p:extLst>
      <p:ext uri="{BB962C8B-B14F-4D97-AF65-F5344CB8AC3E}">
        <p14:creationId xmlns:p14="http://schemas.microsoft.com/office/powerpoint/2010/main" val="2420732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46</a:t>
            </a:fld>
            <a:endParaRPr lang="en-GB" dirty="0"/>
          </a:p>
        </p:txBody>
      </p:sp>
    </p:spTree>
    <p:extLst>
      <p:ext uri="{BB962C8B-B14F-4D97-AF65-F5344CB8AC3E}">
        <p14:creationId xmlns:p14="http://schemas.microsoft.com/office/powerpoint/2010/main" val="947558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47</a:t>
            </a:fld>
            <a:endParaRPr lang="en-GB" dirty="0"/>
          </a:p>
        </p:txBody>
      </p:sp>
    </p:spTree>
    <p:extLst>
      <p:ext uri="{BB962C8B-B14F-4D97-AF65-F5344CB8AC3E}">
        <p14:creationId xmlns:p14="http://schemas.microsoft.com/office/powerpoint/2010/main" val="2201560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48</a:t>
            </a:fld>
            <a:endParaRPr lang="en-GB" dirty="0"/>
          </a:p>
        </p:txBody>
      </p:sp>
    </p:spTree>
    <p:extLst>
      <p:ext uri="{BB962C8B-B14F-4D97-AF65-F5344CB8AC3E}">
        <p14:creationId xmlns:p14="http://schemas.microsoft.com/office/powerpoint/2010/main" val="3449705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49</a:t>
            </a:fld>
            <a:endParaRPr lang="en-GB" dirty="0"/>
          </a:p>
        </p:txBody>
      </p:sp>
    </p:spTree>
    <p:extLst>
      <p:ext uri="{BB962C8B-B14F-4D97-AF65-F5344CB8AC3E}">
        <p14:creationId xmlns:p14="http://schemas.microsoft.com/office/powerpoint/2010/main" val="8006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a:t>
            </a:fld>
            <a:endParaRPr lang="en-GB" dirty="0"/>
          </a:p>
        </p:txBody>
      </p:sp>
    </p:spTree>
    <p:extLst>
      <p:ext uri="{BB962C8B-B14F-4D97-AF65-F5344CB8AC3E}">
        <p14:creationId xmlns:p14="http://schemas.microsoft.com/office/powerpoint/2010/main" val="1904636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50</a:t>
            </a:fld>
            <a:endParaRPr lang="en-GB" dirty="0"/>
          </a:p>
        </p:txBody>
      </p:sp>
    </p:spTree>
    <p:extLst>
      <p:ext uri="{BB962C8B-B14F-4D97-AF65-F5344CB8AC3E}">
        <p14:creationId xmlns:p14="http://schemas.microsoft.com/office/powerpoint/2010/main" val="474790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51</a:t>
            </a:fld>
            <a:endParaRPr lang="en-GB" dirty="0"/>
          </a:p>
        </p:txBody>
      </p:sp>
    </p:spTree>
    <p:extLst>
      <p:ext uri="{BB962C8B-B14F-4D97-AF65-F5344CB8AC3E}">
        <p14:creationId xmlns:p14="http://schemas.microsoft.com/office/powerpoint/2010/main" val="3878531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52</a:t>
            </a:fld>
            <a:endParaRPr lang="en-GB" dirty="0"/>
          </a:p>
        </p:txBody>
      </p:sp>
    </p:spTree>
    <p:extLst>
      <p:ext uri="{BB962C8B-B14F-4D97-AF65-F5344CB8AC3E}">
        <p14:creationId xmlns:p14="http://schemas.microsoft.com/office/powerpoint/2010/main" val="319291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a:t>
            </a:fld>
            <a:endParaRPr lang="en-GB" dirty="0"/>
          </a:p>
        </p:txBody>
      </p:sp>
    </p:spTree>
    <p:extLst>
      <p:ext uri="{BB962C8B-B14F-4D97-AF65-F5344CB8AC3E}">
        <p14:creationId xmlns:p14="http://schemas.microsoft.com/office/powerpoint/2010/main" val="52209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a:t>
            </a:fld>
            <a:endParaRPr lang="en-GB" dirty="0"/>
          </a:p>
        </p:txBody>
      </p:sp>
    </p:spTree>
    <p:extLst>
      <p:ext uri="{BB962C8B-B14F-4D97-AF65-F5344CB8AC3E}">
        <p14:creationId xmlns:p14="http://schemas.microsoft.com/office/powerpoint/2010/main" val="264311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8</a:t>
            </a:fld>
            <a:endParaRPr lang="en-GB" dirty="0"/>
          </a:p>
        </p:txBody>
      </p:sp>
    </p:spTree>
    <p:extLst>
      <p:ext uri="{BB962C8B-B14F-4D97-AF65-F5344CB8AC3E}">
        <p14:creationId xmlns:p14="http://schemas.microsoft.com/office/powerpoint/2010/main" val="422917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9</a:t>
            </a:fld>
            <a:endParaRPr lang="en-GB" dirty="0"/>
          </a:p>
        </p:txBody>
      </p:sp>
    </p:spTree>
    <p:extLst>
      <p:ext uri="{BB962C8B-B14F-4D97-AF65-F5344CB8AC3E}">
        <p14:creationId xmlns:p14="http://schemas.microsoft.com/office/powerpoint/2010/main" val="2997515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mailto:info@progressivepartnership.co.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014EA53-ACF0-4193-808C-A08A9F090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4199" y="73531"/>
            <a:ext cx="3189672" cy="3196430"/>
          </a:xfrm>
          <a:prstGeom prst="rect">
            <a:avLst/>
          </a:prstGeom>
        </p:spPr>
      </p:pic>
      <p:sp>
        <p:nvSpPr>
          <p:cNvPr id="2" name="Title 1">
            <a:extLst>
              <a:ext uri="{FF2B5EF4-FFF2-40B4-BE49-F238E27FC236}">
                <a16:creationId xmlns:a16="http://schemas.microsoft.com/office/drawing/2014/main" xmlns="" id="{51787AFF-02C7-42D3-B4B6-C43CABB00129}"/>
              </a:ext>
            </a:extLst>
          </p:cNvPr>
          <p:cNvSpPr>
            <a:spLocks noGrp="1"/>
          </p:cNvSpPr>
          <p:nvPr>
            <p:ph type="ctrTitle"/>
          </p:nvPr>
        </p:nvSpPr>
        <p:spPr>
          <a:xfrm>
            <a:off x="2640013" y="2433233"/>
            <a:ext cx="6119810" cy="671917"/>
          </a:xfrm>
        </p:spPr>
        <p:txBody>
          <a:bodyPr tIns="0" bIns="0" anchor="ctr" anchorCtr="0">
            <a:noAutofit/>
          </a:bodyPr>
          <a:lstStyle>
            <a:lvl1pPr algn="l">
              <a:defRPr sz="4000">
                <a:solidFill>
                  <a:schemeClr val="tx1"/>
                </a:solidFill>
              </a:defRPr>
            </a:lvl1pPr>
          </a:lstStyle>
          <a:p>
            <a:r>
              <a:rPr lang="en-US" smtClean="0"/>
              <a:t>Click to edit Master title style</a:t>
            </a:r>
            <a:endParaRPr lang="en-GB" dirty="0"/>
          </a:p>
        </p:txBody>
      </p:sp>
      <p:sp>
        <p:nvSpPr>
          <p:cNvPr id="3" name="Subtitle 2">
            <a:extLst>
              <a:ext uri="{FF2B5EF4-FFF2-40B4-BE49-F238E27FC236}">
                <a16:creationId xmlns:a16="http://schemas.microsoft.com/office/drawing/2014/main" xmlns="" id="{3132B42E-368F-46F2-B09C-1E08B7C934F7}"/>
              </a:ext>
            </a:extLst>
          </p:cNvPr>
          <p:cNvSpPr>
            <a:spLocks noGrp="1"/>
          </p:cNvSpPr>
          <p:nvPr>
            <p:ph type="subTitle" idx="1"/>
          </p:nvPr>
        </p:nvSpPr>
        <p:spPr>
          <a:xfrm>
            <a:off x="2640012" y="3176588"/>
            <a:ext cx="6119811" cy="576263"/>
          </a:xfrm>
        </p:spPr>
        <p:txBody>
          <a:bodyPr tIns="0" bIns="0" anchor="ctr" anchorCtr="0">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7" name="Picture 6">
            <a:extLst>
              <a:ext uri="{FF2B5EF4-FFF2-40B4-BE49-F238E27FC236}">
                <a16:creationId xmlns:a16="http://schemas.microsoft.com/office/drawing/2014/main" xmlns="" id="{9819DBF1-12E0-4DF0-B232-8462755788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945" y="5869175"/>
            <a:ext cx="1577286" cy="887224"/>
          </a:xfrm>
          <a:prstGeom prst="rect">
            <a:avLst/>
          </a:prstGeom>
        </p:spPr>
      </p:pic>
      <p:pic>
        <p:nvPicPr>
          <p:cNvPr id="8" name="Picture 7">
            <a:extLst>
              <a:ext uri="{FF2B5EF4-FFF2-40B4-BE49-F238E27FC236}">
                <a16:creationId xmlns:a16="http://schemas.microsoft.com/office/drawing/2014/main" xmlns="" id="{DEF53192-9412-43EE-BF0D-2FA01470DF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17289" y="5869175"/>
            <a:ext cx="1496582" cy="887224"/>
          </a:xfrm>
          <a:prstGeom prst="rect">
            <a:avLst/>
          </a:prstGeom>
        </p:spPr>
      </p:pic>
      <p:sp>
        <p:nvSpPr>
          <p:cNvPr id="10" name="Shape 1159">
            <a:extLst>
              <a:ext uri="{FF2B5EF4-FFF2-40B4-BE49-F238E27FC236}">
                <a16:creationId xmlns:a16="http://schemas.microsoft.com/office/drawing/2014/main" xmlns="" id="{C7E04995-3D8E-4130-9140-035EF8C8CF14}"/>
              </a:ext>
            </a:extLst>
          </p:cNvPr>
          <p:cNvSpPr/>
          <p:nvPr userDrawn="1"/>
        </p:nvSpPr>
        <p:spPr>
          <a:xfrm flipH="1">
            <a:off x="2617540" y="2433234"/>
            <a:ext cx="1" cy="2002452"/>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lumMod val="75000"/>
                  <a:lumOff val="25000"/>
                </a:schemeClr>
              </a:solidFill>
              <a:latin typeface="+mj-lt"/>
            </a:endParaRPr>
          </a:p>
        </p:txBody>
      </p:sp>
      <p:sp>
        <p:nvSpPr>
          <p:cNvPr id="11" name="Text Placeholder 15">
            <a:extLst>
              <a:ext uri="{FF2B5EF4-FFF2-40B4-BE49-F238E27FC236}">
                <a16:creationId xmlns:a16="http://schemas.microsoft.com/office/drawing/2014/main" xmlns="" id="{B0390DF3-2084-4BD5-8BDF-53050412E1DB}"/>
              </a:ext>
            </a:extLst>
          </p:cNvPr>
          <p:cNvSpPr>
            <a:spLocks noGrp="1"/>
          </p:cNvSpPr>
          <p:nvPr>
            <p:ph type="body" sz="quarter" idx="15" hasCustomPrompt="1"/>
          </p:nvPr>
        </p:nvSpPr>
        <p:spPr>
          <a:xfrm>
            <a:off x="2640013" y="3834107"/>
            <a:ext cx="6119798" cy="498269"/>
          </a:xfrm>
          <a:prstGeom prst="rect">
            <a:avLst/>
          </a:prstGeom>
        </p:spPr>
        <p:txBody>
          <a:bodyPr tIns="0" bIns="0"/>
          <a:lstStyle>
            <a:lvl1pPr marL="0" indent="0">
              <a:buNone/>
              <a:defRPr sz="2800">
                <a:solidFill>
                  <a:schemeClr val="tx1"/>
                </a:solidFill>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GB" dirty="0"/>
              <a:t>Date</a:t>
            </a:r>
          </a:p>
        </p:txBody>
      </p:sp>
    </p:spTree>
    <p:extLst>
      <p:ext uri="{BB962C8B-B14F-4D97-AF65-F5344CB8AC3E}">
        <p14:creationId xmlns:p14="http://schemas.microsoft.com/office/powerpoint/2010/main" val="23244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663" userDrawn="1">
          <p15:clr>
            <a:srgbClr val="FBAE40"/>
          </p15:clr>
        </p15:guide>
        <p15:guide id="2" orient="horz" pos="1956" userDrawn="1">
          <p15:clr>
            <a:srgbClr val="FBAE40"/>
          </p15:clr>
        </p15:guide>
        <p15:guide id="3" orient="horz" pos="2001" userDrawn="1">
          <p15:clr>
            <a:srgbClr val="FBAE40"/>
          </p15:clr>
        </p15:guide>
        <p15:guide id="4" orient="horz" pos="2364" userDrawn="1">
          <p15:clr>
            <a:srgbClr val="FBAE40"/>
          </p15:clr>
        </p15:guide>
        <p15:guide id="5" orient="horz" pos="2409" userDrawn="1">
          <p15:clr>
            <a:srgbClr val="FBAE40"/>
          </p15:clr>
        </p15:guide>
        <p15:guide id="6" orient="horz" pos="2727" userDrawn="1">
          <p15:clr>
            <a:srgbClr val="FBAE40"/>
          </p15:clr>
        </p15:guide>
        <p15:guide id="7" pos="551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xmlns="" id="{3D28CB36-D6BB-4908-BAB1-20AB873E9EC1}"/>
              </a:ext>
            </a:extLst>
          </p:cNvPr>
          <p:cNvSpPr>
            <a:spLocks noGrp="1"/>
          </p:cNvSpPr>
          <p:nvPr>
            <p:ph type="chart" sz="quarter" idx="16"/>
          </p:nvPr>
        </p:nvSpPr>
        <p:spPr>
          <a:xfrm>
            <a:off x="4943476" y="3106994"/>
            <a:ext cx="6445250" cy="2806444"/>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xmlns="" id="{FEC6329B-4D6C-4125-94F0-1030A2604448}"/>
              </a:ext>
            </a:extLst>
          </p:cNvPr>
          <p:cNvSpPr>
            <a:spLocks noGrp="1"/>
          </p:cNvSpPr>
          <p:nvPr>
            <p:ph type="body" sz="quarter" idx="18"/>
          </p:nvPr>
        </p:nvSpPr>
        <p:spPr>
          <a:xfrm>
            <a:off x="334963" y="1773238"/>
            <a:ext cx="4352309"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0" name="Chart Placeholder 15">
            <a:extLst>
              <a:ext uri="{FF2B5EF4-FFF2-40B4-BE49-F238E27FC236}">
                <a16:creationId xmlns:a16="http://schemas.microsoft.com/office/drawing/2014/main" xmlns="" id="{37469A43-22D4-45D5-982C-AF5FA2AA9575}"/>
              </a:ext>
            </a:extLst>
          </p:cNvPr>
          <p:cNvSpPr>
            <a:spLocks noGrp="1"/>
          </p:cNvSpPr>
          <p:nvPr>
            <p:ph type="chart" sz="quarter" idx="20"/>
          </p:nvPr>
        </p:nvSpPr>
        <p:spPr>
          <a:xfrm>
            <a:off x="4943475" y="1209652"/>
            <a:ext cx="2895588" cy="1878343"/>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11" name="Chart Placeholder 15">
            <a:extLst>
              <a:ext uri="{FF2B5EF4-FFF2-40B4-BE49-F238E27FC236}">
                <a16:creationId xmlns:a16="http://schemas.microsoft.com/office/drawing/2014/main" xmlns="" id="{4DF73A70-8A4F-4CDB-BEE2-789C6315BF03}"/>
              </a:ext>
            </a:extLst>
          </p:cNvPr>
          <p:cNvSpPr>
            <a:spLocks noGrp="1"/>
          </p:cNvSpPr>
          <p:nvPr>
            <p:ph type="chart" sz="quarter" idx="21"/>
          </p:nvPr>
        </p:nvSpPr>
        <p:spPr>
          <a:xfrm>
            <a:off x="7953388" y="1209652"/>
            <a:ext cx="2895588" cy="1878343"/>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cxnSp>
        <p:nvCxnSpPr>
          <p:cNvPr id="13" name="Straight Connector 12">
            <a:extLst>
              <a:ext uri="{FF2B5EF4-FFF2-40B4-BE49-F238E27FC236}">
                <a16:creationId xmlns:a16="http://schemas.microsoft.com/office/drawing/2014/main" xmlns="" id="{FCF7057D-1DE1-4E16-849E-07E6A6D875D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4" name="Text Placeholder 15">
            <a:extLst>
              <a:ext uri="{FF2B5EF4-FFF2-40B4-BE49-F238E27FC236}">
                <a16:creationId xmlns:a16="http://schemas.microsoft.com/office/drawing/2014/main" xmlns="" id="{FEA19783-587D-496D-9B57-8CCE647E84ED}"/>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5" name="Text Placeholder 15">
            <a:extLst>
              <a:ext uri="{FF2B5EF4-FFF2-40B4-BE49-F238E27FC236}">
                <a16:creationId xmlns:a16="http://schemas.microsoft.com/office/drawing/2014/main" xmlns="" id="{DD11324A-B5C0-478B-8640-9B895C93559E}"/>
              </a:ext>
            </a:extLst>
          </p:cNvPr>
          <p:cNvSpPr>
            <a:spLocks noGrp="1"/>
          </p:cNvSpPr>
          <p:nvPr>
            <p:ph type="body" sz="quarter" idx="22"/>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9" name="Title 1">
            <a:extLst>
              <a:ext uri="{FF2B5EF4-FFF2-40B4-BE49-F238E27FC236}">
                <a16:creationId xmlns:a16="http://schemas.microsoft.com/office/drawing/2014/main" xmlns="" id="{22730DFE-AA8B-4CAE-969D-C8F5877F5A4F}"/>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xmlns="" id="{E6963694-FA72-4F5C-A497-656DDC9B5A1C}"/>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xmlns="" id="{A548175E-88FA-4D1D-A641-2A547B8C302F}"/>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Tree>
    <p:extLst>
      <p:ext uri="{BB962C8B-B14F-4D97-AF65-F5344CB8AC3E}">
        <p14:creationId xmlns:p14="http://schemas.microsoft.com/office/powerpoint/2010/main" val="29373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hart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xmlns=""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
        <p:nvSpPr>
          <p:cNvPr id="16" name="Chart Placeholder 15">
            <a:extLst>
              <a:ext uri="{FF2B5EF4-FFF2-40B4-BE49-F238E27FC236}">
                <a16:creationId xmlns:a16="http://schemas.microsoft.com/office/drawing/2014/main" xmlns="" id="{3D28CB36-D6BB-4908-BAB1-20AB873E9EC1}"/>
              </a:ext>
            </a:extLst>
          </p:cNvPr>
          <p:cNvSpPr>
            <a:spLocks noGrp="1"/>
          </p:cNvSpPr>
          <p:nvPr>
            <p:ph type="chart" sz="quarter" idx="16"/>
          </p:nvPr>
        </p:nvSpPr>
        <p:spPr>
          <a:xfrm>
            <a:off x="363540" y="1773239"/>
            <a:ext cx="11025185" cy="3330074"/>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xmlns=""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xmlns=""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4" name="Shape 1164">
            <a:extLst>
              <a:ext uri="{FF2B5EF4-FFF2-40B4-BE49-F238E27FC236}">
                <a16:creationId xmlns:a16="http://schemas.microsoft.com/office/drawing/2014/main" xmlns=""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xmlns=""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cxnSp>
        <p:nvCxnSpPr>
          <p:cNvPr id="3" name="Straight Connector 2">
            <a:extLst>
              <a:ext uri="{FF2B5EF4-FFF2-40B4-BE49-F238E27FC236}">
                <a16:creationId xmlns:a16="http://schemas.microsoft.com/office/drawing/2014/main" xmlns=""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xmlns=""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xmlns=""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xmlns=""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74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Chart + Table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xmlns=""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
        <p:nvSpPr>
          <p:cNvPr id="16" name="Chart Placeholder 15">
            <a:extLst>
              <a:ext uri="{FF2B5EF4-FFF2-40B4-BE49-F238E27FC236}">
                <a16:creationId xmlns:a16="http://schemas.microsoft.com/office/drawing/2014/main" xmlns="" id="{3D28CB36-D6BB-4908-BAB1-20AB873E9EC1}"/>
              </a:ext>
            </a:extLst>
          </p:cNvPr>
          <p:cNvSpPr>
            <a:spLocks noGrp="1"/>
          </p:cNvSpPr>
          <p:nvPr>
            <p:ph type="chart" sz="quarter" idx="16"/>
          </p:nvPr>
        </p:nvSpPr>
        <p:spPr>
          <a:xfrm>
            <a:off x="363541" y="1773239"/>
            <a:ext cx="8573070" cy="3330074"/>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xmlns=""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xmlns=""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4" name="Shape 1164">
            <a:extLst>
              <a:ext uri="{FF2B5EF4-FFF2-40B4-BE49-F238E27FC236}">
                <a16:creationId xmlns:a16="http://schemas.microsoft.com/office/drawing/2014/main" xmlns=""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xmlns=""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cxnSp>
        <p:nvCxnSpPr>
          <p:cNvPr id="3" name="Straight Connector 2">
            <a:extLst>
              <a:ext uri="{FF2B5EF4-FFF2-40B4-BE49-F238E27FC236}">
                <a16:creationId xmlns:a16="http://schemas.microsoft.com/office/drawing/2014/main" xmlns=""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xmlns=""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xmlns=""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xmlns=""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
        <p:nvSpPr>
          <p:cNvPr id="4" name="Table Placeholder 3">
            <a:extLst>
              <a:ext uri="{FF2B5EF4-FFF2-40B4-BE49-F238E27FC236}">
                <a16:creationId xmlns:a16="http://schemas.microsoft.com/office/drawing/2014/main" xmlns="" id="{8E999531-0BF5-4BBD-A7FB-5A0C71C56A91}"/>
              </a:ext>
            </a:extLst>
          </p:cNvPr>
          <p:cNvSpPr>
            <a:spLocks noGrp="1"/>
          </p:cNvSpPr>
          <p:nvPr>
            <p:ph type="tbl" sz="quarter" idx="22"/>
          </p:nvPr>
        </p:nvSpPr>
        <p:spPr>
          <a:xfrm>
            <a:off x="9021764" y="1773238"/>
            <a:ext cx="2366962" cy="3328987"/>
          </a:xfrm>
          <a:solidFill>
            <a:schemeClr val="bg2"/>
          </a:solidFill>
        </p:spPr>
        <p:txBody>
          <a:bodyPr>
            <a:normAutofit/>
          </a:bodyPr>
          <a:lstStyle>
            <a:lvl1pPr marL="0" indent="0">
              <a:buNone/>
              <a:defRPr sz="2400">
                <a:solidFill>
                  <a:schemeClr val="tx1"/>
                </a:solidFill>
              </a:defRPr>
            </a:lvl1pPr>
          </a:lstStyle>
          <a:p>
            <a:r>
              <a:rPr lang="en-US" dirty="0" smtClean="0"/>
              <a:t>Click icon to add table</a:t>
            </a:r>
            <a:endParaRPr lang="en-US" dirty="0"/>
          </a:p>
        </p:txBody>
      </p:sp>
    </p:spTree>
    <p:extLst>
      <p:ext uri="{BB962C8B-B14F-4D97-AF65-F5344CB8AC3E}">
        <p14:creationId xmlns:p14="http://schemas.microsoft.com/office/powerpoint/2010/main" val="10361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xmlns="" id="{954A58D0-4BCD-454B-90BB-C0A8286F3AA8}"/>
              </a:ext>
            </a:extLst>
          </p:cNvPr>
          <p:cNvSpPr>
            <a:spLocks noGrp="1"/>
          </p:cNvSpPr>
          <p:nvPr>
            <p:ph sz="quarter" idx="18"/>
          </p:nvPr>
        </p:nvSpPr>
        <p:spPr>
          <a:xfrm>
            <a:off x="1887794" y="1773239"/>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4" name="Picture Placeholder 3">
            <a:extLst>
              <a:ext uri="{FF2B5EF4-FFF2-40B4-BE49-F238E27FC236}">
                <a16:creationId xmlns:a16="http://schemas.microsoft.com/office/drawing/2014/main" xmlns="" id="{BF63C8C0-15D9-488B-967E-7F92BB4C8EA0}"/>
              </a:ext>
            </a:extLst>
          </p:cNvPr>
          <p:cNvSpPr>
            <a:spLocks noGrp="1"/>
          </p:cNvSpPr>
          <p:nvPr>
            <p:ph type="pic" sz="quarter" idx="19"/>
          </p:nvPr>
        </p:nvSpPr>
        <p:spPr>
          <a:xfrm>
            <a:off x="334963" y="1773239"/>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3" name="Content Placeholder 2">
            <a:extLst>
              <a:ext uri="{FF2B5EF4-FFF2-40B4-BE49-F238E27FC236}">
                <a16:creationId xmlns:a16="http://schemas.microsoft.com/office/drawing/2014/main" xmlns="" id="{597A7DE0-A6CC-465F-B22C-F8591DBA936C}"/>
              </a:ext>
            </a:extLst>
          </p:cNvPr>
          <p:cNvSpPr>
            <a:spLocks noGrp="1"/>
          </p:cNvSpPr>
          <p:nvPr>
            <p:ph sz="quarter" idx="20"/>
          </p:nvPr>
        </p:nvSpPr>
        <p:spPr>
          <a:xfrm>
            <a:off x="1887794" y="2836713"/>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4" name="Picture Placeholder 3">
            <a:extLst>
              <a:ext uri="{FF2B5EF4-FFF2-40B4-BE49-F238E27FC236}">
                <a16:creationId xmlns:a16="http://schemas.microsoft.com/office/drawing/2014/main" xmlns="" id="{A7FB07AC-E9C4-45EE-B235-A809B3E43C88}"/>
              </a:ext>
            </a:extLst>
          </p:cNvPr>
          <p:cNvSpPr>
            <a:spLocks noGrp="1"/>
          </p:cNvSpPr>
          <p:nvPr>
            <p:ph type="pic" sz="quarter" idx="21"/>
          </p:nvPr>
        </p:nvSpPr>
        <p:spPr>
          <a:xfrm>
            <a:off x="334963" y="2836713"/>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5" name="Content Placeholder 2">
            <a:extLst>
              <a:ext uri="{FF2B5EF4-FFF2-40B4-BE49-F238E27FC236}">
                <a16:creationId xmlns:a16="http://schemas.microsoft.com/office/drawing/2014/main" xmlns="" id="{12C610E3-E962-49A3-BF8A-4D5DE4D503E4}"/>
              </a:ext>
            </a:extLst>
          </p:cNvPr>
          <p:cNvSpPr>
            <a:spLocks noGrp="1"/>
          </p:cNvSpPr>
          <p:nvPr>
            <p:ph sz="quarter" idx="22"/>
          </p:nvPr>
        </p:nvSpPr>
        <p:spPr>
          <a:xfrm>
            <a:off x="1887794" y="3900187"/>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6" name="Picture Placeholder 3">
            <a:extLst>
              <a:ext uri="{FF2B5EF4-FFF2-40B4-BE49-F238E27FC236}">
                <a16:creationId xmlns:a16="http://schemas.microsoft.com/office/drawing/2014/main" xmlns="" id="{9A99E5EA-076D-4E8A-B742-C24FCAAD30BA}"/>
              </a:ext>
            </a:extLst>
          </p:cNvPr>
          <p:cNvSpPr>
            <a:spLocks noGrp="1"/>
          </p:cNvSpPr>
          <p:nvPr>
            <p:ph type="pic" sz="quarter" idx="23"/>
          </p:nvPr>
        </p:nvSpPr>
        <p:spPr>
          <a:xfrm>
            <a:off x="334963" y="3900187"/>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7" name="Content Placeholder 2">
            <a:extLst>
              <a:ext uri="{FF2B5EF4-FFF2-40B4-BE49-F238E27FC236}">
                <a16:creationId xmlns:a16="http://schemas.microsoft.com/office/drawing/2014/main" xmlns="" id="{CC1D1C60-D033-4EAB-9212-9B64D5C3E7F7}"/>
              </a:ext>
            </a:extLst>
          </p:cNvPr>
          <p:cNvSpPr>
            <a:spLocks noGrp="1"/>
          </p:cNvSpPr>
          <p:nvPr>
            <p:ph sz="quarter" idx="24"/>
          </p:nvPr>
        </p:nvSpPr>
        <p:spPr>
          <a:xfrm>
            <a:off x="1887794" y="4963662"/>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8" name="Picture Placeholder 3">
            <a:extLst>
              <a:ext uri="{FF2B5EF4-FFF2-40B4-BE49-F238E27FC236}">
                <a16:creationId xmlns:a16="http://schemas.microsoft.com/office/drawing/2014/main" xmlns="" id="{9DB9C266-33D7-4EE9-BB1C-85AB16A9C228}"/>
              </a:ext>
            </a:extLst>
          </p:cNvPr>
          <p:cNvSpPr>
            <a:spLocks noGrp="1"/>
          </p:cNvSpPr>
          <p:nvPr>
            <p:ph type="pic" sz="quarter" idx="25"/>
          </p:nvPr>
        </p:nvSpPr>
        <p:spPr>
          <a:xfrm>
            <a:off x="334963" y="4963662"/>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9" name="Title 1">
            <a:extLst>
              <a:ext uri="{FF2B5EF4-FFF2-40B4-BE49-F238E27FC236}">
                <a16:creationId xmlns:a16="http://schemas.microsoft.com/office/drawing/2014/main" xmlns=""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30" name="Text Placeholder 15">
            <a:extLst>
              <a:ext uri="{FF2B5EF4-FFF2-40B4-BE49-F238E27FC236}">
                <a16:creationId xmlns:a16="http://schemas.microsoft.com/office/drawing/2014/main" xmlns=""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0947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xmlns="" id="{954A58D0-4BCD-454B-90BB-C0A8286F3AA8}"/>
              </a:ext>
            </a:extLst>
          </p:cNvPr>
          <p:cNvSpPr>
            <a:spLocks noGrp="1"/>
          </p:cNvSpPr>
          <p:nvPr>
            <p:ph sz="quarter" idx="18"/>
          </p:nvPr>
        </p:nvSpPr>
        <p:spPr>
          <a:xfrm>
            <a:off x="1887794" y="1773238"/>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4" name="Picture Placeholder 3">
            <a:extLst>
              <a:ext uri="{FF2B5EF4-FFF2-40B4-BE49-F238E27FC236}">
                <a16:creationId xmlns:a16="http://schemas.microsoft.com/office/drawing/2014/main" xmlns="" id="{BF63C8C0-15D9-488B-967E-7F92BB4C8EA0}"/>
              </a:ext>
            </a:extLst>
          </p:cNvPr>
          <p:cNvSpPr>
            <a:spLocks noGrp="1"/>
          </p:cNvSpPr>
          <p:nvPr>
            <p:ph type="pic" sz="quarter" idx="19"/>
          </p:nvPr>
        </p:nvSpPr>
        <p:spPr>
          <a:xfrm>
            <a:off x="334963" y="1773238"/>
            <a:ext cx="1493837" cy="1281413"/>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3" name="Content Placeholder 2">
            <a:extLst>
              <a:ext uri="{FF2B5EF4-FFF2-40B4-BE49-F238E27FC236}">
                <a16:creationId xmlns:a16="http://schemas.microsoft.com/office/drawing/2014/main" xmlns="" id="{597A7DE0-A6CC-465F-B22C-F8591DBA936C}"/>
              </a:ext>
            </a:extLst>
          </p:cNvPr>
          <p:cNvSpPr>
            <a:spLocks noGrp="1"/>
          </p:cNvSpPr>
          <p:nvPr>
            <p:ph sz="quarter" idx="20"/>
          </p:nvPr>
        </p:nvSpPr>
        <p:spPr>
          <a:xfrm>
            <a:off x="1887794" y="3195589"/>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4" name="Picture Placeholder 3">
            <a:extLst>
              <a:ext uri="{FF2B5EF4-FFF2-40B4-BE49-F238E27FC236}">
                <a16:creationId xmlns:a16="http://schemas.microsoft.com/office/drawing/2014/main" xmlns="" id="{A7FB07AC-E9C4-45EE-B235-A809B3E43C88}"/>
              </a:ext>
            </a:extLst>
          </p:cNvPr>
          <p:cNvSpPr>
            <a:spLocks noGrp="1"/>
          </p:cNvSpPr>
          <p:nvPr>
            <p:ph type="pic" sz="quarter" idx="21"/>
          </p:nvPr>
        </p:nvSpPr>
        <p:spPr>
          <a:xfrm>
            <a:off x="334963" y="3195589"/>
            <a:ext cx="1493837" cy="1281413"/>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5" name="Content Placeholder 2">
            <a:extLst>
              <a:ext uri="{FF2B5EF4-FFF2-40B4-BE49-F238E27FC236}">
                <a16:creationId xmlns:a16="http://schemas.microsoft.com/office/drawing/2014/main" xmlns="" id="{12C610E3-E962-49A3-BF8A-4D5DE4D503E4}"/>
              </a:ext>
            </a:extLst>
          </p:cNvPr>
          <p:cNvSpPr>
            <a:spLocks noGrp="1"/>
          </p:cNvSpPr>
          <p:nvPr>
            <p:ph sz="quarter" idx="22"/>
          </p:nvPr>
        </p:nvSpPr>
        <p:spPr>
          <a:xfrm>
            <a:off x="1887794" y="4617940"/>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6" name="Picture Placeholder 3">
            <a:extLst>
              <a:ext uri="{FF2B5EF4-FFF2-40B4-BE49-F238E27FC236}">
                <a16:creationId xmlns:a16="http://schemas.microsoft.com/office/drawing/2014/main" xmlns="" id="{9A99E5EA-076D-4E8A-B742-C24FCAAD30BA}"/>
              </a:ext>
            </a:extLst>
          </p:cNvPr>
          <p:cNvSpPr>
            <a:spLocks noGrp="1"/>
          </p:cNvSpPr>
          <p:nvPr>
            <p:ph type="pic" sz="quarter" idx="23"/>
          </p:nvPr>
        </p:nvSpPr>
        <p:spPr>
          <a:xfrm>
            <a:off x="334963" y="4617940"/>
            <a:ext cx="1493837" cy="1281413"/>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14" name="Title 1">
            <a:extLst>
              <a:ext uri="{FF2B5EF4-FFF2-40B4-BE49-F238E27FC236}">
                <a16:creationId xmlns:a16="http://schemas.microsoft.com/office/drawing/2014/main" xmlns="" id="{F821DED0-C9C9-464F-A8A7-220675EDA677}"/>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5" name="Text Placeholder 15">
            <a:extLst>
              <a:ext uri="{FF2B5EF4-FFF2-40B4-BE49-F238E27FC236}">
                <a16:creationId xmlns:a16="http://schemas.microsoft.com/office/drawing/2014/main" xmlns="" id="{188EE7A5-F027-4211-9EA9-01A102359615}"/>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10955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lumMod val="75000"/>
                    <a:lumOff val="25000"/>
                  </a:schemeClr>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xmlns="" id="{954A58D0-4BCD-454B-90BB-C0A8286F3AA8}"/>
              </a:ext>
            </a:extLst>
          </p:cNvPr>
          <p:cNvSpPr>
            <a:spLocks noGrp="1"/>
          </p:cNvSpPr>
          <p:nvPr>
            <p:ph sz="quarter" idx="18"/>
          </p:nvPr>
        </p:nvSpPr>
        <p:spPr>
          <a:xfrm>
            <a:off x="334964" y="1773238"/>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
        <p:nvSpPr>
          <p:cNvPr id="29" name="Title 1">
            <a:extLst>
              <a:ext uri="{FF2B5EF4-FFF2-40B4-BE49-F238E27FC236}">
                <a16:creationId xmlns:a16="http://schemas.microsoft.com/office/drawing/2014/main" xmlns=""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30" name="Text Placeholder 15">
            <a:extLst>
              <a:ext uri="{FF2B5EF4-FFF2-40B4-BE49-F238E27FC236}">
                <a16:creationId xmlns:a16="http://schemas.microsoft.com/office/drawing/2014/main" xmlns=""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4" name="Content Placeholder 2">
            <a:extLst>
              <a:ext uri="{FF2B5EF4-FFF2-40B4-BE49-F238E27FC236}">
                <a16:creationId xmlns:a16="http://schemas.microsoft.com/office/drawing/2014/main" xmlns="" id="{CE7974E6-EE30-48B3-B3F5-F565AC200B1C}"/>
              </a:ext>
            </a:extLst>
          </p:cNvPr>
          <p:cNvSpPr>
            <a:spLocks noGrp="1"/>
          </p:cNvSpPr>
          <p:nvPr>
            <p:ph sz="quarter" idx="19"/>
          </p:nvPr>
        </p:nvSpPr>
        <p:spPr>
          <a:xfrm>
            <a:off x="334964" y="2822756"/>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
        <p:nvSpPr>
          <p:cNvPr id="15" name="Content Placeholder 2">
            <a:extLst>
              <a:ext uri="{FF2B5EF4-FFF2-40B4-BE49-F238E27FC236}">
                <a16:creationId xmlns:a16="http://schemas.microsoft.com/office/drawing/2014/main" xmlns="" id="{AC23AEA4-34CB-436A-9C59-CEF8D0C28D9A}"/>
              </a:ext>
            </a:extLst>
          </p:cNvPr>
          <p:cNvSpPr>
            <a:spLocks noGrp="1"/>
          </p:cNvSpPr>
          <p:nvPr>
            <p:ph sz="quarter" idx="20"/>
          </p:nvPr>
        </p:nvSpPr>
        <p:spPr>
          <a:xfrm>
            <a:off x="334964" y="3872274"/>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
        <p:nvSpPr>
          <p:cNvPr id="16" name="Content Placeholder 2">
            <a:extLst>
              <a:ext uri="{FF2B5EF4-FFF2-40B4-BE49-F238E27FC236}">
                <a16:creationId xmlns:a16="http://schemas.microsoft.com/office/drawing/2014/main" xmlns="" id="{DF866E33-44C7-4831-9707-8F07B9715C60}"/>
              </a:ext>
            </a:extLst>
          </p:cNvPr>
          <p:cNvSpPr>
            <a:spLocks noGrp="1"/>
          </p:cNvSpPr>
          <p:nvPr>
            <p:ph sz="quarter" idx="21"/>
          </p:nvPr>
        </p:nvSpPr>
        <p:spPr>
          <a:xfrm>
            <a:off x="334964" y="4921792"/>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1712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n Portraits">
    <p:spTree>
      <p:nvGrpSpPr>
        <p:cNvPr id="1" name=""/>
        <p:cNvGrpSpPr/>
        <p:nvPr/>
      </p:nvGrpSpPr>
      <p:grpSpPr>
        <a:xfrm>
          <a:off x="0" y="0"/>
          <a:ext cx="0" cy="0"/>
          <a:chOff x="0" y="0"/>
          <a:chExt cx="0" cy="0"/>
        </a:xfrm>
      </p:grpSpPr>
      <p:sp>
        <p:nvSpPr>
          <p:cNvPr id="12" name="Shape 1164">
            <a:extLst>
              <a:ext uri="{FF2B5EF4-FFF2-40B4-BE49-F238E27FC236}">
                <a16:creationId xmlns:a16="http://schemas.microsoft.com/office/drawing/2014/main" xmlns="" id="{CD7798E0-E356-42F3-8AD6-0984CF1041B4}"/>
              </a:ext>
            </a:extLst>
          </p:cNvPr>
          <p:cNvSpPr/>
          <p:nvPr userDrawn="1"/>
        </p:nvSpPr>
        <p:spPr>
          <a:xfrm flipH="1">
            <a:off x="305472" y="180154"/>
            <a:ext cx="0" cy="4465170"/>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xmlns="" id="{954A58D0-4BCD-454B-90BB-C0A8286F3AA8}"/>
              </a:ext>
            </a:extLst>
          </p:cNvPr>
          <p:cNvSpPr>
            <a:spLocks noGrp="1"/>
          </p:cNvSpPr>
          <p:nvPr>
            <p:ph sz="quarter" idx="18"/>
          </p:nvPr>
        </p:nvSpPr>
        <p:spPr>
          <a:xfrm>
            <a:off x="3939358" y="1773236"/>
            <a:ext cx="4608511" cy="4140201"/>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4" name="Picture Placeholder 3">
            <a:extLst>
              <a:ext uri="{FF2B5EF4-FFF2-40B4-BE49-F238E27FC236}">
                <a16:creationId xmlns:a16="http://schemas.microsoft.com/office/drawing/2014/main" xmlns="" id="{BF63C8C0-15D9-488B-967E-7F92BB4C8EA0}"/>
              </a:ext>
            </a:extLst>
          </p:cNvPr>
          <p:cNvSpPr>
            <a:spLocks noGrp="1"/>
          </p:cNvSpPr>
          <p:nvPr>
            <p:ph type="pic" sz="quarter" idx="19"/>
          </p:nvPr>
        </p:nvSpPr>
        <p:spPr>
          <a:xfrm>
            <a:off x="8547869" y="1773238"/>
            <a:ext cx="2840856" cy="41402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 name="Title 1">
            <a:extLst>
              <a:ext uri="{FF2B5EF4-FFF2-40B4-BE49-F238E27FC236}">
                <a16:creationId xmlns:a16="http://schemas.microsoft.com/office/drawing/2014/main" xmlns="" id="{5A499FB6-9FB4-47C2-977D-8C2D6D89A5F3}"/>
              </a:ext>
            </a:extLst>
          </p:cNvPr>
          <p:cNvSpPr>
            <a:spLocks noGrp="1"/>
          </p:cNvSpPr>
          <p:nvPr>
            <p:ph type="title"/>
          </p:nvPr>
        </p:nvSpPr>
        <p:spPr>
          <a:xfrm>
            <a:off x="334963" y="180128"/>
            <a:ext cx="3450456" cy="5733310"/>
          </a:xfrm>
        </p:spPr>
        <p:txBody>
          <a:bodyPr anchor="t" anchorCtr="0">
            <a:normAutofit/>
          </a:bodyPr>
          <a:lstStyle>
            <a:lvl1pPr>
              <a:defRPr sz="3600" i="1">
                <a:solidFill>
                  <a:schemeClr val="tx1"/>
                </a:solidFill>
              </a:defRPr>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xmlns="" id="{A133C1CF-FAB1-458C-A4EC-93357061C3CC}"/>
              </a:ext>
            </a:extLst>
          </p:cNvPr>
          <p:cNvSpPr>
            <a:spLocks noGrp="1"/>
          </p:cNvSpPr>
          <p:nvPr>
            <p:ph type="body" sz="quarter" idx="20"/>
          </p:nvPr>
        </p:nvSpPr>
        <p:spPr>
          <a:xfrm>
            <a:off x="8547100" y="5913438"/>
            <a:ext cx="2841625" cy="530019"/>
          </a:xfrm>
        </p:spPr>
        <p:txBody>
          <a:bodyPr>
            <a:noAutofit/>
          </a:bodyPr>
          <a:lstStyle>
            <a:lvl1pPr marL="0" indent="0" algn="ctr">
              <a:buNone/>
              <a:defRPr sz="16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231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xmlns="" id="{954A58D0-4BCD-454B-90BB-C0A8286F3AA8}"/>
              </a:ext>
            </a:extLst>
          </p:cNvPr>
          <p:cNvSpPr>
            <a:spLocks noGrp="1"/>
          </p:cNvSpPr>
          <p:nvPr>
            <p:ph sz="quarter" idx="18"/>
          </p:nvPr>
        </p:nvSpPr>
        <p:spPr>
          <a:xfrm>
            <a:off x="334963" y="1773238"/>
            <a:ext cx="1105376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a:extLst>
              <a:ext uri="{FF2B5EF4-FFF2-40B4-BE49-F238E27FC236}">
                <a16:creationId xmlns:a16="http://schemas.microsoft.com/office/drawing/2014/main" xmlns="" id="{4FA640F1-DB6F-4748-BCA7-BD5CF821447C}"/>
              </a:ext>
            </a:extLst>
          </p:cNvPr>
          <p:cNvSpPr>
            <a:spLocks noGrp="1"/>
          </p:cNvSpPr>
          <p:nvPr>
            <p:ph type="title"/>
          </p:nvPr>
        </p:nvSpPr>
        <p:spPr>
          <a:xfrm>
            <a:off x="334963" y="828475"/>
            <a:ext cx="11053762"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xmlns="" id="{1C1424D3-AAB0-4D9B-8CD3-528D2238AF45}"/>
              </a:ext>
            </a:extLst>
          </p:cNvPr>
          <p:cNvSpPr>
            <a:spLocks noGrp="1"/>
          </p:cNvSpPr>
          <p:nvPr>
            <p:ph type="body" sz="quarter" idx="11" hasCustomPrompt="1"/>
          </p:nvPr>
        </p:nvSpPr>
        <p:spPr>
          <a:xfrm>
            <a:off x="334964" y="180789"/>
            <a:ext cx="1105378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26714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xmlns=""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xmlns=""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xmlns="" id="{1DC2640B-97B7-4399-B34D-3444CD3D2A4F}"/>
              </a:ext>
            </a:extLst>
          </p:cNvPr>
          <p:cNvSpPr>
            <a:spLocks noGrp="1"/>
          </p:cNvSpPr>
          <p:nvPr>
            <p:ph type="tbl" sz="quarter" idx="13" hasCustomPrompt="1"/>
          </p:nvPr>
        </p:nvSpPr>
        <p:spPr>
          <a:xfrm>
            <a:off x="309562" y="1773238"/>
            <a:ext cx="11417375"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Tree>
    <p:extLst>
      <p:ext uri="{BB962C8B-B14F-4D97-AF65-F5344CB8AC3E}">
        <p14:creationId xmlns:p14="http://schemas.microsoft.com/office/powerpoint/2010/main" val="19348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378" userDrawn="1">
          <p15:clr>
            <a:srgbClr val="FBAE40"/>
          </p15:clr>
        </p15:guide>
        <p15:guide id="6" orient="horz" pos="3725">
          <p15:clr>
            <a:srgbClr val="FBAE40"/>
          </p15:clr>
        </p15:guide>
        <p15:guide id="7"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le x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xmlns=""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xmlns=""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xmlns="" id="{1DC2640B-97B7-4399-B34D-3444CD3D2A4F}"/>
              </a:ext>
            </a:extLst>
          </p:cNvPr>
          <p:cNvSpPr>
            <a:spLocks noGrp="1"/>
          </p:cNvSpPr>
          <p:nvPr>
            <p:ph type="tbl" sz="quarter" idx="13" hasCustomPrompt="1"/>
          </p:nvPr>
        </p:nvSpPr>
        <p:spPr>
          <a:xfrm>
            <a:off x="309563" y="1773238"/>
            <a:ext cx="5470213"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
        <p:nvSpPr>
          <p:cNvPr id="9" name="Table Placeholder 3">
            <a:extLst>
              <a:ext uri="{FF2B5EF4-FFF2-40B4-BE49-F238E27FC236}">
                <a16:creationId xmlns:a16="http://schemas.microsoft.com/office/drawing/2014/main" xmlns="" id="{D196D2B1-4383-490E-B1A0-11A872853B1A}"/>
              </a:ext>
            </a:extLst>
          </p:cNvPr>
          <p:cNvSpPr>
            <a:spLocks noGrp="1"/>
          </p:cNvSpPr>
          <p:nvPr>
            <p:ph type="tbl" sz="quarter" idx="14" hasCustomPrompt="1"/>
          </p:nvPr>
        </p:nvSpPr>
        <p:spPr>
          <a:xfrm>
            <a:off x="5918512" y="1773238"/>
            <a:ext cx="5470213" cy="4140200"/>
          </a:xfrm>
          <a:solidFill>
            <a:schemeClr val="bg1">
              <a:lumMod val="9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table</a:t>
            </a:r>
          </a:p>
        </p:txBody>
      </p:sp>
    </p:spTree>
    <p:extLst>
      <p:ext uri="{BB962C8B-B14F-4D97-AF65-F5344CB8AC3E}">
        <p14:creationId xmlns:p14="http://schemas.microsoft.com/office/powerpoint/2010/main" val="153563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C12AF-120D-4624-B482-2C84BF89782C}"/>
              </a:ext>
            </a:extLst>
          </p:cNvPr>
          <p:cNvSpPr>
            <a:spLocks noGrp="1"/>
          </p:cNvSpPr>
          <p:nvPr>
            <p:ph type="title"/>
          </p:nvPr>
        </p:nvSpPr>
        <p:spPr>
          <a:xfrm>
            <a:off x="334963" y="828475"/>
            <a:ext cx="4608510"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xmlns="" id="{B9FE2189-FAA4-4EC9-BCA0-8A6052D96AD1}"/>
              </a:ext>
            </a:extLst>
          </p:cNvPr>
          <p:cNvSpPr>
            <a:spLocks noGrp="1"/>
          </p:cNvSpPr>
          <p:nvPr>
            <p:ph type="body" sz="quarter" idx="11" hasCustomPrompt="1"/>
          </p:nvPr>
        </p:nvSpPr>
        <p:spPr>
          <a:xfrm>
            <a:off x="334963" y="180789"/>
            <a:ext cx="4608517"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Picture Placeholder 3">
            <a:extLst>
              <a:ext uri="{FF2B5EF4-FFF2-40B4-BE49-F238E27FC236}">
                <a16:creationId xmlns:a16="http://schemas.microsoft.com/office/drawing/2014/main" xmlns="" id="{E42B07E2-56F0-4968-8491-D3F4559B0B8B}"/>
              </a:ext>
            </a:extLst>
          </p:cNvPr>
          <p:cNvSpPr>
            <a:spLocks noGrp="1"/>
          </p:cNvSpPr>
          <p:nvPr>
            <p:ph type="pic" sz="quarter" idx="21" hasCustomPrompt="1"/>
          </p:nvPr>
        </p:nvSpPr>
        <p:spPr>
          <a:xfrm>
            <a:off x="1715180"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3" name="Picture Placeholder 3">
            <a:extLst>
              <a:ext uri="{FF2B5EF4-FFF2-40B4-BE49-F238E27FC236}">
                <a16:creationId xmlns:a16="http://schemas.microsoft.com/office/drawing/2014/main" xmlns="" id="{7949E59F-D099-46E3-AB95-15EB19B72918}"/>
              </a:ext>
            </a:extLst>
          </p:cNvPr>
          <p:cNvSpPr>
            <a:spLocks noGrp="1"/>
          </p:cNvSpPr>
          <p:nvPr>
            <p:ph type="pic" sz="quarter" idx="22" hasCustomPrompt="1"/>
          </p:nvPr>
        </p:nvSpPr>
        <p:spPr>
          <a:xfrm>
            <a:off x="1715180"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4" name="Picture Placeholder 3">
            <a:extLst>
              <a:ext uri="{FF2B5EF4-FFF2-40B4-BE49-F238E27FC236}">
                <a16:creationId xmlns:a16="http://schemas.microsoft.com/office/drawing/2014/main" xmlns="" id="{0F0E2777-15EB-426A-BCA4-0C8902A890ED}"/>
              </a:ext>
            </a:extLst>
          </p:cNvPr>
          <p:cNvSpPr>
            <a:spLocks noGrp="1"/>
          </p:cNvSpPr>
          <p:nvPr>
            <p:ph type="pic" sz="quarter" idx="23" hasCustomPrompt="1"/>
          </p:nvPr>
        </p:nvSpPr>
        <p:spPr>
          <a:xfrm>
            <a:off x="1715180"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5" name="Picture Placeholder 3">
            <a:extLst>
              <a:ext uri="{FF2B5EF4-FFF2-40B4-BE49-F238E27FC236}">
                <a16:creationId xmlns:a16="http://schemas.microsoft.com/office/drawing/2014/main" xmlns="" id="{8758170F-B745-4BF3-9D36-8A0D16F9FC45}"/>
              </a:ext>
            </a:extLst>
          </p:cNvPr>
          <p:cNvSpPr>
            <a:spLocks noGrp="1"/>
          </p:cNvSpPr>
          <p:nvPr>
            <p:ph type="pic" sz="quarter" idx="24" hasCustomPrompt="1"/>
          </p:nvPr>
        </p:nvSpPr>
        <p:spPr>
          <a:xfrm>
            <a:off x="1715180"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7" name="Picture Placeholder 3">
            <a:extLst>
              <a:ext uri="{FF2B5EF4-FFF2-40B4-BE49-F238E27FC236}">
                <a16:creationId xmlns:a16="http://schemas.microsoft.com/office/drawing/2014/main" xmlns="" id="{B917A2E2-D08A-4C99-8F3B-C84D2A5B6009}"/>
              </a:ext>
            </a:extLst>
          </p:cNvPr>
          <p:cNvSpPr>
            <a:spLocks noGrp="1"/>
          </p:cNvSpPr>
          <p:nvPr>
            <p:ph type="pic" sz="quarter" idx="25" hasCustomPrompt="1"/>
          </p:nvPr>
        </p:nvSpPr>
        <p:spPr>
          <a:xfrm>
            <a:off x="1715180"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8" name="Text Placeholder 7">
            <a:extLst>
              <a:ext uri="{FF2B5EF4-FFF2-40B4-BE49-F238E27FC236}">
                <a16:creationId xmlns:a16="http://schemas.microsoft.com/office/drawing/2014/main" xmlns="" id="{CC8BB0C0-B6AB-459C-9D67-3D6F63852D53}"/>
              </a:ext>
            </a:extLst>
          </p:cNvPr>
          <p:cNvSpPr>
            <a:spLocks noGrp="1"/>
          </p:cNvSpPr>
          <p:nvPr>
            <p:ph type="body" sz="quarter" idx="26"/>
          </p:nvPr>
        </p:nvSpPr>
        <p:spPr>
          <a:xfrm>
            <a:off x="2605701" y="2028249"/>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0" name="Text Placeholder 7">
            <a:extLst>
              <a:ext uri="{FF2B5EF4-FFF2-40B4-BE49-F238E27FC236}">
                <a16:creationId xmlns:a16="http://schemas.microsoft.com/office/drawing/2014/main" xmlns="" id="{B797F62F-A3FA-4A4E-916F-C177B89F7969}"/>
              </a:ext>
            </a:extLst>
          </p:cNvPr>
          <p:cNvSpPr>
            <a:spLocks noGrp="1"/>
          </p:cNvSpPr>
          <p:nvPr>
            <p:ph type="body" sz="quarter" idx="27"/>
          </p:nvPr>
        </p:nvSpPr>
        <p:spPr>
          <a:xfrm>
            <a:off x="2605701" y="2928507"/>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2" name="Text Placeholder 7">
            <a:extLst>
              <a:ext uri="{FF2B5EF4-FFF2-40B4-BE49-F238E27FC236}">
                <a16:creationId xmlns:a16="http://schemas.microsoft.com/office/drawing/2014/main" xmlns="" id="{00E3690B-5306-4FA4-A15A-72ECC3AB0A14}"/>
              </a:ext>
            </a:extLst>
          </p:cNvPr>
          <p:cNvSpPr>
            <a:spLocks noGrp="1"/>
          </p:cNvSpPr>
          <p:nvPr>
            <p:ph type="body" sz="quarter" idx="28"/>
          </p:nvPr>
        </p:nvSpPr>
        <p:spPr>
          <a:xfrm>
            <a:off x="2605701" y="3828765"/>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5" name="Text Placeholder 7">
            <a:extLst>
              <a:ext uri="{FF2B5EF4-FFF2-40B4-BE49-F238E27FC236}">
                <a16:creationId xmlns:a16="http://schemas.microsoft.com/office/drawing/2014/main" xmlns="" id="{9E2E16F5-4606-41AD-A3D4-956B09E49B77}"/>
              </a:ext>
            </a:extLst>
          </p:cNvPr>
          <p:cNvSpPr>
            <a:spLocks noGrp="1"/>
          </p:cNvSpPr>
          <p:nvPr>
            <p:ph type="body" sz="quarter" idx="29"/>
          </p:nvPr>
        </p:nvSpPr>
        <p:spPr>
          <a:xfrm>
            <a:off x="2605701" y="4729023"/>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6" name="Text Placeholder 7">
            <a:extLst>
              <a:ext uri="{FF2B5EF4-FFF2-40B4-BE49-F238E27FC236}">
                <a16:creationId xmlns:a16="http://schemas.microsoft.com/office/drawing/2014/main" xmlns="" id="{128F8F08-6D47-4DFB-8D3F-B6E25675F367}"/>
              </a:ext>
            </a:extLst>
          </p:cNvPr>
          <p:cNvSpPr>
            <a:spLocks noGrp="1"/>
          </p:cNvSpPr>
          <p:nvPr>
            <p:ph type="body" sz="quarter" idx="30"/>
          </p:nvPr>
        </p:nvSpPr>
        <p:spPr>
          <a:xfrm>
            <a:off x="2605701" y="5629280"/>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7" name="Picture Placeholder 3">
            <a:extLst>
              <a:ext uri="{FF2B5EF4-FFF2-40B4-BE49-F238E27FC236}">
                <a16:creationId xmlns:a16="http://schemas.microsoft.com/office/drawing/2014/main" xmlns="" id="{47BB64EA-D503-4E74-991B-9B0E198B13FB}"/>
              </a:ext>
            </a:extLst>
          </p:cNvPr>
          <p:cNvSpPr>
            <a:spLocks noGrp="1"/>
          </p:cNvSpPr>
          <p:nvPr>
            <p:ph type="pic" sz="quarter" idx="31" hasCustomPrompt="1"/>
          </p:nvPr>
        </p:nvSpPr>
        <p:spPr>
          <a:xfrm>
            <a:off x="6391859"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8" name="Picture Placeholder 3">
            <a:extLst>
              <a:ext uri="{FF2B5EF4-FFF2-40B4-BE49-F238E27FC236}">
                <a16:creationId xmlns:a16="http://schemas.microsoft.com/office/drawing/2014/main" xmlns="" id="{22651F84-514E-446D-A290-9BF121144542}"/>
              </a:ext>
            </a:extLst>
          </p:cNvPr>
          <p:cNvSpPr>
            <a:spLocks noGrp="1"/>
          </p:cNvSpPr>
          <p:nvPr>
            <p:ph type="pic" sz="quarter" idx="32" hasCustomPrompt="1"/>
          </p:nvPr>
        </p:nvSpPr>
        <p:spPr>
          <a:xfrm>
            <a:off x="6391859"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9" name="Picture Placeholder 3">
            <a:extLst>
              <a:ext uri="{FF2B5EF4-FFF2-40B4-BE49-F238E27FC236}">
                <a16:creationId xmlns:a16="http://schemas.microsoft.com/office/drawing/2014/main" xmlns="" id="{60656343-BD2F-4D15-8182-26E2859B4FA0}"/>
              </a:ext>
            </a:extLst>
          </p:cNvPr>
          <p:cNvSpPr>
            <a:spLocks noGrp="1"/>
          </p:cNvSpPr>
          <p:nvPr>
            <p:ph type="pic" sz="quarter" idx="33" hasCustomPrompt="1"/>
          </p:nvPr>
        </p:nvSpPr>
        <p:spPr>
          <a:xfrm>
            <a:off x="6391859"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0" name="Picture Placeholder 3">
            <a:extLst>
              <a:ext uri="{FF2B5EF4-FFF2-40B4-BE49-F238E27FC236}">
                <a16:creationId xmlns:a16="http://schemas.microsoft.com/office/drawing/2014/main" xmlns="" id="{B8CAEB5A-AFF6-470D-9652-8BE4874BF6BD}"/>
              </a:ext>
            </a:extLst>
          </p:cNvPr>
          <p:cNvSpPr>
            <a:spLocks noGrp="1"/>
          </p:cNvSpPr>
          <p:nvPr>
            <p:ph type="pic" sz="quarter" idx="34" hasCustomPrompt="1"/>
          </p:nvPr>
        </p:nvSpPr>
        <p:spPr>
          <a:xfrm>
            <a:off x="6391859"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1" name="Picture Placeholder 3">
            <a:extLst>
              <a:ext uri="{FF2B5EF4-FFF2-40B4-BE49-F238E27FC236}">
                <a16:creationId xmlns:a16="http://schemas.microsoft.com/office/drawing/2014/main" xmlns="" id="{DCB13ECD-5E46-430F-94E8-2218DA872BB7}"/>
              </a:ext>
            </a:extLst>
          </p:cNvPr>
          <p:cNvSpPr>
            <a:spLocks noGrp="1"/>
          </p:cNvSpPr>
          <p:nvPr>
            <p:ph type="pic" sz="quarter" idx="35" hasCustomPrompt="1"/>
          </p:nvPr>
        </p:nvSpPr>
        <p:spPr>
          <a:xfrm>
            <a:off x="6391859"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2" name="Text Placeholder 7">
            <a:extLst>
              <a:ext uri="{FF2B5EF4-FFF2-40B4-BE49-F238E27FC236}">
                <a16:creationId xmlns:a16="http://schemas.microsoft.com/office/drawing/2014/main" xmlns="" id="{6411A15E-C9DA-4B7D-994F-1E9A6E757C23}"/>
              </a:ext>
            </a:extLst>
          </p:cNvPr>
          <p:cNvSpPr>
            <a:spLocks noGrp="1"/>
          </p:cNvSpPr>
          <p:nvPr>
            <p:ph type="body" sz="quarter" idx="36"/>
          </p:nvPr>
        </p:nvSpPr>
        <p:spPr>
          <a:xfrm>
            <a:off x="7282380" y="2028249"/>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3" name="Text Placeholder 7">
            <a:extLst>
              <a:ext uri="{FF2B5EF4-FFF2-40B4-BE49-F238E27FC236}">
                <a16:creationId xmlns:a16="http://schemas.microsoft.com/office/drawing/2014/main" xmlns="" id="{11A06E69-36A1-4649-B98E-579C2D9D98BE}"/>
              </a:ext>
            </a:extLst>
          </p:cNvPr>
          <p:cNvSpPr>
            <a:spLocks noGrp="1"/>
          </p:cNvSpPr>
          <p:nvPr>
            <p:ph type="body" sz="quarter" idx="37"/>
          </p:nvPr>
        </p:nvSpPr>
        <p:spPr>
          <a:xfrm>
            <a:off x="7282380" y="2928507"/>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4" name="Text Placeholder 7">
            <a:extLst>
              <a:ext uri="{FF2B5EF4-FFF2-40B4-BE49-F238E27FC236}">
                <a16:creationId xmlns:a16="http://schemas.microsoft.com/office/drawing/2014/main" xmlns="" id="{FCBC9149-27DB-47FF-A51D-54879FFEFE1D}"/>
              </a:ext>
            </a:extLst>
          </p:cNvPr>
          <p:cNvSpPr>
            <a:spLocks noGrp="1"/>
          </p:cNvSpPr>
          <p:nvPr>
            <p:ph type="body" sz="quarter" idx="38"/>
          </p:nvPr>
        </p:nvSpPr>
        <p:spPr>
          <a:xfrm>
            <a:off x="7282380" y="3828765"/>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5" name="Text Placeholder 7">
            <a:extLst>
              <a:ext uri="{FF2B5EF4-FFF2-40B4-BE49-F238E27FC236}">
                <a16:creationId xmlns:a16="http://schemas.microsoft.com/office/drawing/2014/main" xmlns="" id="{BE13AEA2-2BAC-46F6-93F7-B81245852709}"/>
              </a:ext>
            </a:extLst>
          </p:cNvPr>
          <p:cNvSpPr>
            <a:spLocks noGrp="1"/>
          </p:cNvSpPr>
          <p:nvPr>
            <p:ph type="body" sz="quarter" idx="39"/>
          </p:nvPr>
        </p:nvSpPr>
        <p:spPr>
          <a:xfrm>
            <a:off x="7282380" y="4729023"/>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6" name="Text Placeholder 7">
            <a:extLst>
              <a:ext uri="{FF2B5EF4-FFF2-40B4-BE49-F238E27FC236}">
                <a16:creationId xmlns:a16="http://schemas.microsoft.com/office/drawing/2014/main" xmlns="" id="{78E44F53-B893-40DC-AD35-1F7D44899ADC}"/>
              </a:ext>
            </a:extLst>
          </p:cNvPr>
          <p:cNvSpPr>
            <a:spLocks noGrp="1"/>
          </p:cNvSpPr>
          <p:nvPr>
            <p:ph type="body" sz="quarter" idx="40"/>
          </p:nvPr>
        </p:nvSpPr>
        <p:spPr>
          <a:xfrm>
            <a:off x="7282380" y="5629280"/>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7" name="Slide Number Placeholder 5">
            <a:extLst>
              <a:ext uri="{FF2B5EF4-FFF2-40B4-BE49-F238E27FC236}">
                <a16:creationId xmlns:a16="http://schemas.microsoft.com/office/drawing/2014/main" xmlns="" id="{063C7AC9-88CF-4496-87B4-78ED23AC5960}"/>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07133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xmlns="" id="{954A58D0-4BCD-454B-90BB-C0A8286F3AA8}"/>
              </a:ext>
            </a:extLst>
          </p:cNvPr>
          <p:cNvSpPr>
            <a:spLocks noGrp="1"/>
          </p:cNvSpPr>
          <p:nvPr>
            <p:ph sz="quarter" idx="18"/>
          </p:nvPr>
        </p:nvSpPr>
        <p:spPr>
          <a:xfrm>
            <a:off x="334963" y="1773238"/>
            <a:ext cx="5113337"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a:extLst>
              <a:ext uri="{FF2B5EF4-FFF2-40B4-BE49-F238E27FC236}">
                <a16:creationId xmlns:a16="http://schemas.microsoft.com/office/drawing/2014/main" xmlns="" id="{4FA640F1-DB6F-4748-BCA7-BD5CF821447C}"/>
              </a:ext>
            </a:extLst>
          </p:cNvPr>
          <p:cNvSpPr>
            <a:spLocks noGrp="1"/>
          </p:cNvSpPr>
          <p:nvPr>
            <p:ph type="title"/>
          </p:nvPr>
        </p:nvSpPr>
        <p:spPr>
          <a:xfrm>
            <a:off x="334963" y="828475"/>
            <a:ext cx="511333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xmlns="" id="{1C1424D3-AAB0-4D9B-8CD3-528D2238AF45}"/>
              </a:ext>
            </a:extLst>
          </p:cNvPr>
          <p:cNvSpPr>
            <a:spLocks noGrp="1"/>
          </p:cNvSpPr>
          <p:nvPr>
            <p:ph type="body" sz="quarter" idx="11" hasCustomPrompt="1"/>
          </p:nvPr>
        </p:nvSpPr>
        <p:spPr>
          <a:xfrm>
            <a:off x="334964" y="180789"/>
            <a:ext cx="511334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9" name="Content Placeholder 2">
            <a:extLst>
              <a:ext uri="{FF2B5EF4-FFF2-40B4-BE49-F238E27FC236}">
                <a16:creationId xmlns:a16="http://schemas.microsoft.com/office/drawing/2014/main" xmlns="" id="{3BA430FE-4DE6-44B6-BCFF-63D08724FA4A}"/>
              </a:ext>
            </a:extLst>
          </p:cNvPr>
          <p:cNvSpPr>
            <a:spLocks noGrp="1"/>
          </p:cNvSpPr>
          <p:nvPr>
            <p:ph sz="quarter" idx="19"/>
          </p:nvPr>
        </p:nvSpPr>
        <p:spPr>
          <a:xfrm>
            <a:off x="5633884" y="1773238"/>
            <a:ext cx="575484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5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ho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xmlns="" id="{954A58D0-4BCD-454B-90BB-C0A8286F3AA8}"/>
              </a:ext>
            </a:extLst>
          </p:cNvPr>
          <p:cNvSpPr>
            <a:spLocks noGrp="1"/>
          </p:cNvSpPr>
          <p:nvPr>
            <p:ph sz="quarter" idx="18"/>
          </p:nvPr>
        </p:nvSpPr>
        <p:spPr>
          <a:xfrm>
            <a:off x="858504"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4" name="Picture Placeholder 3">
            <a:extLst>
              <a:ext uri="{FF2B5EF4-FFF2-40B4-BE49-F238E27FC236}">
                <a16:creationId xmlns:a16="http://schemas.microsoft.com/office/drawing/2014/main" xmlns="" id="{B6E38E33-D6DE-4C97-A290-AD1129113C64}"/>
              </a:ext>
            </a:extLst>
          </p:cNvPr>
          <p:cNvSpPr>
            <a:spLocks noGrp="1"/>
          </p:cNvSpPr>
          <p:nvPr>
            <p:ph type="pic" sz="quarter" idx="19"/>
          </p:nvPr>
        </p:nvSpPr>
        <p:spPr>
          <a:xfrm>
            <a:off x="1593790" y="1773238"/>
            <a:ext cx="1960114" cy="1727046"/>
          </a:xfrm>
        </p:spPr>
        <p:txBody>
          <a:bodyPr/>
          <a:lstStyle>
            <a:lvl1pPr>
              <a:defRPr>
                <a:solidFill>
                  <a:schemeClr val="tx1"/>
                </a:solidFill>
              </a:defRPr>
            </a:lvl1pPr>
          </a:lstStyle>
          <a:p>
            <a:r>
              <a:rPr lang="en-US" dirty="0" smtClean="0"/>
              <a:t>Click icon to add picture</a:t>
            </a:r>
            <a:endParaRPr lang="en-GB" dirty="0"/>
          </a:p>
        </p:txBody>
      </p:sp>
      <p:sp>
        <p:nvSpPr>
          <p:cNvPr id="16" name="Title 1">
            <a:extLst>
              <a:ext uri="{FF2B5EF4-FFF2-40B4-BE49-F238E27FC236}">
                <a16:creationId xmlns:a16="http://schemas.microsoft.com/office/drawing/2014/main" xmlns=""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xmlns=""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Content Placeholder 2">
            <a:extLst>
              <a:ext uri="{FF2B5EF4-FFF2-40B4-BE49-F238E27FC236}">
                <a16:creationId xmlns:a16="http://schemas.microsoft.com/office/drawing/2014/main" xmlns="" id="{3CDD5515-0787-457E-9431-FE77E377A1D0}"/>
              </a:ext>
            </a:extLst>
          </p:cNvPr>
          <p:cNvSpPr>
            <a:spLocks noGrp="1"/>
          </p:cNvSpPr>
          <p:nvPr>
            <p:ph sz="quarter" idx="24"/>
          </p:nvPr>
        </p:nvSpPr>
        <p:spPr>
          <a:xfrm>
            <a:off x="858504"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4" name="Content Placeholder 2">
            <a:extLst>
              <a:ext uri="{FF2B5EF4-FFF2-40B4-BE49-F238E27FC236}">
                <a16:creationId xmlns:a16="http://schemas.microsoft.com/office/drawing/2014/main" xmlns="" id="{129F06A0-6B60-4263-9408-01BA72918715}"/>
              </a:ext>
            </a:extLst>
          </p:cNvPr>
          <p:cNvSpPr>
            <a:spLocks noGrp="1"/>
          </p:cNvSpPr>
          <p:nvPr>
            <p:ph sz="quarter" idx="25"/>
          </p:nvPr>
        </p:nvSpPr>
        <p:spPr>
          <a:xfrm>
            <a:off x="858504"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5" name="Content Placeholder 2">
            <a:extLst>
              <a:ext uri="{FF2B5EF4-FFF2-40B4-BE49-F238E27FC236}">
                <a16:creationId xmlns:a16="http://schemas.microsoft.com/office/drawing/2014/main" xmlns="" id="{B84A2CAE-343D-4944-825C-25D60C410328}"/>
              </a:ext>
            </a:extLst>
          </p:cNvPr>
          <p:cNvSpPr>
            <a:spLocks noGrp="1"/>
          </p:cNvSpPr>
          <p:nvPr>
            <p:ph sz="quarter" idx="26"/>
          </p:nvPr>
        </p:nvSpPr>
        <p:spPr>
          <a:xfrm>
            <a:off x="858504"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8" name="Content Placeholder 2">
            <a:extLst>
              <a:ext uri="{FF2B5EF4-FFF2-40B4-BE49-F238E27FC236}">
                <a16:creationId xmlns:a16="http://schemas.microsoft.com/office/drawing/2014/main" xmlns="" id="{6461F304-BAC1-4EC3-B5EE-903CF4183893}"/>
              </a:ext>
            </a:extLst>
          </p:cNvPr>
          <p:cNvSpPr>
            <a:spLocks noGrp="1"/>
          </p:cNvSpPr>
          <p:nvPr>
            <p:ph sz="quarter" idx="27"/>
          </p:nvPr>
        </p:nvSpPr>
        <p:spPr>
          <a:xfrm>
            <a:off x="858504"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9" name="Content Placeholder 2">
            <a:extLst>
              <a:ext uri="{FF2B5EF4-FFF2-40B4-BE49-F238E27FC236}">
                <a16:creationId xmlns:a16="http://schemas.microsoft.com/office/drawing/2014/main" xmlns="" id="{6ED4DB16-2C40-41AE-AA02-D4890553B085}"/>
              </a:ext>
            </a:extLst>
          </p:cNvPr>
          <p:cNvSpPr>
            <a:spLocks noGrp="1"/>
          </p:cNvSpPr>
          <p:nvPr>
            <p:ph sz="quarter" idx="28"/>
          </p:nvPr>
        </p:nvSpPr>
        <p:spPr>
          <a:xfrm>
            <a:off x="858504"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1" name="Content Placeholder 2">
            <a:extLst>
              <a:ext uri="{FF2B5EF4-FFF2-40B4-BE49-F238E27FC236}">
                <a16:creationId xmlns:a16="http://schemas.microsoft.com/office/drawing/2014/main" xmlns="" id="{FBB017E0-F142-4800-9047-CE53C0332E9B}"/>
              </a:ext>
            </a:extLst>
          </p:cNvPr>
          <p:cNvSpPr>
            <a:spLocks noGrp="1"/>
          </p:cNvSpPr>
          <p:nvPr>
            <p:ph sz="quarter" idx="29"/>
          </p:nvPr>
        </p:nvSpPr>
        <p:spPr>
          <a:xfrm>
            <a:off x="858504"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2" name="Content Placeholder 2">
            <a:extLst>
              <a:ext uri="{FF2B5EF4-FFF2-40B4-BE49-F238E27FC236}">
                <a16:creationId xmlns:a16="http://schemas.microsoft.com/office/drawing/2014/main" xmlns="" id="{C0D306F7-8F68-4C5B-991F-182CE9F0E83D}"/>
              </a:ext>
            </a:extLst>
          </p:cNvPr>
          <p:cNvSpPr>
            <a:spLocks noGrp="1"/>
          </p:cNvSpPr>
          <p:nvPr>
            <p:ph sz="quarter" idx="30"/>
          </p:nvPr>
        </p:nvSpPr>
        <p:spPr>
          <a:xfrm>
            <a:off x="4384133"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3" name="Picture Placeholder 3">
            <a:extLst>
              <a:ext uri="{FF2B5EF4-FFF2-40B4-BE49-F238E27FC236}">
                <a16:creationId xmlns:a16="http://schemas.microsoft.com/office/drawing/2014/main" xmlns="" id="{CFA86431-D557-4BC6-92C2-363EC7420752}"/>
              </a:ext>
            </a:extLst>
          </p:cNvPr>
          <p:cNvSpPr>
            <a:spLocks noGrp="1"/>
          </p:cNvSpPr>
          <p:nvPr>
            <p:ph type="pic" sz="quarter" idx="31"/>
          </p:nvPr>
        </p:nvSpPr>
        <p:spPr>
          <a:xfrm>
            <a:off x="5119419" y="1773238"/>
            <a:ext cx="1960114" cy="1727046"/>
          </a:xfrm>
        </p:spPr>
        <p:txBody>
          <a:bodyPr/>
          <a:lstStyle>
            <a:lvl1pPr>
              <a:defRPr>
                <a:solidFill>
                  <a:schemeClr val="tx1"/>
                </a:solidFill>
              </a:defRPr>
            </a:lvl1pPr>
          </a:lstStyle>
          <a:p>
            <a:r>
              <a:rPr lang="en-US" dirty="0" smtClean="0"/>
              <a:t>Click icon to add picture</a:t>
            </a:r>
            <a:endParaRPr lang="en-GB" dirty="0"/>
          </a:p>
        </p:txBody>
      </p:sp>
      <p:sp>
        <p:nvSpPr>
          <p:cNvPr id="24" name="Content Placeholder 2">
            <a:extLst>
              <a:ext uri="{FF2B5EF4-FFF2-40B4-BE49-F238E27FC236}">
                <a16:creationId xmlns:a16="http://schemas.microsoft.com/office/drawing/2014/main" xmlns="" id="{C0494473-C758-4528-BEE0-7C5562109D34}"/>
              </a:ext>
            </a:extLst>
          </p:cNvPr>
          <p:cNvSpPr>
            <a:spLocks noGrp="1"/>
          </p:cNvSpPr>
          <p:nvPr>
            <p:ph sz="quarter" idx="32"/>
          </p:nvPr>
        </p:nvSpPr>
        <p:spPr>
          <a:xfrm>
            <a:off x="4384133"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5" name="Content Placeholder 2">
            <a:extLst>
              <a:ext uri="{FF2B5EF4-FFF2-40B4-BE49-F238E27FC236}">
                <a16:creationId xmlns:a16="http://schemas.microsoft.com/office/drawing/2014/main" xmlns="" id="{034DAEDF-D0E8-489A-B67E-F442D709DD41}"/>
              </a:ext>
            </a:extLst>
          </p:cNvPr>
          <p:cNvSpPr>
            <a:spLocks noGrp="1"/>
          </p:cNvSpPr>
          <p:nvPr>
            <p:ph sz="quarter" idx="33"/>
          </p:nvPr>
        </p:nvSpPr>
        <p:spPr>
          <a:xfrm>
            <a:off x="4384133"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6" name="Content Placeholder 2">
            <a:extLst>
              <a:ext uri="{FF2B5EF4-FFF2-40B4-BE49-F238E27FC236}">
                <a16:creationId xmlns:a16="http://schemas.microsoft.com/office/drawing/2014/main" xmlns="" id="{3E1416A8-31F3-4D4A-B997-DB4F8725F71D}"/>
              </a:ext>
            </a:extLst>
          </p:cNvPr>
          <p:cNvSpPr>
            <a:spLocks noGrp="1"/>
          </p:cNvSpPr>
          <p:nvPr>
            <p:ph sz="quarter" idx="34"/>
          </p:nvPr>
        </p:nvSpPr>
        <p:spPr>
          <a:xfrm>
            <a:off x="4384133"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7" name="Content Placeholder 2">
            <a:extLst>
              <a:ext uri="{FF2B5EF4-FFF2-40B4-BE49-F238E27FC236}">
                <a16:creationId xmlns:a16="http://schemas.microsoft.com/office/drawing/2014/main" xmlns="" id="{A25A75C0-1F2C-45F2-9916-E9881F0AD087}"/>
              </a:ext>
            </a:extLst>
          </p:cNvPr>
          <p:cNvSpPr>
            <a:spLocks noGrp="1"/>
          </p:cNvSpPr>
          <p:nvPr>
            <p:ph sz="quarter" idx="35"/>
          </p:nvPr>
        </p:nvSpPr>
        <p:spPr>
          <a:xfrm>
            <a:off x="4384133"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8" name="Content Placeholder 2">
            <a:extLst>
              <a:ext uri="{FF2B5EF4-FFF2-40B4-BE49-F238E27FC236}">
                <a16:creationId xmlns:a16="http://schemas.microsoft.com/office/drawing/2014/main" xmlns="" id="{D8430A71-7147-43FB-8154-1EE1CBAE48FE}"/>
              </a:ext>
            </a:extLst>
          </p:cNvPr>
          <p:cNvSpPr>
            <a:spLocks noGrp="1"/>
          </p:cNvSpPr>
          <p:nvPr>
            <p:ph sz="quarter" idx="36"/>
          </p:nvPr>
        </p:nvSpPr>
        <p:spPr>
          <a:xfrm>
            <a:off x="4384133"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9" name="Content Placeholder 2">
            <a:extLst>
              <a:ext uri="{FF2B5EF4-FFF2-40B4-BE49-F238E27FC236}">
                <a16:creationId xmlns:a16="http://schemas.microsoft.com/office/drawing/2014/main" xmlns="" id="{EEA7A42A-5186-404B-8584-714325E7770E}"/>
              </a:ext>
            </a:extLst>
          </p:cNvPr>
          <p:cNvSpPr>
            <a:spLocks noGrp="1"/>
          </p:cNvSpPr>
          <p:nvPr>
            <p:ph sz="quarter" idx="37"/>
          </p:nvPr>
        </p:nvSpPr>
        <p:spPr>
          <a:xfrm>
            <a:off x="4384133"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0" name="Content Placeholder 2">
            <a:extLst>
              <a:ext uri="{FF2B5EF4-FFF2-40B4-BE49-F238E27FC236}">
                <a16:creationId xmlns:a16="http://schemas.microsoft.com/office/drawing/2014/main" xmlns="" id="{D08E95A1-BCE5-4352-8A86-00EE5F64413A}"/>
              </a:ext>
            </a:extLst>
          </p:cNvPr>
          <p:cNvSpPr>
            <a:spLocks noGrp="1"/>
          </p:cNvSpPr>
          <p:nvPr>
            <p:ph sz="quarter" idx="38"/>
          </p:nvPr>
        </p:nvSpPr>
        <p:spPr>
          <a:xfrm>
            <a:off x="7938042"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1" name="Picture Placeholder 3">
            <a:extLst>
              <a:ext uri="{FF2B5EF4-FFF2-40B4-BE49-F238E27FC236}">
                <a16:creationId xmlns:a16="http://schemas.microsoft.com/office/drawing/2014/main" xmlns="" id="{472D8FF4-CA35-4470-A520-140DC44B6FAD}"/>
              </a:ext>
            </a:extLst>
          </p:cNvPr>
          <p:cNvSpPr>
            <a:spLocks noGrp="1"/>
          </p:cNvSpPr>
          <p:nvPr>
            <p:ph type="pic" sz="quarter" idx="39"/>
          </p:nvPr>
        </p:nvSpPr>
        <p:spPr>
          <a:xfrm>
            <a:off x="8673328" y="1773238"/>
            <a:ext cx="1960114" cy="1727046"/>
          </a:xfrm>
        </p:spPr>
        <p:txBody>
          <a:bodyPr/>
          <a:lstStyle>
            <a:lvl1pPr>
              <a:defRPr>
                <a:solidFill>
                  <a:schemeClr val="tx1"/>
                </a:solidFill>
              </a:defRPr>
            </a:lvl1pPr>
          </a:lstStyle>
          <a:p>
            <a:r>
              <a:rPr lang="en-US" dirty="0" smtClean="0"/>
              <a:t>Click icon to add picture</a:t>
            </a:r>
            <a:endParaRPr lang="en-GB" dirty="0"/>
          </a:p>
        </p:txBody>
      </p:sp>
      <p:sp>
        <p:nvSpPr>
          <p:cNvPr id="32" name="Content Placeholder 2">
            <a:extLst>
              <a:ext uri="{FF2B5EF4-FFF2-40B4-BE49-F238E27FC236}">
                <a16:creationId xmlns:a16="http://schemas.microsoft.com/office/drawing/2014/main" xmlns="" id="{52F3C564-C22E-4B38-BB5E-994080622E7B}"/>
              </a:ext>
            </a:extLst>
          </p:cNvPr>
          <p:cNvSpPr>
            <a:spLocks noGrp="1"/>
          </p:cNvSpPr>
          <p:nvPr>
            <p:ph sz="quarter" idx="40"/>
          </p:nvPr>
        </p:nvSpPr>
        <p:spPr>
          <a:xfrm>
            <a:off x="7938042"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3" name="Content Placeholder 2">
            <a:extLst>
              <a:ext uri="{FF2B5EF4-FFF2-40B4-BE49-F238E27FC236}">
                <a16:creationId xmlns:a16="http://schemas.microsoft.com/office/drawing/2014/main" xmlns="" id="{AE9B82E5-3B82-4E6F-BD12-BF224B93F591}"/>
              </a:ext>
            </a:extLst>
          </p:cNvPr>
          <p:cNvSpPr>
            <a:spLocks noGrp="1"/>
          </p:cNvSpPr>
          <p:nvPr>
            <p:ph sz="quarter" idx="41"/>
          </p:nvPr>
        </p:nvSpPr>
        <p:spPr>
          <a:xfrm>
            <a:off x="7938042"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4" name="Content Placeholder 2">
            <a:extLst>
              <a:ext uri="{FF2B5EF4-FFF2-40B4-BE49-F238E27FC236}">
                <a16:creationId xmlns:a16="http://schemas.microsoft.com/office/drawing/2014/main" xmlns="" id="{AFE0BCE8-7965-4F1B-87B8-F79D85BE17FB}"/>
              </a:ext>
            </a:extLst>
          </p:cNvPr>
          <p:cNvSpPr>
            <a:spLocks noGrp="1"/>
          </p:cNvSpPr>
          <p:nvPr>
            <p:ph sz="quarter" idx="42"/>
          </p:nvPr>
        </p:nvSpPr>
        <p:spPr>
          <a:xfrm>
            <a:off x="7938042"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5" name="Content Placeholder 2">
            <a:extLst>
              <a:ext uri="{FF2B5EF4-FFF2-40B4-BE49-F238E27FC236}">
                <a16:creationId xmlns:a16="http://schemas.microsoft.com/office/drawing/2014/main" xmlns="" id="{1D1CCAED-A255-491F-83BD-837E0900691F}"/>
              </a:ext>
            </a:extLst>
          </p:cNvPr>
          <p:cNvSpPr>
            <a:spLocks noGrp="1"/>
          </p:cNvSpPr>
          <p:nvPr>
            <p:ph sz="quarter" idx="43"/>
          </p:nvPr>
        </p:nvSpPr>
        <p:spPr>
          <a:xfrm>
            <a:off x="7938042"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6" name="Content Placeholder 2">
            <a:extLst>
              <a:ext uri="{FF2B5EF4-FFF2-40B4-BE49-F238E27FC236}">
                <a16:creationId xmlns:a16="http://schemas.microsoft.com/office/drawing/2014/main" xmlns="" id="{C6F6CA35-D6E1-4B6B-AD36-A5D7A4509676}"/>
              </a:ext>
            </a:extLst>
          </p:cNvPr>
          <p:cNvSpPr>
            <a:spLocks noGrp="1"/>
          </p:cNvSpPr>
          <p:nvPr>
            <p:ph sz="quarter" idx="44"/>
          </p:nvPr>
        </p:nvSpPr>
        <p:spPr>
          <a:xfrm>
            <a:off x="7938042"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7" name="Content Placeholder 2">
            <a:extLst>
              <a:ext uri="{FF2B5EF4-FFF2-40B4-BE49-F238E27FC236}">
                <a16:creationId xmlns:a16="http://schemas.microsoft.com/office/drawing/2014/main" xmlns="" id="{7B5A5F4E-9C88-4A05-B7FA-8950B48D4FF8}"/>
              </a:ext>
            </a:extLst>
          </p:cNvPr>
          <p:cNvSpPr>
            <a:spLocks noGrp="1"/>
          </p:cNvSpPr>
          <p:nvPr>
            <p:ph sz="quarter" idx="45"/>
          </p:nvPr>
        </p:nvSpPr>
        <p:spPr>
          <a:xfrm>
            <a:off x="7938042"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11874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09" userDrawn="1">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6E29076-F9E4-487F-821B-71BC80C27272}"/>
              </a:ext>
            </a:extLst>
          </p:cNvPr>
          <p:cNvSpPr>
            <a:spLocks noGrp="1"/>
          </p:cNvSpPr>
          <p:nvPr>
            <p:ph type="body" sz="quarter" idx="20"/>
          </p:nvPr>
        </p:nvSpPr>
        <p:spPr>
          <a:xfrm>
            <a:off x="575263"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4" name="Picture Placeholder 3">
            <a:extLst>
              <a:ext uri="{FF2B5EF4-FFF2-40B4-BE49-F238E27FC236}">
                <a16:creationId xmlns:a16="http://schemas.microsoft.com/office/drawing/2014/main" xmlns="" id="{B6E38E33-D6DE-4C97-A290-AD1129113C64}"/>
              </a:ext>
            </a:extLst>
          </p:cNvPr>
          <p:cNvSpPr>
            <a:spLocks noGrp="1"/>
          </p:cNvSpPr>
          <p:nvPr>
            <p:ph type="pic" sz="quarter" idx="19"/>
          </p:nvPr>
        </p:nvSpPr>
        <p:spPr>
          <a:xfrm>
            <a:off x="575264"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
        <p:nvSpPr>
          <p:cNvPr id="16" name="Title 1">
            <a:extLst>
              <a:ext uri="{FF2B5EF4-FFF2-40B4-BE49-F238E27FC236}">
                <a16:creationId xmlns:a16="http://schemas.microsoft.com/office/drawing/2014/main" xmlns=""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xmlns=""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25" name="Text Placeholder 2">
            <a:extLst>
              <a:ext uri="{FF2B5EF4-FFF2-40B4-BE49-F238E27FC236}">
                <a16:creationId xmlns:a16="http://schemas.microsoft.com/office/drawing/2014/main" xmlns="" id="{3D8A87A0-8121-48E8-A6C5-3A18108B0AA6}"/>
              </a:ext>
            </a:extLst>
          </p:cNvPr>
          <p:cNvSpPr>
            <a:spLocks noGrp="1"/>
          </p:cNvSpPr>
          <p:nvPr>
            <p:ph type="body" sz="quarter" idx="21"/>
          </p:nvPr>
        </p:nvSpPr>
        <p:spPr>
          <a:xfrm>
            <a:off x="3310859"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26" name="Picture Placeholder 3">
            <a:extLst>
              <a:ext uri="{FF2B5EF4-FFF2-40B4-BE49-F238E27FC236}">
                <a16:creationId xmlns:a16="http://schemas.microsoft.com/office/drawing/2014/main" xmlns="" id="{A41295C7-A620-47F7-B072-E3243312F767}"/>
              </a:ext>
            </a:extLst>
          </p:cNvPr>
          <p:cNvSpPr>
            <a:spLocks noGrp="1"/>
          </p:cNvSpPr>
          <p:nvPr>
            <p:ph type="pic" sz="quarter" idx="22"/>
          </p:nvPr>
        </p:nvSpPr>
        <p:spPr>
          <a:xfrm>
            <a:off x="3310860"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
        <p:nvSpPr>
          <p:cNvPr id="38" name="Text Placeholder 2">
            <a:extLst>
              <a:ext uri="{FF2B5EF4-FFF2-40B4-BE49-F238E27FC236}">
                <a16:creationId xmlns:a16="http://schemas.microsoft.com/office/drawing/2014/main" xmlns="" id="{9809BF50-BDE4-49F4-A745-BAC4C536F638}"/>
              </a:ext>
            </a:extLst>
          </p:cNvPr>
          <p:cNvSpPr>
            <a:spLocks noGrp="1"/>
          </p:cNvSpPr>
          <p:nvPr>
            <p:ph type="body" sz="quarter" idx="23"/>
          </p:nvPr>
        </p:nvSpPr>
        <p:spPr>
          <a:xfrm>
            <a:off x="6046455"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39" name="Picture Placeholder 3">
            <a:extLst>
              <a:ext uri="{FF2B5EF4-FFF2-40B4-BE49-F238E27FC236}">
                <a16:creationId xmlns:a16="http://schemas.microsoft.com/office/drawing/2014/main" xmlns="" id="{0A7A6344-C611-4EC9-8145-94F551568811}"/>
              </a:ext>
            </a:extLst>
          </p:cNvPr>
          <p:cNvSpPr>
            <a:spLocks noGrp="1"/>
          </p:cNvSpPr>
          <p:nvPr>
            <p:ph type="pic" sz="quarter" idx="24"/>
          </p:nvPr>
        </p:nvSpPr>
        <p:spPr>
          <a:xfrm>
            <a:off x="6046456"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
        <p:nvSpPr>
          <p:cNvPr id="40" name="Text Placeholder 2">
            <a:extLst>
              <a:ext uri="{FF2B5EF4-FFF2-40B4-BE49-F238E27FC236}">
                <a16:creationId xmlns:a16="http://schemas.microsoft.com/office/drawing/2014/main" xmlns="" id="{0BDCA294-181B-425D-BE5C-9E7F539125F2}"/>
              </a:ext>
            </a:extLst>
          </p:cNvPr>
          <p:cNvSpPr>
            <a:spLocks noGrp="1"/>
          </p:cNvSpPr>
          <p:nvPr>
            <p:ph type="body" sz="quarter" idx="25"/>
          </p:nvPr>
        </p:nvSpPr>
        <p:spPr>
          <a:xfrm>
            <a:off x="8782050"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41" name="Picture Placeholder 3">
            <a:extLst>
              <a:ext uri="{FF2B5EF4-FFF2-40B4-BE49-F238E27FC236}">
                <a16:creationId xmlns:a16="http://schemas.microsoft.com/office/drawing/2014/main" xmlns="" id="{045EAAAF-1257-4AC4-BDFD-9F7747FF8B8E}"/>
              </a:ext>
            </a:extLst>
          </p:cNvPr>
          <p:cNvSpPr>
            <a:spLocks noGrp="1"/>
          </p:cNvSpPr>
          <p:nvPr>
            <p:ph type="pic" sz="quarter" idx="26"/>
          </p:nvPr>
        </p:nvSpPr>
        <p:spPr>
          <a:xfrm>
            <a:off x="8782051"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Tree>
    <p:extLst>
      <p:ext uri="{BB962C8B-B14F-4D97-AF65-F5344CB8AC3E}">
        <p14:creationId xmlns:p14="http://schemas.microsoft.com/office/powerpoint/2010/main" val="7760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xmlns=""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xmlns=""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2" name="Picture Placeholder 2">
            <a:extLst>
              <a:ext uri="{FF2B5EF4-FFF2-40B4-BE49-F238E27FC236}">
                <a16:creationId xmlns:a16="http://schemas.microsoft.com/office/drawing/2014/main" xmlns="" id="{73024D62-B471-4150-A745-094677B48111}"/>
              </a:ext>
            </a:extLst>
          </p:cNvPr>
          <p:cNvSpPr>
            <a:spLocks noGrp="1"/>
          </p:cNvSpPr>
          <p:nvPr>
            <p:ph type="pic" sz="quarter" idx="27" hasCustomPrompt="1"/>
          </p:nvPr>
        </p:nvSpPr>
        <p:spPr>
          <a:xfrm>
            <a:off x="1272586"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3" name="Picture Placeholder 2">
            <a:extLst>
              <a:ext uri="{FF2B5EF4-FFF2-40B4-BE49-F238E27FC236}">
                <a16:creationId xmlns:a16="http://schemas.microsoft.com/office/drawing/2014/main" xmlns="" id="{11B34630-EE12-41A7-825E-216FB577025C}"/>
              </a:ext>
            </a:extLst>
          </p:cNvPr>
          <p:cNvSpPr>
            <a:spLocks noGrp="1"/>
          </p:cNvSpPr>
          <p:nvPr>
            <p:ph type="pic" sz="quarter" idx="28" hasCustomPrompt="1"/>
          </p:nvPr>
        </p:nvSpPr>
        <p:spPr>
          <a:xfrm>
            <a:off x="3147832"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4" name="Picture Placeholder 2">
            <a:extLst>
              <a:ext uri="{FF2B5EF4-FFF2-40B4-BE49-F238E27FC236}">
                <a16:creationId xmlns:a16="http://schemas.microsoft.com/office/drawing/2014/main" xmlns="" id="{940549A9-86F4-4ACC-9D2E-D04582C24E8C}"/>
              </a:ext>
            </a:extLst>
          </p:cNvPr>
          <p:cNvSpPr>
            <a:spLocks noGrp="1"/>
          </p:cNvSpPr>
          <p:nvPr>
            <p:ph type="pic" sz="quarter" idx="29" hasCustomPrompt="1"/>
          </p:nvPr>
        </p:nvSpPr>
        <p:spPr>
          <a:xfrm>
            <a:off x="5023078"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5" name="Picture Placeholder 2">
            <a:extLst>
              <a:ext uri="{FF2B5EF4-FFF2-40B4-BE49-F238E27FC236}">
                <a16:creationId xmlns:a16="http://schemas.microsoft.com/office/drawing/2014/main" xmlns="" id="{AF29A063-5E2F-45F8-B5F8-910FFDA2F075}"/>
              </a:ext>
            </a:extLst>
          </p:cNvPr>
          <p:cNvSpPr>
            <a:spLocks noGrp="1"/>
          </p:cNvSpPr>
          <p:nvPr>
            <p:ph type="pic" sz="quarter" idx="30" hasCustomPrompt="1"/>
          </p:nvPr>
        </p:nvSpPr>
        <p:spPr>
          <a:xfrm>
            <a:off x="6898324"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6" name="Picture Placeholder 2">
            <a:extLst>
              <a:ext uri="{FF2B5EF4-FFF2-40B4-BE49-F238E27FC236}">
                <a16:creationId xmlns:a16="http://schemas.microsoft.com/office/drawing/2014/main" xmlns="" id="{355F2303-DE4B-4CBE-98EC-321ED5C0F202}"/>
              </a:ext>
            </a:extLst>
          </p:cNvPr>
          <p:cNvSpPr>
            <a:spLocks noGrp="1"/>
          </p:cNvSpPr>
          <p:nvPr>
            <p:ph type="pic" sz="quarter" idx="31" hasCustomPrompt="1"/>
          </p:nvPr>
        </p:nvSpPr>
        <p:spPr>
          <a:xfrm>
            <a:off x="8773570"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7" name="Picture Placeholder 2">
            <a:extLst>
              <a:ext uri="{FF2B5EF4-FFF2-40B4-BE49-F238E27FC236}">
                <a16:creationId xmlns:a16="http://schemas.microsoft.com/office/drawing/2014/main" xmlns="" id="{F9A15659-34A6-4BF4-9761-3AF1741D5B06}"/>
              </a:ext>
            </a:extLst>
          </p:cNvPr>
          <p:cNvSpPr>
            <a:spLocks noGrp="1"/>
          </p:cNvSpPr>
          <p:nvPr>
            <p:ph type="pic" sz="quarter" idx="32" hasCustomPrompt="1"/>
          </p:nvPr>
        </p:nvSpPr>
        <p:spPr>
          <a:xfrm>
            <a:off x="334963"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8" name="Picture Placeholder 2">
            <a:extLst>
              <a:ext uri="{FF2B5EF4-FFF2-40B4-BE49-F238E27FC236}">
                <a16:creationId xmlns:a16="http://schemas.microsoft.com/office/drawing/2014/main" xmlns="" id="{D29BD021-EFE6-446F-BF1E-84A76020B5DA}"/>
              </a:ext>
            </a:extLst>
          </p:cNvPr>
          <p:cNvSpPr>
            <a:spLocks noGrp="1"/>
          </p:cNvSpPr>
          <p:nvPr>
            <p:ph type="pic" sz="quarter" idx="33" hasCustomPrompt="1"/>
          </p:nvPr>
        </p:nvSpPr>
        <p:spPr>
          <a:xfrm>
            <a:off x="2210209"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9" name="Picture Placeholder 2">
            <a:extLst>
              <a:ext uri="{FF2B5EF4-FFF2-40B4-BE49-F238E27FC236}">
                <a16:creationId xmlns:a16="http://schemas.microsoft.com/office/drawing/2014/main" xmlns="" id="{8AF3A671-2383-4249-94DA-BF242BE3D2E8}"/>
              </a:ext>
            </a:extLst>
          </p:cNvPr>
          <p:cNvSpPr>
            <a:spLocks noGrp="1"/>
          </p:cNvSpPr>
          <p:nvPr>
            <p:ph type="pic" sz="quarter" idx="34" hasCustomPrompt="1"/>
          </p:nvPr>
        </p:nvSpPr>
        <p:spPr>
          <a:xfrm>
            <a:off x="4085455"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0" name="Picture Placeholder 2">
            <a:extLst>
              <a:ext uri="{FF2B5EF4-FFF2-40B4-BE49-F238E27FC236}">
                <a16:creationId xmlns:a16="http://schemas.microsoft.com/office/drawing/2014/main" xmlns="" id="{0A4223A7-567F-4BE5-B8AB-E770C5A942B9}"/>
              </a:ext>
            </a:extLst>
          </p:cNvPr>
          <p:cNvSpPr>
            <a:spLocks noGrp="1"/>
          </p:cNvSpPr>
          <p:nvPr>
            <p:ph type="pic" sz="quarter" idx="35" hasCustomPrompt="1"/>
          </p:nvPr>
        </p:nvSpPr>
        <p:spPr>
          <a:xfrm>
            <a:off x="5960701"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1" name="Picture Placeholder 2">
            <a:extLst>
              <a:ext uri="{FF2B5EF4-FFF2-40B4-BE49-F238E27FC236}">
                <a16:creationId xmlns:a16="http://schemas.microsoft.com/office/drawing/2014/main" xmlns="" id="{23DA670C-07DC-4FF5-B4AE-C2DB6A973B1D}"/>
              </a:ext>
            </a:extLst>
          </p:cNvPr>
          <p:cNvSpPr>
            <a:spLocks noGrp="1"/>
          </p:cNvSpPr>
          <p:nvPr>
            <p:ph type="pic" sz="quarter" idx="36" hasCustomPrompt="1"/>
          </p:nvPr>
        </p:nvSpPr>
        <p:spPr>
          <a:xfrm>
            <a:off x="7835947"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2" name="Picture Placeholder 2">
            <a:extLst>
              <a:ext uri="{FF2B5EF4-FFF2-40B4-BE49-F238E27FC236}">
                <a16:creationId xmlns:a16="http://schemas.microsoft.com/office/drawing/2014/main" xmlns="" id="{AAB48EFF-5703-496B-BB08-9B8AC9D91EE8}"/>
              </a:ext>
            </a:extLst>
          </p:cNvPr>
          <p:cNvSpPr>
            <a:spLocks noGrp="1"/>
          </p:cNvSpPr>
          <p:nvPr>
            <p:ph type="pic" sz="quarter" idx="37" hasCustomPrompt="1"/>
          </p:nvPr>
        </p:nvSpPr>
        <p:spPr>
          <a:xfrm>
            <a:off x="9711192"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Tree>
    <p:extLst>
      <p:ext uri="{BB962C8B-B14F-4D97-AF65-F5344CB8AC3E}">
        <p14:creationId xmlns:p14="http://schemas.microsoft.com/office/powerpoint/2010/main" val="11771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xmlns=""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xmlns=""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xmlns="" id="{D79FCC77-B0AF-4F16-8A7A-7BFFD5FD1D3A}"/>
              </a:ext>
            </a:extLst>
          </p:cNvPr>
          <p:cNvSpPr>
            <a:spLocks noGrp="1"/>
          </p:cNvSpPr>
          <p:nvPr userDrawn="1">
            <p:ph type="body" sz="quarter" idx="25" hasCustomPrompt="1"/>
          </p:nvPr>
        </p:nvSpPr>
        <p:spPr>
          <a:xfrm>
            <a:off x="876690"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xmlns="" id="{57BD3087-2B9D-43DE-BCC5-E8A6F86DCE77}"/>
              </a:ext>
            </a:extLst>
          </p:cNvPr>
          <p:cNvSpPr>
            <a:spLocks noGrp="1"/>
          </p:cNvSpPr>
          <p:nvPr>
            <p:ph type="body" sz="quarter" idx="30" hasCustomPrompt="1"/>
          </p:nvPr>
        </p:nvSpPr>
        <p:spPr>
          <a:xfrm>
            <a:off x="876690"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xmlns="" id="{992DC1E7-02F3-4A5E-9B49-81C824BB5C54}"/>
              </a:ext>
            </a:extLst>
          </p:cNvPr>
          <p:cNvSpPr>
            <a:spLocks noGrp="1"/>
          </p:cNvSpPr>
          <p:nvPr>
            <p:ph type="body" sz="quarter" idx="31" hasCustomPrompt="1"/>
          </p:nvPr>
        </p:nvSpPr>
        <p:spPr>
          <a:xfrm>
            <a:off x="591258"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xmlns="" id="{4FB3919F-51ED-41F5-84B5-A1ABB9B738C7}"/>
              </a:ext>
            </a:extLst>
          </p:cNvPr>
          <p:cNvSpPr>
            <a:spLocks noGrp="1"/>
          </p:cNvSpPr>
          <p:nvPr>
            <p:ph type="body" sz="quarter" idx="32" hasCustomPrompt="1"/>
          </p:nvPr>
        </p:nvSpPr>
        <p:spPr>
          <a:xfrm>
            <a:off x="876690"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xmlns="" id="{415CF6F6-F379-4109-97EB-B1AA833F26B3}"/>
              </a:ext>
            </a:extLst>
          </p:cNvPr>
          <p:cNvSpPr>
            <a:spLocks noGrp="1"/>
          </p:cNvSpPr>
          <p:nvPr>
            <p:ph type="body" sz="quarter" idx="33" hasCustomPrompt="1"/>
          </p:nvPr>
        </p:nvSpPr>
        <p:spPr>
          <a:xfrm>
            <a:off x="876690"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xmlns="" id="{1EB75C63-906A-460F-8623-7FE720C14F97}"/>
              </a:ext>
            </a:extLst>
          </p:cNvPr>
          <p:cNvSpPr>
            <a:spLocks noGrp="1"/>
          </p:cNvSpPr>
          <p:nvPr>
            <p:ph type="body" sz="quarter" idx="34" hasCustomPrompt="1"/>
          </p:nvPr>
        </p:nvSpPr>
        <p:spPr>
          <a:xfrm>
            <a:off x="876690"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0" name="Text Placeholder 8">
            <a:extLst>
              <a:ext uri="{FF2B5EF4-FFF2-40B4-BE49-F238E27FC236}">
                <a16:creationId xmlns:a16="http://schemas.microsoft.com/office/drawing/2014/main" xmlns="" id="{A41A872A-6A1D-4C08-92EA-4723628BD309}"/>
              </a:ext>
            </a:extLst>
          </p:cNvPr>
          <p:cNvSpPr>
            <a:spLocks noGrp="1"/>
          </p:cNvSpPr>
          <p:nvPr>
            <p:ph type="body" sz="quarter" idx="35" hasCustomPrompt="1"/>
          </p:nvPr>
        </p:nvSpPr>
        <p:spPr>
          <a:xfrm>
            <a:off x="4637985"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1" name="Text Placeholder 8">
            <a:extLst>
              <a:ext uri="{FF2B5EF4-FFF2-40B4-BE49-F238E27FC236}">
                <a16:creationId xmlns:a16="http://schemas.microsoft.com/office/drawing/2014/main" xmlns="" id="{4D2DF789-BC62-4CFB-AEA0-22372BA59A4F}"/>
              </a:ext>
            </a:extLst>
          </p:cNvPr>
          <p:cNvSpPr>
            <a:spLocks noGrp="1"/>
          </p:cNvSpPr>
          <p:nvPr>
            <p:ph type="body" sz="quarter" idx="36" hasCustomPrompt="1"/>
          </p:nvPr>
        </p:nvSpPr>
        <p:spPr>
          <a:xfrm>
            <a:off x="4637985"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2" name="Text Placeholder 8">
            <a:extLst>
              <a:ext uri="{FF2B5EF4-FFF2-40B4-BE49-F238E27FC236}">
                <a16:creationId xmlns:a16="http://schemas.microsoft.com/office/drawing/2014/main" xmlns="" id="{D1EB0229-89F6-43C3-B31C-411331A4FE5A}"/>
              </a:ext>
            </a:extLst>
          </p:cNvPr>
          <p:cNvSpPr>
            <a:spLocks noGrp="1"/>
          </p:cNvSpPr>
          <p:nvPr>
            <p:ph type="body" sz="quarter" idx="37" hasCustomPrompt="1"/>
          </p:nvPr>
        </p:nvSpPr>
        <p:spPr>
          <a:xfrm>
            <a:off x="4352553"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3" name="Text Placeholder 8">
            <a:extLst>
              <a:ext uri="{FF2B5EF4-FFF2-40B4-BE49-F238E27FC236}">
                <a16:creationId xmlns:a16="http://schemas.microsoft.com/office/drawing/2014/main" xmlns="" id="{F051EA32-BC66-4326-9A9B-611D0FAD835F}"/>
              </a:ext>
            </a:extLst>
          </p:cNvPr>
          <p:cNvSpPr>
            <a:spLocks noGrp="1"/>
          </p:cNvSpPr>
          <p:nvPr>
            <p:ph type="body" sz="quarter" idx="38" hasCustomPrompt="1"/>
          </p:nvPr>
        </p:nvSpPr>
        <p:spPr>
          <a:xfrm>
            <a:off x="4637985"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4" name="Text Placeholder 8">
            <a:extLst>
              <a:ext uri="{FF2B5EF4-FFF2-40B4-BE49-F238E27FC236}">
                <a16:creationId xmlns:a16="http://schemas.microsoft.com/office/drawing/2014/main" xmlns="" id="{DC0F362C-B41C-4A27-A35F-138D29CE8D37}"/>
              </a:ext>
            </a:extLst>
          </p:cNvPr>
          <p:cNvSpPr>
            <a:spLocks noGrp="1"/>
          </p:cNvSpPr>
          <p:nvPr>
            <p:ph type="body" sz="quarter" idx="39" hasCustomPrompt="1"/>
          </p:nvPr>
        </p:nvSpPr>
        <p:spPr>
          <a:xfrm>
            <a:off x="4637985"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5" name="Text Placeholder 8">
            <a:extLst>
              <a:ext uri="{FF2B5EF4-FFF2-40B4-BE49-F238E27FC236}">
                <a16:creationId xmlns:a16="http://schemas.microsoft.com/office/drawing/2014/main" xmlns="" id="{001A6826-6F6C-498E-957B-19D62DEA4111}"/>
              </a:ext>
            </a:extLst>
          </p:cNvPr>
          <p:cNvSpPr>
            <a:spLocks noGrp="1"/>
          </p:cNvSpPr>
          <p:nvPr>
            <p:ph type="body" sz="quarter" idx="40" hasCustomPrompt="1"/>
          </p:nvPr>
        </p:nvSpPr>
        <p:spPr>
          <a:xfrm>
            <a:off x="4637985"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6" name="Text Placeholder 8">
            <a:extLst>
              <a:ext uri="{FF2B5EF4-FFF2-40B4-BE49-F238E27FC236}">
                <a16:creationId xmlns:a16="http://schemas.microsoft.com/office/drawing/2014/main" xmlns="" id="{EDA09E6C-823E-4402-8AED-3B769478C119}"/>
              </a:ext>
            </a:extLst>
          </p:cNvPr>
          <p:cNvSpPr>
            <a:spLocks noGrp="1"/>
          </p:cNvSpPr>
          <p:nvPr>
            <p:ph type="body" sz="quarter" idx="41" hasCustomPrompt="1"/>
          </p:nvPr>
        </p:nvSpPr>
        <p:spPr>
          <a:xfrm>
            <a:off x="8389853"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7" name="Text Placeholder 8">
            <a:extLst>
              <a:ext uri="{FF2B5EF4-FFF2-40B4-BE49-F238E27FC236}">
                <a16:creationId xmlns:a16="http://schemas.microsoft.com/office/drawing/2014/main" xmlns="" id="{62C32E91-D8E9-4BA8-A624-895DE8AA8491}"/>
              </a:ext>
            </a:extLst>
          </p:cNvPr>
          <p:cNvSpPr>
            <a:spLocks noGrp="1"/>
          </p:cNvSpPr>
          <p:nvPr>
            <p:ph type="body" sz="quarter" idx="42" hasCustomPrompt="1"/>
          </p:nvPr>
        </p:nvSpPr>
        <p:spPr>
          <a:xfrm>
            <a:off x="8389853"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8" name="Text Placeholder 8">
            <a:extLst>
              <a:ext uri="{FF2B5EF4-FFF2-40B4-BE49-F238E27FC236}">
                <a16:creationId xmlns:a16="http://schemas.microsoft.com/office/drawing/2014/main" xmlns="" id="{F1130669-0109-4E3E-A5C4-482856912438}"/>
              </a:ext>
            </a:extLst>
          </p:cNvPr>
          <p:cNvSpPr>
            <a:spLocks noGrp="1"/>
          </p:cNvSpPr>
          <p:nvPr>
            <p:ph type="body" sz="quarter" idx="43" hasCustomPrompt="1"/>
          </p:nvPr>
        </p:nvSpPr>
        <p:spPr>
          <a:xfrm>
            <a:off x="8104421"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9" name="Text Placeholder 8">
            <a:extLst>
              <a:ext uri="{FF2B5EF4-FFF2-40B4-BE49-F238E27FC236}">
                <a16:creationId xmlns:a16="http://schemas.microsoft.com/office/drawing/2014/main" xmlns="" id="{372F436A-01E7-4BEC-88F1-59F625CF962C}"/>
              </a:ext>
            </a:extLst>
          </p:cNvPr>
          <p:cNvSpPr>
            <a:spLocks noGrp="1"/>
          </p:cNvSpPr>
          <p:nvPr>
            <p:ph type="body" sz="quarter" idx="44" hasCustomPrompt="1"/>
          </p:nvPr>
        </p:nvSpPr>
        <p:spPr>
          <a:xfrm>
            <a:off x="8389853"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0" name="Text Placeholder 8">
            <a:extLst>
              <a:ext uri="{FF2B5EF4-FFF2-40B4-BE49-F238E27FC236}">
                <a16:creationId xmlns:a16="http://schemas.microsoft.com/office/drawing/2014/main" xmlns="" id="{99F4ECD3-E7D3-4293-B502-C28E5E9F2A76}"/>
              </a:ext>
            </a:extLst>
          </p:cNvPr>
          <p:cNvSpPr>
            <a:spLocks noGrp="1"/>
          </p:cNvSpPr>
          <p:nvPr>
            <p:ph type="body" sz="quarter" idx="45" hasCustomPrompt="1"/>
          </p:nvPr>
        </p:nvSpPr>
        <p:spPr>
          <a:xfrm>
            <a:off x="8389853"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1" name="Text Placeholder 8">
            <a:extLst>
              <a:ext uri="{FF2B5EF4-FFF2-40B4-BE49-F238E27FC236}">
                <a16:creationId xmlns:a16="http://schemas.microsoft.com/office/drawing/2014/main" xmlns="" id="{9AA73148-F0E8-4754-B397-8B4709A608BE}"/>
              </a:ext>
            </a:extLst>
          </p:cNvPr>
          <p:cNvSpPr>
            <a:spLocks noGrp="1"/>
          </p:cNvSpPr>
          <p:nvPr>
            <p:ph type="body" sz="quarter" idx="46" hasCustomPrompt="1"/>
          </p:nvPr>
        </p:nvSpPr>
        <p:spPr>
          <a:xfrm>
            <a:off x="8389853"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2842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xmlns=""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xmlns=""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xmlns="" id="{D79FCC77-B0AF-4F16-8A7A-7BFFD5FD1D3A}"/>
              </a:ext>
            </a:extLst>
          </p:cNvPr>
          <p:cNvSpPr>
            <a:spLocks noGrp="1"/>
          </p:cNvSpPr>
          <p:nvPr userDrawn="1">
            <p:ph type="body" sz="quarter" idx="25" hasCustomPrompt="1"/>
          </p:nvPr>
        </p:nvSpPr>
        <p:spPr>
          <a:xfrm>
            <a:off x="134803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xmlns="" id="{57BD3087-2B9D-43DE-BCC5-E8A6F86DCE77}"/>
              </a:ext>
            </a:extLst>
          </p:cNvPr>
          <p:cNvSpPr>
            <a:spLocks noGrp="1"/>
          </p:cNvSpPr>
          <p:nvPr>
            <p:ph type="body" sz="quarter" idx="30" hasCustomPrompt="1"/>
          </p:nvPr>
        </p:nvSpPr>
        <p:spPr>
          <a:xfrm>
            <a:off x="134803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xmlns="" id="{992DC1E7-02F3-4A5E-9B49-81C824BB5C54}"/>
              </a:ext>
            </a:extLst>
          </p:cNvPr>
          <p:cNvSpPr>
            <a:spLocks noGrp="1"/>
          </p:cNvSpPr>
          <p:nvPr>
            <p:ph type="body" sz="quarter" idx="31" hasCustomPrompt="1"/>
          </p:nvPr>
        </p:nvSpPr>
        <p:spPr>
          <a:xfrm>
            <a:off x="106260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xmlns="" id="{4FB3919F-51ED-41F5-84B5-A1ABB9B738C7}"/>
              </a:ext>
            </a:extLst>
          </p:cNvPr>
          <p:cNvSpPr>
            <a:spLocks noGrp="1"/>
          </p:cNvSpPr>
          <p:nvPr>
            <p:ph type="body" sz="quarter" idx="32" hasCustomPrompt="1"/>
          </p:nvPr>
        </p:nvSpPr>
        <p:spPr>
          <a:xfrm>
            <a:off x="134803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xmlns="" id="{415CF6F6-F379-4109-97EB-B1AA833F26B3}"/>
              </a:ext>
            </a:extLst>
          </p:cNvPr>
          <p:cNvSpPr>
            <a:spLocks noGrp="1"/>
          </p:cNvSpPr>
          <p:nvPr>
            <p:ph type="body" sz="quarter" idx="33" hasCustomPrompt="1"/>
          </p:nvPr>
        </p:nvSpPr>
        <p:spPr>
          <a:xfrm>
            <a:off x="134803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xmlns="" id="{1EB75C63-906A-460F-8623-7FE720C14F97}"/>
              </a:ext>
            </a:extLst>
          </p:cNvPr>
          <p:cNvSpPr>
            <a:spLocks noGrp="1"/>
          </p:cNvSpPr>
          <p:nvPr>
            <p:ph type="body" sz="quarter" idx="34" hasCustomPrompt="1"/>
          </p:nvPr>
        </p:nvSpPr>
        <p:spPr>
          <a:xfrm>
            <a:off x="134803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xmlns="" id="{0F125C9E-8F1E-4AEA-9212-F9DA22F160C3}"/>
              </a:ext>
            </a:extLst>
          </p:cNvPr>
          <p:cNvSpPr>
            <a:spLocks noGrp="1"/>
          </p:cNvSpPr>
          <p:nvPr>
            <p:ph type="body" sz="quarter" idx="35" hasCustomPrompt="1"/>
          </p:nvPr>
        </p:nvSpPr>
        <p:spPr>
          <a:xfrm>
            <a:off x="394200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xmlns="" id="{8C014905-6E32-49B1-B029-DC66C5E16B44}"/>
              </a:ext>
            </a:extLst>
          </p:cNvPr>
          <p:cNvSpPr>
            <a:spLocks noGrp="1"/>
          </p:cNvSpPr>
          <p:nvPr>
            <p:ph type="body" sz="quarter" idx="36" hasCustomPrompt="1"/>
          </p:nvPr>
        </p:nvSpPr>
        <p:spPr>
          <a:xfrm>
            <a:off x="394200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xmlns="" id="{5DF7D154-5DA0-46FB-BF83-1130C6061205}"/>
              </a:ext>
            </a:extLst>
          </p:cNvPr>
          <p:cNvSpPr>
            <a:spLocks noGrp="1"/>
          </p:cNvSpPr>
          <p:nvPr>
            <p:ph type="body" sz="quarter" idx="37" hasCustomPrompt="1"/>
          </p:nvPr>
        </p:nvSpPr>
        <p:spPr>
          <a:xfrm>
            <a:off x="365657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xmlns="" id="{63D370B0-F5C4-4120-A34C-C3D42970B575}"/>
              </a:ext>
            </a:extLst>
          </p:cNvPr>
          <p:cNvSpPr>
            <a:spLocks noGrp="1"/>
          </p:cNvSpPr>
          <p:nvPr>
            <p:ph type="body" sz="quarter" idx="38" hasCustomPrompt="1"/>
          </p:nvPr>
        </p:nvSpPr>
        <p:spPr>
          <a:xfrm>
            <a:off x="394200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xmlns="" id="{C9B40FC2-6152-4B43-9F38-5876CA3BFA37}"/>
              </a:ext>
            </a:extLst>
          </p:cNvPr>
          <p:cNvSpPr>
            <a:spLocks noGrp="1"/>
          </p:cNvSpPr>
          <p:nvPr>
            <p:ph type="body" sz="quarter" idx="39" hasCustomPrompt="1"/>
          </p:nvPr>
        </p:nvSpPr>
        <p:spPr>
          <a:xfrm>
            <a:off x="394200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xmlns="" id="{62FC250B-2D9F-4439-9DE5-28568953FA02}"/>
              </a:ext>
            </a:extLst>
          </p:cNvPr>
          <p:cNvSpPr>
            <a:spLocks noGrp="1"/>
          </p:cNvSpPr>
          <p:nvPr>
            <p:ph type="body" sz="quarter" idx="40" hasCustomPrompt="1"/>
          </p:nvPr>
        </p:nvSpPr>
        <p:spPr>
          <a:xfrm>
            <a:off x="394200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xmlns="" id="{FE22E975-7F56-433B-955A-AEFD08B16C88}"/>
              </a:ext>
            </a:extLst>
          </p:cNvPr>
          <p:cNvSpPr>
            <a:spLocks noGrp="1"/>
          </p:cNvSpPr>
          <p:nvPr>
            <p:ph type="body" sz="quarter" idx="41" hasCustomPrompt="1"/>
          </p:nvPr>
        </p:nvSpPr>
        <p:spPr>
          <a:xfrm>
            <a:off x="653598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xmlns="" id="{1B1D088D-51CB-423C-B539-7045EF3EA634}"/>
              </a:ext>
            </a:extLst>
          </p:cNvPr>
          <p:cNvSpPr>
            <a:spLocks noGrp="1"/>
          </p:cNvSpPr>
          <p:nvPr>
            <p:ph type="body" sz="quarter" idx="42" hasCustomPrompt="1"/>
          </p:nvPr>
        </p:nvSpPr>
        <p:spPr>
          <a:xfrm>
            <a:off x="653598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xmlns="" id="{CEB4FAC7-1BCA-497A-B05D-87585DF8ADDE}"/>
              </a:ext>
            </a:extLst>
          </p:cNvPr>
          <p:cNvSpPr>
            <a:spLocks noGrp="1"/>
          </p:cNvSpPr>
          <p:nvPr>
            <p:ph type="body" sz="quarter" idx="43" hasCustomPrompt="1"/>
          </p:nvPr>
        </p:nvSpPr>
        <p:spPr>
          <a:xfrm>
            <a:off x="625055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xmlns="" id="{F0DB9DA3-D101-4E7E-B27E-8803C8753067}"/>
              </a:ext>
            </a:extLst>
          </p:cNvPr>
          <p:cNvSpPr>
            <a:spLocks noGrp="1"/>
          </p:cNvSpPr>
          <p:nvPr>
            <p:ph type="body" sz="quarter" idx="44" hasCustomPrompt="1"/>
          </p:nvPr>
        </p:nvSpPr>
        <p:spPr>
          <a:xfrm>
            <a:off x="653598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xmlns="" id="{62A721C1-FD90-413D-BE32-935076D92EC8}"/>
              </a:ext>
            </a:extLst>
          </p:cNvPr>
          <p:cNvSpPr>
            <a:spLocks noGrp="1"/>
          </p:cNvSpPr>
          <p:nvPr>
            <p:ph type="body" sz="quarter" idx="45" hasCustomPrompt="1"/>
          </p:nvPr>
        </p:nvSpPr>
        <p:spPr>
          <a:xfrm>
            <a:off x="653598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xmlns="" id="{5FB380CE-3398-49CF-B983-2BB34A6BCF20}"/>
              </a:ext>
            </a:extLst>
          </p:cNvPr>
          <p:cNvSpPr>
            <a:spLocks noGrp="1"/>
          </p:cNvSpPr>
          <p:nvPr>
            <p:ph type="body" sz="quarter" idx="46" hasCustomPrompt="1"/>
          </p:nvPr>
        </p:nvSpPr>
        <p:spPr>
          <a:xfrm>
            <a:off x="653598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xmlns="" id="{67EB024D-CD92-4442-9E9B-7176FD3E8696}"/>
              </a:ext>
            </a:extLst>
          </p:cNvPr>
          <p:cNvSpPr>
            <a:spLocks noGrp="1"/>
          </p:cNvSpPr>
          <p:nvPr>
            <p:ph type="body" sz="quarter" idx="47" hasCustomPrompt="1"/>
          </p:nvPr>
        </p:nvSpPr>
        <p:spPr>
          <a:xfrm>
            <a:off x="912995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xmlns="" id="{303A2B01-1ACF-476E-A3C1-817231CA1B56}"/>
              </a:ext>
            </a:extLst>
          </p:cNvPr>
          <p:cNvSpPr>
            <a:spLocks noGrp="1"/>
          </p:cNvSpPr>
          <p:nvPr>
            <p:ph type="body" sz="quarter" idx="48" hasCustomPrompt="1"/>
          </p:nvPr>
        </p:nvSpPr>
        <p:spPr>
          <a:xfrm>
            <a:off x="912995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xmlns="" id="{56CBF29C-4A3C-45AB-A9B6-B75D4B7B96A5}"/>
              </a:ext>
            </a:extLst>
          </p:cNvPr>
          <p:cNvSpPr>
            <a:spLocks noGrp="1"/>
          </p:cNvSpPr>
          <p:nvPr>
            <p:ph type="body" sz="quarter" idx="49" hasCustomPrompt="1"/>
          </p:nvPr>
        </p:nvSpPr>
        <p:spPr>
          <a:xfrm>
            <a:off x="884452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xmlns="" id="{7B15A0F6-40BC-446C-A67F-9053BF859349}"/>
              </a:ext>
            </a:extLst>
          </p:cNvPr>
          <p:cNvSpPr>
            <a:spLocks noGrp="1"/>
          </p:cNvSpPr>
          <p:nvPr>
            <p:ph type="body" sz="quarter" idx="50" hasCustomPrompt="1"/>
          </p:nvPr>
        </p:nvSpPr>
        <p:spPr>
          <a:xfrm>
            <a:off x="912995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xmlns="" id="{56BBFFB0-31A5-448D-8AB9-3B5C35F5A138}"/>
              </a:ext>
            </a:extLst>
          </p:cNvPr>
          <p:cNvSpPr>
            <a:spLocks noGrp="1"/>
          </p:cNvSpPr>
          <p:nvPr>
            <p:ph type="body" sz="quarter" idx="51" hasCustomPrompt="1"/>
          </p:nvPr>
        </p:nvSpPr>
        <p:spPr>
          <a:xfrm>
            <a:off x="912995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xmlns="" id="{38655B6D-3576-4702-A4B6-31176E224A2F}"/>
              </a:ext>
            </a:extLst>
          </p:cNvPr>
          <p:cNvSpPr>
            <a:spLocks noGrp="1"/>
          </p:cNvSpPr>
          <p:nvPr>
            <p:ph type="body" sz="quarter" idx="52" hasCustomPrompt="1"/>
          </p:nvPr>
        </p:nvSpPr>
        <p:spPr>
          <a:xfrm>
            <a:off x="912995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13577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xmlns=""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xmlns=""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xmlns="" id="{D79FCC77-B0AF-4F16-8A7A-7BFFD5FD1D3A}"/>
              </a:ext>
            </a:extLst>
          </p:cNvPr>
          <p:cNvSpPr>
            <a:spLocks noGrp="1"/>
          </p:cNvSpPr>
          <p:nvPr userDrawn="1">
            <p:ph type="body" sz="quarter" idx="25" hasCustomPrompt="1"/>
          </p:nvPr>
        </p:nvSpPr>
        <p:spPr>
          <a:xfrm>
            <a:off x="618748"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xmlns="" id="{57BD3087-2B9D-43DE-BCC5-E8A6F86DCE77}"/>
              </a:ext>
            </a:extLst>
          </p:cNvPr>
          <p:cNvSpPr>
            <a:spLocks noGrp="1"/>
          </p:cNvSpPr>
          <p:nvPr>
            <p:ph type="body" sz="quarter" idx="30" hasCustomPrompt="1"/>
          </p:nvPr>
        </p:nvSpPr>
        <p:spPr>
          <a:xfrm>
            <a:off x="618748"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xmlns="" id="{992DC1E7-02F3-4A5E-9B49-81C824BB5C54}"/>
              </a:ext>
            </a:extLst>
          </p:cNvPr>
          <p:cNvSpPr>
            <a:spLocks noGrp="1"/>
          </p:cNvSpPr>
          <p:nvPr>
            <p:ph type="body" sz="quarter" idx="31" hasCustomPrompt="1"/>
          </p:nvPr>
        </p:nvSpPr>
        <p:spPr>
          <a:xfrm>
            <a:off x="345458"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xmlns="" id="{4FB3919F-51ED-41F5-84B5-A1ABB9B738C7}"/>
              </a:ext>
            </a:extLst>
          </p:cNvPr>
          <p:cNvSpPr>
            <a:spLocks noGrp="1"/>
          </p:cNvSpPr>
          <p:nvPr>
            <p:ph type="body" sz="quarter" idx="32" hasCustomPrompt="1"/>
          </p:nvPr>
        </p:nvSpPr>
        <p:spPr>
          <a:xfrm>
            <a:off x="618748"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xmlns="" id="{415CF6F6-F379-4109-97EB-B1AA833F26B3}"/>
              </a:ext>
            </a:extLst>
          </p:cNvPr>
          <p:cNvSpPr>
            <a:spLocks noGrp="1"/>
          </p:cNvSpPr>
          <p:nvPr>
            <p:ph type="body" sz="quarter" idx="33" hasCustomPrompt="1"/>
          </p:nvPr>
        </p:nvSpPr>
        <p:spPr>
          <a:xfrm>
            <a:off x="618748"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xmlns="" id="{1EB75C63-906A-460F-8623-7FE720C14F97}"/>
              </a:ext>
            </a:extLst>
          </p:cNvPr>
          <p:cNvSpPr>
            <a:spLocks noGrp="1"/>
          </p:cNvSpPr>
          <p:nvPr>
            <p:ph type="body" sz="quarter" idx="34" hasCustomPrompt="1"/>
          </p:nvPr>
        </p:nvSpPr>
        <p:spPr>
          <a:xfrm>
            <a:off x="618748"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xmlns="" id="{0F125C9E-8F1E-4AEA-9212-F9DA22F160C3}"/>
              </a:ext>
            </a:extLst>
          </p:cNvPr>
          <p:cNvSpPr>
            <a:spLocks noGrp="1"/>
          </p:cNvSpPr>
          <p:nvPr>
            <p:ph type="body" sz="quarter" idx="35" hasCustomPrompt="1"/>
          </p:nvPr>
        </p:nvSpPr>
        <p:spPr>
          <a:xfrm>
            <a:off x="294056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xmlns="" id="{8C014905-6E32-49B1-B029-DC66C5E16B44}"/>
              </a:ext>
            </a:extLst>
          </p:cNvPr>
          <p:cNvSpPr>
            <a:spLocks noGrp="1"/>
          </p:cNvSpPr>
          <p:nvPr>
            <p:ph type="body" sz="quarter" idx="36" hasCustomPrompt="1"/>
          </p:nvPr>
        </p:nvSpPr>
        <p:spPr>
          <a:xfrm>
            <a:off x="294056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xmlns="" id="{5DF7D154-5DA0-46FB-BF83-1130C6061205}"/>
              </a:ext>
            </a:extLst>
          </p:cNvPr>
          <p:cNvSpPr>
            <a:spLocks noGrp="1"/>
          </p:cNvSpPr>
          <p:nvPr>
            <p:ph type="body" sz="quarter" idx="37" hasCustomPrompt="1"/>
          </p:nvPr>
        </p:nvSpPr>
        <p:spPr>
          <a:xfrm>
            <a:off x="266727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xmlns="" id="{63D370B0-F5C4-4120-A34C-C3D42970B575}"/>
              </a:ext>
            </a:extLst>
          </p:cNvPr>
          <p:cNvSpPr>
            <a:spLocks noGrp="1"/>
          </p:cNvSpPr>
          <p:nvPr>
            <p:ph type="body" sz="quarter" idx="38" hasCustomPrompt="1"/>
          </p:nvPr>
        </p:nvSpPr>
        <p:spPr>
          <a:xfrm>
            <a:off x="294056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xmlns="" id="{C9B40FC2-6152-4B43-9F38-5876CA3BFA37}"/>
              </a:ext>
            </a:extLst>
          </p:cNvPr>
          <p:cNvSpPr>
            <a:spLocks noGrp="1"/>
          </p:cNvSpPr>
          <p:nvPr>
            <p:ph type="body" sz="quarter" idx="39" hasCustomPrompt="1"/>
          </p:nvPr>
        </p:nvSpPr>
        <p:spPr>
          <a:xfrm>
            <a:off x="294056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xmlns="" id="{62FC250B-2D9F-4439-9DE5-28568953FA02}"/>
              </a:ext>
            </a:extLst>
          </p:cNvPr>
          <p:cNvSpPr>
            <a:spLocks noGrp="1"/>
          </p:cNvSpPr>
          <p:nvPr>
            <p:ph type="body" sz="quarter" idx="40" hasCustomPrompt="1"/>
          </p:nvPr>
        </p:nvSpPr>
        <p:spPr>
          <a:xfrm>
            <a:off x="294056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xmlns="" id="{FE22E975-7F56-433B-955A-AEFD08B16C88}"/>
              </a:ext>
            </a:extLst>
          </p:cNvPr>
          <p:cNvSpPr>
            <a:spLocks noGrp="1"/>
          </p:cNvSpPr>
          <p:nvPr>
            <p:ph type="body" sz="quarter" idx="41" hasCustomPrompt="1"/>
          </p:nvPr>
        </p:nvSpPr>
        <p:spPr>
          <a:xfrm>
            <a:off x="5262374"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xmlns="" id="{1B1D088D-51CB-423C-B539-7045EF3EA634}"/>
              </a:ext>
            </a:extLst>
          </p:cNvPr>
          <p:cNvSpPr>
            <a:spLocks noGrp="1"/>
          </p:cNvSpPr>
          <p:nvPr>
            <p:ph type="body" sz="quarter" idx="42" hasCustomPrompt="1"/>
          </p:nvPr>
        </p:nvSpPr>
        <p:spPr>
          <a:xfrm>
            <a:off x="5262374"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xmlns="" id="{CEB4FAC7-1BCA-497A-B05D-87585DF8ADDE}"/>
              </a:ext>
            </a:extLst>
          </p:cNvPr>
          <p:cNvSpPr>
            <a:spLocks noGrp="1"/>
          </p:cNvSpPr>
          <p:nvPr>
            <p:ph type="body" sz="quarter" idx="43" hasCustomPrompt="1"/>
          </p:nvPr>
        </p:nvSpPr>
        <p:spPr>
          <a:xfrm>
            <a:off x="4989084"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xmlns="" id="{F0DB9DA3-D101-4E7E-B27E-8803C8753067}"/>
              </a:ext>
            </a:extLst>
          </p:cNvPr>
          <p:cNvSpPr>
            <a:spLocks noGrp="1"/>
          </p:cNvSpPr>
          <p:nvPr>
            <p:ph type="body" sz="quarter" idx="44" hasCustomPrompt="1"/>
          </p:nvPr>
        </p:nvSpPr>
        <p:spPr>
          <a:xfrm>
            <a:off x="5262374"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xmlns="" id="{62A721C1-FD90-413D-BE32-935076D92EC8}"/>
              </a:ext>
            </a:extLst>
          </p:cNvPr>
          <p:cNvSpPr>
            <a:spLocks noGrp="1"/>
          </p:cNvSpPr>
          <p:nvPr>
            <p:ph type="body" sz="quarter" idx="45" hasCustomPrompt="1"/>
          </p:nvPr>
        </p:nvSpPr>
        <p:spPr>
          <a:xfrm>
            <a:off x="5262374"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xmlns="" id="{5FB380CE-3398-49CF-B983-2BB34A6BCF20}"/>
              </a:ext>
            </a:extLst>
          </p:cNvPr>
          <p:cNvSpPr>
            <a:spLocks noGrp="1"/>
          </p:cNvSpPr>
          <p:nvPr>
            <p:ph type="body" sz="quarter" idx="46" hasCustomPrompt="1"/>
          </p:nvPr>
        </p:nvSpPr>
        <p:spPr>
          <a:xfrm>
            <a:off x="5262374"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xmlns="" id="{67EB024D-CD92-4442-9E9B-7176FD3E8696}"/>
              </a:ext>
            </a:extLst>
          </p:cNvPr>
          <p:cNvSpPr>
            <a:spLocks noGrp="1"/>
          </p:cNvSpPr>
          <p:nvPr>
            <p:ph type="body" sz="quarter" idx="47" hasCustomPrompt="1"/>
          </p:nvPr>
        </p:nvSpPr>
        <p:spPr>
          <a:xfrm>
            <a:off x="7584187"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xmlns="" id="{303A2B01-1ACF-476E-A3C1-817231CA1B56}"/>
              </a:ext>
            </a:extLst>
          </p:cNvPr>
          <p:cNvSpPr>
            <a:spLocks noGrp="1"/>
          </p:cNvSpPr>
          <p:nvPr>
            <p:ph type="body" sz="quarter" idx="48" hasCustomPrompt="1"/>
          </p:nvPr>
        </p:nvSpPr>
        <p:spPr>
          <a:xfrm>
            <a:off x="7584187"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xmlns="" id="{56CBF29C-4A3C-45AB-A9B6-B75D4B7B96A5}"/>
              </a:ext>
            </a:extLst>
          </p:cNvPr>
          <p:cNvSpPr>
            <a:spLocks noGrp="1"/>
          </p:cNvSpPr>
          <p:nvPr>
            <p:ph type="body" sz="quarter" idx="49" hasCustomPrompt="1"/>
          </p:nvPr>
        </p:nvSpPr>
        <p:spPr>
          <a:xfrm>
            <a:off x="7310897"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xmlns="" id="{7B15A0F6-40BC-446C-A67F-9053BF859349}"/>
              </a:ext>
            </a:extLst>
          </p:cNvPr>
          <p:cNvSpPr>
            <a:spLocks noGrp="1"/>
          </p:cNvSpPr>
          <p:nvPr>
            <p:ph type="body" sz="quarter" idx="50" hasCustomPrompt="1"/>
          </p:nvPr>
        </p:nvSpPr>
        <p:spPr>
          <a:xfrm>
            <a:off x="7584187"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xmlns="" id="{56BBFFB0-31A5-448D-8AB9-3B5C35F5A138}"/>
              </a:ext>
            </a:extLst>
          </p:cNvPr>
          <p:cNvSpPr>
            <a:spLocks noGrp="1"/>
          </p:cNvSpPr>
          <p:nvPr>
            <p:ph type="body" sz="quarter" idx="51" hasCustomPrompt="1"/>
          </p:nvPr>
        </p:nvSpPr>
        <p:spPr>
          <a:xfrm>
            <a:off x="7584187"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xmlns="" id="{38655B6D-3576-4702-A4B6-31176E224A2F}"/>
              </a:ext>
            </a:extLst>
          </p:cNvPr>
          <p:cNvSpPr>
            <a:spLocks noGrp="1"/>
          </p:cNvSpPr>
          <p:nvPr>
            <p:ph type="body" sz="quarter" idx="52" hasCustomPrompt="1"/>
          </p:nvPr>
        </p:nvSpPr>
        <p:spPr>
          <a:xfrm>
            <a:off x="7584187"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0" name="Text Placeholder 8">
            <a:extLst>
              <a:ext uri="{FF2B5EF4-FFF2-40B4-BE49-F238E27FC236}">
                <a16:creationId xmlns:a16="http://schemas.microsoft.com/office/drawing/2014/main" xmlns="" id="{80AC20E9-2630-4957-8CB1-54AA62DA38E5}"/>
              </a:ext>
            </a:extLst>
          </p:cNvPr>
          <p:cNvSpPr>
            <a:spLocks noGrp="1"/>
          </p:cNvSpPr>
          <p:nvPr>
            <p:ph type="body" sz="quarter" idx="53" hasCustomPrompt="1"/>
          </p:nvPr>
        </p:nvSpPr>
        <p:spPr>
          <a:xfrm>
            <a:off x="993052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1" name="Text Placeholder 8">
            <a:extLst>
              <a:ext uri="{FF2B5EF4-FFF2-40B4-BE49-F238E27FC236}">
                <a16:creationId xmlns:a16="http://schemas.microsoft.com/office/drawing/2014/main" xmlns="" id="{B16395D1-AC3C-40EF-A985-C449ACB4B8FD}"/>
              </a:ext>
            </a:extLst>
          </p:cNvPr>
          <p:cNvSpPr>
            <a:spLocks noGrp="1"/>
          </p:cNvSpPr>
          <p:nvPr>
            <p:ph type="body" sz="quarter" idx="54" hasCustomPrompt="1"/>
          </p:nvPr>
        </p:nvSpPr>
        <p:spPr>
          <a:xfrm>
            <a:off x="993052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2" name="Text Placeholder 8">
            <a:extLst>
              <a:ext uri="{FF2B5EF4-FFF2-40B4-BE49-F238E27FC236}">
                <a16:creationId xmlns:a16="http://schemas.microsoft.com/office/drawing/2014/main" xmlns="" id="{72A4F081-2F59-49A8-8F4E-F4CDD13EC4E8}"/>
              </a:ext>
            </a:extLst>
          </p:cNvPr>
          <p:cNvSpPr>
            <a:spLocks noGrp="1"/>
          </p:cNvSpPr>
          <p:nvPr>
            <p:ph type="body" sz="quarter" idx="55" hasCustomPrompt="1"/>
          </p:nvPr>
        </p:nvSpPr>
        <p:spPr>
          <a:xfrm>
            <a:off x="965723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33" name="Text Placeholder 8">
            <a:extLst>
              <a:ext uri="{FF2B5EF4-FFF2-40B4-BE49-F238E27FC236}">
                <a16:creationId xmlns:a16="http://schemas.microsoft.com/office/drawing/2014/main" xmlns="" id="{0839627E-CB4B-4D36-9812-475B1E9B9571}"/>
              </a:ext>
            </a:extLst>
          </p:cNvPr>
          <p:cNvSpPr>
            <a:spLocks noGrp="1"/>
          </p:cNvSpPr>
          <p:nvPr>
            <p:ph type="body" sz="quarter" idx="56" hasCustomPrompt="1"/>
          </p:nvPr>
        </p:nvSpPr>
        <p:spPr>
          <a:xfrm>
            <a:off x="993052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4" name="Text Placeholder 8">
            <a:extLst>
              <a:ext uri="{FF2B5EF4-FFF2-40B4-BE49-F238E27FC236}">
                <a16:creationId xmlns:a16="http://schemas.microsoft.com/office/drawing/2014/main" xmlns="" id="{BB4F870B-C7F7-45E0-B77E-55532957AE1F}"/>
              </a:ext>
            </a:extLst>
          </p:cNvPr>
          <p:cNvSpPr>
            <a:spLocks noGrp="1"/>
          </p:cNvSpPr>
          <p:nvPr>
            <p:ph type="body" sz="quarter" idx="57" hasCustomPrompt="1"/>
          </p:nvPr>
        </p:nvSpPr>
        <p:spPr>
          <a:xfrm>
            <a:off x="993052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5" name="Text Placeholder 8">
            <a:extLst>
              <a:ext uri="{FF2B5EF4-FFF2-40B4-BE49-F238E27FC236}">
                <a16:creationId xmlns:a16="http://schemas.microsoft.com/office/drawing/2014/main" xmlns="" id="{2BDA3741-4679-4220-9ADD-24C50B4D4C70}"/>
              </a:ext>
            </a:extLst>
          </p:cNvPr>
          <p:cNvSpPr>
            <a:spLocks noGrp="1"/>
          </p:cNvSpPr>
          <p:nvPr>
            <p:ph type="body" sz="quarter" idx="58" hasCustomPrompt="1"/>
          </p:nvPr>
        </p:nvSpPr>
        <p:spPr>
          <a:xfrm>
            <a:off x="993052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752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chnical Appendi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xmlns=""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xmlns="" id="{4FA640F1-DB6F-4748-BCA7-BD5CF821447C}"/>
              </a:ext>
            </a:extLst>
          </p:cNvPr>
          <p:cNvSpPr>
            <a:spLocks noGrp="1"/>
          </p:cNvSpPr>
          <p:nvPr>
            <p:ph type="title"/>
          </p:nvPr>
        </p:nvSpPr>
        <p:spPr>
          <a:xfrm>
            <a:off x="334963" y="828475"/>
            <a:ext cx="11053761"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xmlns="" id="{1C1424D3-AAB0-4D9B-8CD3-528D2238AF45}"/>
              </a:ext>
            </a:extLst>
          </p:cNvPr>
          <p:cNvSpPr>
            <a:spLocks noGrp="1"/>
          </p:cNvSpPr>
          <p:nvPr>
            <p:ph type="body" sz="quarter" idx="11" hasCustomPrompt="1"/>
          </p:nvPr>
        </p:nvSpPr>
        <p:spPr>
          <a:xfrm>
            <a:off x="334963" y="180789"/>
            <a:ext cx="11053779"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1" name="Text Placeholder 20">
            <a:extLst>
              <a:ext uri="{FF2B5EF4-FFF2-40B4-BE49-F238E27FC236}">
                <a16:creationId xmlns:a16="http://schemas.microsoft.com/office/drawing/2014/main" xmlns="" id="{DE48DAB3-EA5E-406A-A36C-E9D17D543B01}"/>
              </a:ext>
            </a:extLst>
          </p:cNvPr>
          <p:cNvSpPr>
            <a:spLocks noGrp="1"/>
          </p:cNvSpPr>
          <p:nvPr>
            <p:ph type="body" sz="quarter" idx="18"/>
          </p:nvPr>
        </p:nvSpPr>
        <p:spPr>
          <a:xfrm>
            <a:off x="334962" y="1773238"/>
            <a:ext cx="11053761" cy="4140200"/>
          </a:xfrm>
        </p:spPr>
        <p:txBody>
          <a:bodyPr>
            <a:normAutofit/>
          </a:bodyPr>
          <a:lstStyle>
            <a:lvl1pPr marL="0" indent="0">
              <a:spcBef>
                <a:spcPts val="800"/>
              </a:spcBef>
              <a:buNone/>
              <a:defRPr sz="1200">
                <a:solidFill>
                  <a:schemeClr val="tx1"/>
                </a:solidFill>
              </a:defRPr>
            </a:lvl1pPr>
            <a:lvl2pPr marL="179388" indent="-179388">
              <a:spcBef>
                <a:spcPts val="0"/>
              </a:spcBef>
              <a:spcAft>
                <a:spcPts val="600"/>
              </a:spcAft>
              <a:buFont typeface="Arial" panose="020B0604020202020204" pitchFamily="34" charset="0"/>
              <a:buChar char="•"/>
              <a:defRPr sz="1200">
                <a:solidFill>
                  <a:schemeClr val="tx1"/>
                </a:solidFill>
              </a:defRPr>
            </a:lvl2pPr>
            <a:lvl3pPr marL="358775" indent="-179388">
              <a:spcBef>
                <a:spcPts val="0"/>
              </a:spcBef>
              <a:spcAft>
                <a:spcPts val="600"/>
              </a:spcAft>
              <a:defRPr sz="1200">
                <a:solidFill>
                  <a:schemeClr val="tx1"/>
                </a:solidFill>
              </a:defRPr>
            </a:lvl3pPr>
            <a:lvl4pPr marL="358775" indent="-179388">
              <a:defRPr sz="1200"/>
            </a:lvl4pPr>
            <a:lvl5pPr marL="358775" indent="-179388">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48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xmlns=""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Thank</a:t>
            </a:r>
          </a:p>
        </p:txBody>
      </p:sp>
      <p:sp>
        <p:nvSpPr>
          <p:cNvPr id="13" name="Title 1">
            <a:extLst>
              <a:ext uri="{FF2B5EF4-FFF2-40B4-BE49-F238E27FC236}">
                <a16:creationId xmlns:a16="http://schemas.microsoft.com/office/drawing/2014/main" xmlns="" id="{A3FB55F1-292B-4A81-B7F8-A65CD2FCD443}"/>
              </a:ext>
            </a:extLst>
          </p:cNvPr>
          <p:cNvSpPr>
            <a:spLocks noGrp="1"/>
          </p:cNvSpPr>
          <p:nvPr>
            <p:ph type="title" hasCustomPrompt="1"/>
          </p:nvPr>
        </p:nvSpPr>
        <p:spPr>
          <a:xfrm>
            <a:off x="334963" y="828475"/>
            <a:ext cx="4356083" cy="653022"/>
          </a:xfrm>
        </p:spPr>
        <p:txBody>
          <a:bodyPr lIns="72000" tIns="0" bIns="0"/>
          <a:lstStyle>
            <a:lvl1pPr>
              <a:defRPr>
                <a:solidFill>
                  <a:schemeClr val="tx1"/>
                </a:solidFill>
              </a:defRPr>
            </a:lvl1pPr>
          </a:lstStyle>
          <a:p>
            <a:r>
              <a:rPr lang="en-US" dirty="0"/>
              <a:t>You</a:t>
            </a:r>
            <a:endParaRPr lang="en-GB" dirty="0"/>
          </a:p>
        </p:txBody>
      </p:sp>
      <p:sp>
        <p:nvSpPr>
          <p:cNvPr id="14" name="Shape 1164">
            <a:extLst>
              <a:ext uri="{FF2B5EF4-FFF2-40B4-BE49-F238E27FC236}">
                <a16:creationId xmlns:a16="http://schemas.microsoft.com/office/drawing/2014/main" xmlns=""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9" name="Text Placeholder 8">
            <a:extLst>
              <a:ext uri="{FF2B5EF4-FFF2-40B4-BE49-F238E27FC236}">
                <a16:creationId xmlns:a16="http://schemas.microsoft.com/office/drawing/2014/main" xmlns="" id="{C88A7A83-EB77-4F82-AD76-7A4AB0CE8965}"/>
              </a:ext>
            </a:extLst>
          </p:cNvPr>
          <p:cNvSpPr>
            <a:spLocks noGrp="1"/>
          </p:cNvSpPr>
          <p:nvPr>
            <p:ph type="body" sz="quarter" idx="31" hasCustomPrompt="1"/>
          </p:nvPr>
        </p:nvSpPr>
        <p:spPr>
          <a:xfrm>
            <a:off x="334963" y="1849225"/>
            <a:ext cx="4608512" cy="724293"/>
          </a:xfrm>
          <a:prstGeom prst="roundRect">
            <a:avLst>
              <a:gd name="adj" fmla="val 0"/>
            </a:avLst>
          </a:prstGeom>
          <a:ln>
            <a:noFill/>
          </a:ln>
        </p:spPr>
        <p:txBody>
          <a:bodyPr lIns="0" anchor="ctr" anchorCtr="0">
            <a:noAutofit/>
          </a:bodyPr>
          <a:lstStyle>
            <a:lvl1pPr marL="0" indent="0" algn="l">
              <a:buNone/>
              <a:defRPr sz="3000">
                <a:solidFill>
                  <a:schemeClr val="tx1"/>
                </a:solidFill>
              </a:defRPr>
            </a:lvl1pPr>
          </a:lstStyle>
          <a:p>
            <a:pPr lvl="0"/>
            <a:r>
              <a:rPr lang="en-US" dirty="0"/>
              <a:t>Contact</a:t>
            </a:r>
          </a:p>
        </p:txBody>
      </p:sp>
      <p:sp>
        <p:nvSpPr>
          <p:cNvPr id="11" name="Text Placeholder 8">
            <a:extLst>
              <a:ext uri="{FF2B5EF4-FFF2-40B4-BE49-F238E27FC236}">
                <a16:creationId xmlns:a16="http://schemas.microsoft.com/office/drawing/2014/main" xmlns="" id="{D0D41DF7-0259-46E9-89E9-C0C9B63AFEB3}"/>
              </a:ext>
            </a:extLst>
          </p:cNvPr>
          <p:cNvSpPr>
            <a:spLocks noGrp="1"/>
          </p:cNvSpPr>
          <p:nvPr>
            <p:ph type="body" sz="quarter" idx="32" hasCustomPrompt="1"/>
          </p:nvPr>
        </p:nvSpPr>
        <p:spPr>
          <a:xfrm>
            <a:off x="334963" y="2857894"/>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2" name="Text Placeholder 8">
            <a:extLst>
              <a:ext uri="{FF2B5EF4-FFF2-40B4-BE49-F238E27FC236}">
                <a16:creationId xmlns:a16="http://schemas.microsoft.com/office/drawing/2014/main" xmlns="" id="{F85406AD-D908-4D9A-BA0A-6061D23C9E08}"/>
              </a:ext>
            </a:extLst>
          </p:cNvPr>
          <p:cNvSpPr>
            <a:spLocks noGrp="1"/>
          </p:cNvSpPr>
          <p:nvPr>
            <p:ph type="body" sz="quarter" idx="33" hasCustomPrompt="1"/>
          </p:nvPr>
        </p:nvSpPr>
        <p:spPr>
          <a:xfrm>
            <a:off x="334963" y="3187832"/>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17" name="Text Placeholder 8">
            <a:extLst>
              <a:ext uri="{FF2B5EF4-FFF2-40B4-BE49-F238E27FC236}">
                <a16:creationId xmlns:a16="http://schemas.microsoft.com/office/drawing/2014/main" xmlns="" id="{78BD595C-E605-4EF1-944D-F917626BED0F}"/>
              </a:ext>
            </a:extLst>
          </p:cNvPr>
          <p:cNvSpPr>
            <a:spLocks noGrp="1"/>
          </p:cNvSpPr>
          <p:nvPr>
            <p:ph type="body" sz="quarter" idx="34" hasCustomPrompt="1"/>
          </p:nvPr>
        </p:nvSpPr>
        <p:spPr>
          <a:xfrm>
            <a:off x="334963" y="3979685"/>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8" name="Text Placeholder 8">
            <a:extLst>
              <a:ext uri="{FF2B5EF4-FFF2-40B4-BE49-F238E27FC236}">
                <a16:creationId xmlns:a16="http://schemas.microsoft.com/office/drawing/2014/main" xmlns="" id="{5DEE3D86-E1F8-487A-BB50-436D0D1A30B0}"/>
              </a:ext>
            </a:extLst>
          </p:cNvPr>
          <p:cNvSpPr>
            <a:spLocks noGrp="1"/>
          </p:cNvSpPr>
          <p:nvPr>
            <p:ph type="body" sz="quarter" idx="35" hasCustomPrompt="1"/>
          </p:nvPr>
        </p:nvSpPr>
        <p:spPr>
          <a:xfrm>
            <a:off x="334963" y="4309623"/>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2" name="Rectangle 1">
            <a:extLst>
              <a:ext uri="{FF2B5EF4-FFF2-40B4-BE49-F238E27FC236}">
                <a16:creationId xmlns:a16="http://schemas.microsoft.com/office/drawing/2014/main" xmlns="" id="{3B15FBC7-328D-45ED-BCC7-40C2F6C590B0}"/>
              </a:ext>
            </a:extLst>
          </p:cNvPr>
          <p:cNvSpPr/>
          <p:nvPr userDrawn="1"/>
        </p:nvSpPr>
        <p:spPr>
          <a:xfrm>
            <a:off x="5461950" y="2829613"/>
            <a:ext cx="5926775" cy="1877437"/>
          </a:xfrm>
          <a:prstGeom prst="rect">
            <a:avLst/>
          </a:prstGeom>
        </p:spPr>
        <p:txBody>
          <a:bodyPr wrap="square" lIns="0">
            <a:spAutoFit/>
          </a:bodyPr>
          <a:lstStyle/>
          <a:p>
            <a:r>
              <a:rPr lang="en-GB" sz="1600" b="1" dirty="0">
                <a:solidFill>
                  <a:schemeClr val="tx1"/>
                </a:solidFill>
                <a:latin typeface="Calibri" panose="020F0502020204030204" pitchFamily="34" charset="0"/>
              </a:rPr>
              <a:t>Progressive Partnership </a:t>
            </a:r>
            <a:br>
              <a:rPr lang="en-GB" sz="1600" b="1"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Q Court, 3 Quality Street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Edinburgh,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EH4 5BP </a:t>
            </a:r>
          </a:p>
          <a:p>
            <a:r>
              <a:rPr lang="en-GB" sz="1000" dirty="0">
                <a:solidFill>
                  <a:schemeClr val="tx1"/>
                </a:solidFill>
                <a:latin typeface="Calibri" panose="020F0502020204030204" pitchFamily="34" charset="0"/>
              </a:rPr>
              <a:t/>
            </a:r>
            <a:br>
              <a:rPr lang="en-GB" sz="10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0131 316 1900 </a:t>
            </a:r>
          </a:p>
          <a:p>
            <a:endParaRPr lang="en-GB" sz="10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hlinkClick r:id="rId2"/>
              </a:rPr>
              <a:t>info@progressivepartnership.co.uk</a:t>
            </a:r>
            <a:endParaRPr lang="en-US" sz="1600" dirty="0">
              <a:solidFill>
                <a:schemeClr val="tx1"/>
              </a:solidFill>
            </a:endParaRPr>
          </a:p>
        </p:txBody>
      </p:sp>
    </p:spTree>
    <p:extLst>
      <p:ext uri="{BB962C8B-B14F-4D97-AF65-F5344CB8AC3E}">
        <p14:creationId xmlns:p14="http://schemas.microsoft.com/office/powerpoint/2010/main" val="29114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1930" userDrawn="1">
          <p15:clr>
            <a:srgbClr val="FBAE40"/>
          </p15:clr>
        </p15:guide>
        <p15:guide id="8" orient="horz" pos="263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87AFF-02C7-42D3-B4B6-C43CABB00129}"/>
              </a:ext>
            </a:extLst>
          </p:cNvPr>
          <p:cNvSpPr>
            <a:spLocks noGrp="1"/>
          </p:cNvSpPr>
          <p:nvPr>
            <p:ph type="ctrTitle"/>
          </p:nvPr>
        </p:nvSpPr>
        <p:spPr>
          <a:xfrm>
            <a:off x="392865" y="2217927"/>
            <a:ext cx="8366958" cy="1525603"/>
          </a:xfrm>
        </p:spPr>
        <p:txBody>
          <a:bodyPr tIns="0" bIns="0" anchor="ctr" anchorCtr="0">
            <a:noAutofit/>
          </a:bodyPr>
          <a:lstStyle>
            <a:lvl1pPr algn="l">
              <a:defRPr sz="4400">
                <a:solidFill>
                  <a:schemeClr val="tx1"/>
                </a:solidFill>
              </a:defRPr>
            </a:lvl1pPr>
          </a:lstStyle>
          <a:p>
            <a:r>
              <a:rPr lang="en-US" smtClean="0"/>
              <a:t>Click to edit Master title style</a:t>
            </a:r>
            <a:endParaRPr lang="en-GB" dirty="0"/>
          </a:p>
        </p:txBody>
      </p:sp>
      <p:sp>
        <p:nvSpPr>
          <p:cNvPr id="12" name="Shape 1164">
            <a:extLst>
              <a:ext uri="{FF2B5EF4-FFF2-40B4-BE49-F238E27FC236}">
                <a16:creationId xmlns:a16="http://schemas.microsoft.com/office/drawing/2014/main" xmlns="" id="{D1AE36B1-5D41-4B9E-826A-D73D8447567F}"/>
              </a:ext>
            </a:extLst>
          </p:cNvPr>
          <p:cNvSpPr/>
          <p:nvPr userDrawn="1"/>
        </p:nvSpPr>
        <p:spPr>
          <a:xfrm flipH="1">
            <a:off x="392865" y="2226734"/>
            <a:ext cx="0" cy="1525603"/>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Picture Placeholder 6">
            <a:extLst>
              <a:ext uri="{FF2B5EF4-FFF2-40B4-BE49-F238E27FC236}">
                <a16:creationId xmlns:a16="http://schemas.microsoft.com/office/drawing/2014/main" xmlns="" id="{865931DE-F18A-497F-BF1E-D8BFC20042D1}"/>
              </a:ext>
            </a:extLst>
          </p:cNvPr>
          <p:cNvSpPr>
            <a:spLocks noGrp="1"/>
          </p:cNvSpPr>
          <p:nvPr>
            <p:ph type="pic" sz="quarter" idx="13" hasCustomPrompt="1"/>
          </p:nvPr>
        </p:nvSpPr>
        <p:spPr>
          <a:xfrm>
            <a:off x="371473" y="782425"/>
            <a:ext cx="1163563" cy="1161936"/>
          </a:xfrm>
          <a:prstGeom prst="ellipse">
            <a:avLst/>
          </a:prstGeom>
          <a:solidFill>
            <a:schemeClr val="accent1"/>
          </a:solidFill>
          <a:ln>
            <a:solidFill>
              <a:schemeClr val="accent1"/>
            </a:solidFill>
          </a:ln>
        </p:spPr>
        <p:txBody>
          <a:bodyPr anchor="ctr" anchorCtr="0">
            <a:noAutofit/>
          </a:bodyPr>
          <a:lstStyle>
            <a:lvl1pPr marL="0" indent="0" algn="ctr">
              <a:buNone/>
              <a:defRPr sz="1400">
                <a:solidFill>
                  <a:schemeClr val="tx1"/>
                </a:solidFill>
              </a:defRPr>
            </a:lvl1pPr>
          </a:lstStyle>
          <a:p>
            <a:r>
              <a:rPr lang="en-US" dirty="0"/>
              <a:t>Icon</a:t>
            </a:r>
          </a:p>
        </p:txBody>
      </p:sp>
      <p:sp>
        <p:nvSpPr>
          <p:cNvPr id="10" name="Slide Number Placeholder 5">
            <a:extLst>
              <a:ext uri="{FF2B5EF4-FFF2-40B4-BE49-F238E27FC236}">
                <a16:creationId xmlns:a16="http://schemas.microsoft.com/office/drawing/2014/main" xmlns="" id="{036C57A2-6C24-4492-B2C2-71EC9270530B}"/>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pic>
        <p:nvPicPr>
          <p:cNvPr id="8" name="Picture 7">
            <a:extLst>
              <a:ext uri="{FF2B5EF4-FFF2-40B4-BE49-F238E27FC236}">
                <a16:creationId xmlns:a16="http://schemas.microsoft.com/office/drawing/2014/main" xmlns="" id="{0A61BA11-2A26-4A14-BC2E-8D0CBF34DB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1516" y="170703"/>
            <a:ext cx="974628" cy="976693"/>
          </a:xfrm>
          <a:prstGeom prst="rect">
            <a:avLst/>
          </a:prstGeom>
        </p:spPr>
      </p:pic>
    </p:spTree>
    <p:extLst>
      <p:ext uri="{BB962C8B-B14F-4D97-AF65-F5344CB8AC3E}">
        <p14:creationId xmlns:p14="http://schemas.microsoft.com/office/powerpoint/2010/main" val="35488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34" userDrawn="1">
          <p15:clr>
            <a:srgbClr val="FBAE40"/>
          </p15:clr>
        </p15:guide>
        <p15:guide id="2" orient="horz" pos="1956">
          <p15:clr>
            <a:srgbClr val="FBAE40"/>
          </p15:clr>
        </p15:guide>
        <p15:guide id="3" orient="horz" pos="2001">
          <p15:clr>
            <a:srgbClr val="FBAE40"/>
          </p15:clr>
        </p15:guide>
        <p15:guide id="4" orient="horz" pos="2364">
          <p15:clr>
            <a:srgbClr val="FBAE40"/>
          </p15:clr>
        </p15:guide>
        <p15:guide id="5" orient="horz" pos="2409">
          <p15:clr>
            <a:srgbClr val="FBAE40"/>
          </p15:clr>
        </p15:guide>
        <p15:guide id="6" orient="horz" pos="2727">
          <p15:clr>
            <a:srgbClr val="FBAE40"/>
          </p15:clr>
        </p15:guide>
        <p15:guide id="7" pos="55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xmlns=""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xmlns=""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4983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xmlns=""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xmlns=""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6" name="Text Placeholder 3">
            <a:extLst>
              <a:ext uri="{FF2B5EF4-FFF2-40B4-BE49-F238E27FC236}">
                <a16:creationId xmlns:a16="http://schemas.microsoft.com/office/drawing/2014/main" xmlns="" id="{1B6B5E03-0DE4-47DE-AADA-448A62CFAD11}"/>
              </a:ext>
            </a:extLst>
          </p:cNvPr>
          <p:cNvSpPr>
            <a:spLocks noGrp="1"/>
          </p:cNvSpPr>
          <p:nvPr>
            <p:ph type="body" sz="quarter" idx="15"/>
          </p:nvPr>
        </p:nvSpPr>
        <p:spPr>
          <a:xfrm>
            <a:off x="4878727" y="1808000"/>
            <a:ext cx="2434546" cy="783160"/>
          </a:xfrm>
          <a:solidFill>
            <a:schemeClr val="accent1"/>
          </a:solidFill>
        </p:spPr>
        <p:txBody>
          <a:bodyPr anchor="ctr" anchorCtr="0">
            <a:normAutofit/>
          </a:bodyPr>
          <a:lstStyle>
            <a:lvl1pPr marL="0" indent="0" algn="ctr">
              <a:buNone/>
              <a:defRPr sz="1800" b="1" i="1">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7" name="Text Placeholder 3">
            <a:extLst>
              <a:ext uri="{FF2B5EF4-FFF2-40B4-BE49-F238E27FC236}">
                <a16:creationId xmlns:a16="http://schemas.microsoft.com/office/drawing/2014/main" xmlns="" id="{C3C4298C-40AC-4CF3-981E-A18D6557F7AC}"/>
              </a:ext>
            </a:extLst>
          </p:cNvPr>
          <p:cNvSpPr>
            <a:spLocks noGrp="1"/>
          </p:cNvSpPr>
          <p:nvPr>
            <p:ph type="body" sz="quarter" idx="16"/>
          </p:nvPr>
        </p:nvSpPr>
        <p:spPr>
          <a:xfrm>
            <a:off x="1050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5" name="Text Placeholder 3">
            <a:extLst>
              <a:ext uri="{FF2B5EF4-FFF2-40B4-BE49-F238E27FC236}">
                <a16:creationId xmlns:a16="http://schemas.microsoft.com/office/drawing/2014/main" xmlns="" id="{AD55EEB5-4707-49DF-B76F-2D049DE62236}"/>
              </a:ext>
            </a:extLst>
          </p:cNvPr>
          <p:cNvSpPr>
            <a:spLocks noGrp="1"/>
          </p:cNvSpPr>
          <p:nvPr>
            <p:ph type="body" sz="quarter" idx="17"/>
          </p:nvPr>
        </p:nvSpPr>
        <p:spPr>
          <a:xfrm>
            <a:off x="3717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6" name="Text Placeholder 3">
            <a:extLst>
              <a:ext uri="{FF2B5EF4-FFF2-40B4-BE49-F238E27FC236}">
                <a16:creationId xmlns:a16="http://schemas.microsoft.com/office/drawing/2014/main" xmlns="" id="{0E5BEC11-092B-46C9-9E1A-CCA8E1B7A319}"/>
              </a:ext>
            </a:extLst>
          </p:cNvPr>
          <p:cNvSpPr>
            <a:spLocks noGrp="1"/>
          </p:cNvSpPr>
          <p:nvPr>
            <p:ph type="body" sz="quarter" idx="18"/>
          </p:nvPr>
        </p:nvSpPr>
        <p:spPr>
          <a:xfrm>
            <a:off x="6384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7" name="Text Placeholder 3">
            <a:extLst>
              <a:ext uri="{FF2B5EF4-FFF2-40B4-BE49-F238E27FC236}">
                <a16:creationId xmlns:a16="http://schemas.microsoft.com/office/drawing/2014/main" xmlns="" id="{D6A8B98F-F133-4833-9870-8DE7D7A78DD3}"/>
              </a:ext>
            </a:extLst>
          </p:cNvPr>
          <p:cNvSpPr>
            <a:spLocks noGrp="1"/>
          </p:cNvSpPr>
          <p:nvPr>
            <p:ph type="body" sz="quarter" idx="19"/>
          </p:nvPr>
        </p:nvSpPr>
        <p:spPr>
          <a:xfrm>
            <a:off x="9051925" y="3078161"/>
            <a:ext cx="2349111" cy="744539"/>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bg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8" name="Text Placeholder 3">
            <a:extLst>
              <a:ext uri="{FF2B5EF4-FFF2-40B4-BE49-F238E27FC236}">
                <a16:creationId xmlns:a16="http://schemas.microsoft.com/office/drawing/2014/main" xmlns="" id="{41DADAEC-D12F-4992-94C9-EC0473715E7F}"/>
              </a:ext>
            </a:extLst>
          </p:cNvPr>
          <p:cNvSpPr>
            <a:spLocks noGrp="1"/>
          </p:cNvSpPr>
          <p:nvPr>
            <p:ph type="body" sz="quarter" idx="20"/>
          </p:nvPr>
        </p:nvSpPr>
        <p:spPr>
          <a:xfrm>
            <a:off x="4286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9" name="Text Placeholder 3">
            <a:extLst>
              <a:ext uri="{FF2B5EF4-FFF2-40B4-BE49-F238E27FC236}">
                <a16:creationId xmlns:a16="http://schemas.microsoft.com/office/drawing/2014/main" xmlns="" id="{09E4AB13-2331-4206-A004-7FE030351ABC}"/>
              </a:ext>
            </a:extLst>
          </p:cNvPr>
          <p:cNvSpPr>
            <a:spLocks noGrp="1"/>
          </p:cNvSpPr>
          <p:nvPr>
            <p:ph type="body" sz="quarter" idx="21"/>
          </p:nvPr>
        </p:nvSpPr>
        <p:spPr>
          <a:xfrm>
            <a:off x="22828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0" name="Text Placeholder 3">
            <a:extLst>
              <a:ext uri="{FF2B5EF4-FFF2-40B4-BE49-F238E27FC236}">
                <a16:creationId xmlns:a16="http://schemas.microsoft.com/office/drawing/2014/main" xmlns="" id="{FBBEC0C4-BC61-4BB5-A400-4FE5B18C2237}"/>
              </a:ext>
            </a:extLst>
          </p:cNvPr>
          <p:cNvSpPr>
            <a:spLocks noGrp="1"/>
          </p:cNvSpPr>
          <p:nvPr>
            <p:ph type="body" sz="quarter" idx="22"/>
          </p:nvPr>
        </p:nvSpPr>
        <p:spPr>
          <a:xfrm>
            <a:off x="4286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1" name="Text Placeholder 3">
            <a:extLst>
              <a:ext uri="{FF2B5EF4-FFF2-40B4-BE49-F238E27FC236}">
                <a16:creationId xmlns:a16="http://schemas.microsoft.com/office/drawing/2014/main" xmlns="" id="{813888E9-B1CF-49BC-806F-6257E5A13617}"/>
              </a:ext>
            </a:extLst>
          </p:cNvPr>
          <p:cNvSpPr>
            <a:spLocks noGrp="1"/>
          </p:cNvSpPr>
          <p:nvPr>
            <p:ph type="body" sz="quarter" idx="23"/>
          </p:nvPr>
        </p:nvSpPr>
        <p:spPr>
          <a:xfrm>
            <a:off x="22828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2" name="Text Placeholder 3">
            <a:extLst>
              <a:ext uri="{FF2B5EF4-FFF2-40B4-BE49-F238E27FC236}">
                <a16:creationId xmlns:a16="http://schemas.microsoft.com/office/drawing/2014/main" xmlns="" id="{7B49EAB0-221D-4A97-82ED-A07C9FAAF43A}"/>
              </a:ext>
            </a:extLst>
          </p:cNvPr>
          <p:cNvSpPr>
            <a:spLocks noGrp="1"/>
          </p:cNvSpPr>
          <p:nvPr>
            <p:ph type="body" sz="quarter" idx="24"/>
          </p:nvPr>
        </p:nvSpPr>
        <p:spPr>
          <a:xfrm>
            <a:off x="4286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3" name="Text Placeholder 3">
            <a:extLst>
              <a:ext uri="{FF2B5EF4-FFF2-40B4-BE49-F238E27FC236}">
                <a16:creationId xmlns:a16="http://schemas.microsoft.com/office/drawing/2014/main" xmlns="" id="{243FEC88-14A9-4D69-B572-053F0FFF1D82}"/>
              </a:ext>
            </a:extLst>
          </p:cNvPr>
          <p:cNvSpPr>
            <a:spLocks noGrp="1"/>
          </p:cNvSpPr>
          <p:nvPr>
            <p:ph type="body" sz="quarter" idx="25"/>
          </p:nvPr>
        </p:nvSpPr>
        <p:spPr>
          <a:xfrm>
            <a:off x="22828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4" name="Text Placeholder 3">
            <a:extLst>
              <a:ext uri="{FF2B5EF4-FFF2-40B4-BE49-F238E27FC236}">
                <a16:creationId xmlns:a16="http://schemas.microsoft.com/office/drawing/2014/main" xmlns="" id="{139C8642-5863-4363-AC16-D7C506736573}"/>
              </a:ext>
            </a:extLst>
          </p:cNvPr>
          <p:cNvSpPr>
            <a:spLocks noGrp="1"/>
          </p:cNvSpPr>
          <p:nvPr>
            <p:ph type="body" sz="quarter" idx="26"/>
          </p:nvPr>
        </p:nvSpPr>
        <p:spPr>
          <a:xfrm>
            <a:off x="4286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5" name="Text Placeholder 3">
            <a:extLst>
              <a:ext uri="{FF2B5EF4-FFF2-40B4-BE49-F238E27FC236}">
                <a16:creationId xmlns:a16="http://schemas.microsoft.com/office/drawing/2014/main" xmlns="" id="{8657389A-7C58-499D-9A9B-ED1B30DDAC85}"/>
              </a:ext>
            </a:extLst>
          </p:cNvPr>
          <p:cNvSpPr>
            <a:spLocks noGrp="1"/>
          </p:cNvSpPr>
          <p:nvPr>
            <p:ph type="body" sz="quarter" idx="27"/>
          </p:nvPr>
        </p:nvSpPr>
        <p:spPr>
          <a:xfrm>
            <a:off x="22828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6" name="Text Placeholder 3">
            <a:extLst>
              <a:ext uri="{FF2B5EF4-FFF2-40B4-BE49-F238E27FC236}">
                <a16:creationId xmlns:a16="http://schemas.microsoft.com/office/drawing/2014/main" xmlns="" id="{197DE97A-D809-4D66-8547-55FC52F4F202}"/>
              </a:ext>
            </a:extLst>
          </p:cNvPr>
          <p:cNvSpPr>
            <a:spLocks noGrp="1"/>
          </p:cNvSpPr>
          <p:nvPr>
            <p:ph type="body" sz="quarter" idx="28"/>
          </p:nvPr>
        </p:nvSpPr>
        <p:spPr>
          <a:xfrm>
            <a:off x="2282825" y="6075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7" name="Text Placeholder 3">
            <a:extLst>
              <a:ext uri="{FF2B5EF4-FFF2-40B4-BE49-F238E27FC236}">
                <a16:creationId xmlns:a16="http://schemas.microsoft.com/office/drawing/2014/main" xmlns="" id="{36D3F0D7-A3DF-4348-AB67-C388780C5147}"/>
              </a:ext>
            </a:extLst>
          </p:cNvPr>
          <p:cNvSpPr>
            <a:spLocks noGrp="1"/>
          </p:cNvSpPr>
          <p:nvPr>
            <p:ph type="body" sz="quarter" idx="29"/>
          </p:nvPr>
        </p:nvSpPr>
        <p:spPr>
          <a:xfrm>
            <a:off x="9051925" y="41703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8" name="Text Placeholder 3">
            <a:extLst>
              <a:ext uri="{FF2B5EF4-FFF2-40B4-BE49-F238E27FC236}">
                <a16:creationId xmlns:a16="http://schemas.microsoft.com/office/drawing/2014/main" xmlns="" id="{F44528D5-34A3-43AA-8ECC-83D5AD6697F2}"/>
              </a:ext>
            </a:extLst>
          </p:cNvPr>
          <p:cNvSpPr>
            <a:spLocks noGrp="1"/>
          </p:cNvSpPr>
          <p:nvPr>
            <p:ph type="body" sz="quarter" idx="30"/>
          </p:nvPr>
        </p:nvSpPr>
        <p:spPr>
          <a:xfrm>
            <a:off x="9051925" y="46466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9" name="Text Placeholder 3">
            <a:extLst>
              <a:ext uri="{FF2B5EF4-FFF2-40B4-BE49-F238E27FC236}">
                <a16:creationId xmlns:a16="http://schemas.microsoft.com/office/drawing/2014/main" xmlns="" id="{B0708596-18AF-48E3-9739-99D2C62936DA}"/>
              </a:ext>
            </a:extLst>
          </p:cNvPr>
          <p:cNvSpPr>
            <a:spLocks noGrp="1"/>
          </p:cNvSpPr>
          <p:nvPr>
            <p:ph type="body" sz="quarter" idx="31"/>
          </p:nvPr>
        </p:nvSpPr>
        <p:spPr>
          <a:xfrm>
            <a:off x="9051925" y="51228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50" name="Text Placeholder 3">
            <a:extLst>
              <a:ext uri="{FF2B5EF4-FFF2-40B4-BE49-F238E27FC236}">
                <a16:creationId xmlns:a16="http://schemas.microsoft.com/office/drawing/2014/main" xmlns="" id="{31994D44-8CD5-469D-9483-9B7D24806B03}"/>
              </a:ext>
            </a:extLst>
          </p:cNvPr>
          <p:cNvSpPr>
            <a:spLocks noGrp="1"/>
          </p:cNvSpPr>
          <p:nvPr>
            <p:ph type="body" sz="quarter" idx="32"/>
          </p:nvPr>
        </p:nvSpPr>
        <p:spPr>
          <a:xfrm>
            <a:off x="9051925" y="55991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Tree>
    <p:extLst>
      <p:ext uri="{BB962C8B-B14F-4D97-AF65-F5344CB8AC3E}">
        <p14:creationId xmlns:p14="http://schemas.microsoft.com/office/powerpoint/2010/main" val="31776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thod - Text Boxes">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xmlns="" id="{AC7174C0-80A5-4342-A3CC-9F04C0AB1F15}"/>
              </a:ext>
            </a:extLst>
          </p:cNvPr>
          <p:cNvSpPr>
            <a:spLocks noGrp="1"/>
          </p:cNvSpPr>
          <p:nvPr>
            <p:ph type="body" sz="quarter" idx="15"/>
          </p:nvPr>
        </p:nvSpPr>
        <p:spPr>
          <a:xfrm>
            <a:off x="428625" y="2687638"/>
            <a:ext cx="5343525" cy="355600"/>
          </a:xfrm>
          <a:solidFill>
            <a:schemeClr val="accent2"/>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25" name="Text Placeholder 3">
            <a:extLst>
              <a:ext uri="{FF2B5EF4-FFF2-40B4-BE49-F238E27FC236}">
                <a16:creationId xmlns:a16="http://schemas.microsoft.com/office/drawing/2014/main" xmlns="" id="{4E53D4F7-B538-47BA-B4B0-F14C1D63F562}"/>
              </a:ext>
            </a:extLst>
          </p:cNvPr>
          <p:cNvSpPr>
            <a:spLocks noGrp="1"/>
          </p:cNvSpPr>
          <p:nvPr>
            <p:ph type="body" sz="quarter" idx="14"/>
          </p:nvPr>
        </p:nvSpPr>
        <p:spPr>
          <a:xfrm>
            <a:off x="334963" y="2173288"/>
            <a:ext cx="11053762" cy="355600"/>
          </a:xfrm>
          <a:noFill/>
        </p:spPr>
        <p:txBody>
          <a:bodyPr anchor="ctr" anchorCtr="0">
            <a:normAutofit/>
          </a:bodyPr>
          <a:lstStyle>
            <a:lvl1pPr marL="0" indent="0" algn="ctr">
              <a:buNone/>
              <a:defRPr sz="1800">
                <a:solidFill>
                  <a:schemeClr val="tx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4" name="Text Placeholder 3">
            <a:extLst>
              <a:ext uri="{FF2B5EF4-FFF2-40B4-BE49-F238E27FC236}">
                <a16:creationId xmlns:a16="http://schemas.microsoft.com/office/drawing/2014/main" xmlns="" id="{B31DA6E3-44C6-43B1-AC03-2FBD670DD379}"/>
              </a:ext>
            </a:extLst>
          </p:cNvPr>
          <p:cNvSpPr>
            <a:spLocks noGrp="1"/>
          </p:cNvSpPr>
          <p:nvPr>
            <p:ph type="body" sz="quarter" idx="13"/>
          </p:nvPr>
        </p:nvSpPr>
        <p:spPr>
          <a:xfrm>
            <a:off x="334963" y="1773238"/>
            <a:ext cx="11053762" cy="355600"/>
          </a:xfrm>
          <a:solidFill>
            <a:schemeClr val="accent1"/>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2" name="Title 1">
            <a:extLst>
              <a:ext uri="{FF2B5EF4-FFF2-40B4-BE49-F238E27FC236}">
                <a16:creationId xmlns:a16="http://schemas.microsoft.com/office/drawing/2014/main" xmlns=""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xmlns=""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xmlns=""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8" name="Rectangle 13">
            <a:extLst>
              <a:ext uri="{FF2B5EF4-FFF2-40B4-BE49-F238E27FC236}">
                <a16:creationId xmlns:a16="http://schemas.microsoft.com/office/drawing/2014/main" xmlns="" id="{AD26C9D3-683E-4897-A034-C0B3B759AEC5}"/>
              </a:ext>
            </a:extLst>
          </p:cNvPr>
          <p:cNvSpPr/>
          <p:nvPr userDrawn="1"/>
        </p:nvSpPr>
        <p:spPr>
          <a:xfrm>
            <a:off x="334963" y="2529525"/>
            <a:ext cx="11053762" cy="80325"/>
          </a:xfrm>
          <a:custGeom>
            <a:avLst/>
            <a:gdLst>
              <a:gd name="connsiteX0" fmla="*/ 0 w 11053762"/>
              <a:gd name="connsiteY0" fmla="*/ 0 h 216644"/>
              <a:gd name="connsiteX1" fmla="*/ 11053762 w 11053762"/>
              <a:gd name="connsiteY1" fmla="*/ 0 h 216644"/>
              <a:gd name="connsiteX2" fmla="*/ 11053762 w 11053762"/>
              <a:gd name="connsiteY2" fmla="*/ 216644 h 216644"/>
              <a:gd name="connsiteX3" fmla="*/ 0 w 11053762"/>
              <a:gd name="connsiteY3" fmla="*/ 216644 h 216644"/>
              <a:gd name="connsiteX4" fmla="*/ 0 w 11053762"/>
              <a:gd name="connsiteY4" fmla="*/ 0 h 216644"/>
              <a:gd name="connsiteX0" fmla="*/ 0 w 11053762"/>
              <a:gd name="connsiteY0" fmla="*/ 216644 h 308084"/>
              <a:gd name="connsiteX1" fmla="*/ 0 w 11053762"/>
              <a:gd name="connsiteY1" fmla="*/ 0 h 308084"/>
              <a:gd name="connsiteX2" fmla="*/ 11053762 w 11053762"/>
              <a:gd name="connsiteY2" fmla="*/ 0 h 308084"/>
              <a:gd name="connsiteX3" fmla="*/ 11053762 w 11053762"/>
              <a:gd name="connsiteY3" fmla="*/ 216644 h 308084"/>
              <a:gd name="connsiteX4" fmla="*/ 91440 w 11053762"/>
              <a:gd name="connsiteY4" fmla="*/ 308084 h 308084"/>
              <a:gd name="connsiteX0" fmla="*/ 0 w 11053762"/>
              <a:gd name="connsiteY0" fmla="*/ 216644 h 216644"/>
              <a:gd name="connsiteX1" fmla="*/ 0 w 11053762"/>
              <a:gd name="connsiteY1" fmla="*/ 0 h 216644"/>
              <a:gd name="connsiteX2" fmla="*/ 11053762 w 11053762"/>
              <a:gd name="connsiteY2" fmla="*/ 0 h 216644"/>
              <a:gd name="connsiteX3" fmla="*/ 11053762 w 11053762"/>
              <a:gd name="connsiteY3" fmla="*/ 216644 h 216644"/>
            </a:gdLst>
            <a:ahLst/>
            <a:cxnLst>
              <a:cxn ang="0">
                <a:pos x="connsiteX0" y="connsiteY0"/>
              </a:cxn>
              <a:cxn ang="0">
                <a:pos x="connsiteX1" y="connsiteY1"/>
              </a:cxn>
              <a:cxn ang="0">
                <a:pos x="connsiteX2" y="connsiteY2"/>
              </a:cxn>
              <a:cxn ang="0">
                <a:pos x="connsiteX3" y="connsiteY3"/>
              </a:cxn>
            </a:cxnLst>
            <a:rect l="l" t="t" r="r" b="b"/>
            <a:pathLst>
              <a:path w="11053762" h="216644">
                <a:moveTo>
                  <a:pt x="0" y="216644"/>
                </a:moveTo>
                <a:lnTo>
                  <a:pt x="0" y="0"/>
                </a:lnTo>
                <a:lnTo>
                  <a:pt x="11053762" y="0"/>
                </a:lnTo>
                <a:lnTo>
                  <a:pt x="11053762" y="21664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Text Placeholder 3">
            <a:extLst>
              <a:ext uri="{FF2B5EF4-FFF2-40B4-BE49-F238E27FC236}">
                <a16:creationId xmlns:a16="http://schemas.microsoft.com/office/drawing/2014/main" xmlns="" id="{AAFFBC41-42B4-4940-80FF-AB5F3F07D393}"/>
              </a:ext>
            </a:extLst>
          </p:cNvPr>
          <p:cNvSpPr>
            <a:spLocks noGrp="1"/>
          </p:cNvSpPr>
          <p:nvPr>
            <p:ph type="body" sz="quarter" idx="16"/>
          </p:nvPr>
        </p:nvSpPr>
        <p:spPr>
          <a:xfrm>
            <a:off x="428625" y="309260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28" name="Text Placeholder 3">
            <a:extLst>
              <a:ext uri="{FF2B5EF4-FFF2-40B4-BE49-F238E27FC236}">
                <a16:creationId xmlns:a16="http://schemas.microsoft.com/office/drawing/2014/main" xmlns="" id="{AED2DB75-260A-4EA2-8163-A3A69A10F01A}"/>
              </a:ext>
            </a:extLst>
          </p:cNvPr>
          <p:cNvSpPr>
            <a:spLocks noGrp="1"/>
          </p:cNvSpPr>
          <p:nvPr>
            <p:ph type="body" sz="quarter" idx="17"/>
          </p:nvPr>
        </p:nvSpPr>
        <p:spPr>
          <a:xfrm>
            <a:off x="428625" y="359411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29" name="Text Placeholder 3">
            <a:extLst>
              <a:ext uri="{FF2B5EF4-FFF2-40B4-BE49-F238E27FC236}">
                <a16:creationId xmlns:a16="http://schemas.microsoft.com/office/drawing/2014/main" xmlns="" id="{D8F4CF5D-5EE5-41EE-A6FD-1F29FDECAA32}"/>
              </a:ext>
            </a:extLst>
          </p:cNvPr>
          <p:cNvSpPr>
            <a:spLocks noGrp="1"/>
          </p:cNvSpPr>
          <p:nvPr>
            <p:ph type="body" sz="quarter" idx="18"/>
          </p:nvPr>
        </p:nvSpPr>
        <p:spPr>
          <a:xfrm>
            <a:off x="428625" y="409561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0" name="Text Placeholder 3">
            <a:extLst>
              <a:ext uri="{FF2B5EF4-FFF2-40B4-BE49-F238E27FC236}">
                <a16:creationId xmlns:a16="http://schemas.microsoft.com/office/drawing/2014/main" xmlns="" id="{19644F64-31D7-4853-BAE6-6C7E3D57E0CF}"/>
              </a:ext>
            </a:extLst>
          </p:cNvPr>
          <p:cNvSpPr>
            <a:spLocks noGrp="1"/>
          </p:cNvSpPr>
          <p:nvPr>
            <p:ph type="body" sz="quarter" idx="19"/>
          </p:nvPr>
        </p:nvSpPr>
        <p:spPr>
          <a:xfrm>
            <a:off x="428625" y="459712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1" name="Text Placeholder 3">
            <a:extLst>
              <a:ext uri="{FF2B5EF4-FFF2-40B4-BE49-F238E27FC236}">
                <a16:creationId xmlns:a16="http://schemas.microsoft.com/office/drawing/2014/main" xmlns="" id="{15D4F098-CD79-4228-B5F5-DB2F60850DA1}"/>
              </a:ext>
            </a:extLst>
          </p:cNvPr>
          <p:cNvSpPr>
            <a:spLocks noGrp="1"/>
          </p:cNvSpPr>
          <p:nvPr>
            <p:ph type="body" sz="quarter" idx="20"/>
          </p:nvPr>
        </p:nvSpPr>
        <p:spPr>
          <a:xfrm>
            <a:off x="428625" y="509862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2" name="Text Placeholder 3">
            <a:extLst>
              <a:ext uri="{FF2B5EF4-FFF2-40B4-BE49-F238E27FC236}">
                <a16:creationId xmlns:a16="http://schemas.microsoft.com/office/drawing/2014/main" xmlns="" id="{A3E43D5A-D6D9-480C-B304-CB2034E92E1A}"/>
              </a:ext>
            </a:extLst>
          </p:cNvPr>
          <p:cNvSpPr>
            <a:spLocks noGrp="1"/>
          </p:cNvSpPr>
          <p:nvPr>
            <p:ph type="body" sz="quarter" idx="21"/>
          </p:nvPr>
        </p:nvSpPr>
        <p:spPr>
          <a:xfrm>
            <a:off x="428625" y="5600129"/>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3" name="Text Placeholder 3">
            <a:extLst>
              <a:ext uri="{FF2B5EF4-FFF2-40B4-BE49-F238E27FC236}">
                <a16:creationId xmlns:a16="http://schemas.microsoft.com/office/drawing/2014/main" xmlns="" id="{67F68B22-CF63-4B8B-BED6-A0177F523F68}"/>
              </a:ext>
            </a:extLst>
          </p:cNvPr>
          <p:cNvSpPr>
            <a:spLocks noGrp="1"/>
          </p:cNvSpPr>
          <p:nvPr>
            <p:ph type="body" sz="quarter" idx="22"/>
          </p:nvPr>
        </p:nvSpPr>
        <p:spPr>
          <a:xfrm>
            <a:off x="5981700" y="309260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4" name="Text Placeholder 3">
            <a:extLst>
              <a:ext uri="{FF2B5EF4-FFF2-40B4-BE49-F238E27FC236}">
                <a16:creationId xmlns:a16="http://schemas.microsoft.com/office/drawing/2014/main" xmlns="" id="{0BA2F974-DA7A-457B-BB09-D46137004C8E}"/>
              </a:ext>
            </a:extLst>
          </p:cNvPr>
          <p:cNvSpPr>
            <a:spLocks noGrp="1"/>
          </p:cNvSpPr>
          <p:nvPr>
            <p:ph type="body" sz="quarter" idx="23"/>
          </p:nvPr>
        </p:nvSpPr>
        <p:spPr>
          <a:xfrm>
            <a:off x="5981700" y="359411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5" name="Text Placeholder 3">
            <a:extLst>
              <a:ext uri="{FF2B5EF4-FFF2-40B4-BE49-F238E27FC236}">
                <a16:creationId xmlns:a16="http://schemas.microsoft.com/office/drawing/2014/main" xmlns="" id="{F37BB99F-3BE1-4CD3-B6B6-F078ACA55A04}"/>
              </a:ext>
            </a:extLst>
          </p:cNvPr>
          <p:cNvSpPr>
            <a:spLocks noGrp="1"/>
          </p:cNvSpPr>
          <p:nvPr>
            <p:ph type="body" sz="quarter" idx="24"/>
          </p:nvPr>
        </p:nvSpPr>
        <p:spPr>
          <a:xfrm>
            <a:off x="5981700" y="409561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6" name="Text Placeholder 3">
            <a:extLst>
              <a:ext uri="{FF2B5EF4-FFF2-40B4-BE49-F238E27FC236}">
                <a16:creationId xmlns:a16="http://schemas.microsoft.com/office/drawing/2014/main" xmlns="" id="{AAF9FBFE-C419-43C0-BEBE-2822255DB6AC}"/>
              </a:ext>
            </a:extLst>
          </p:cNvPr>
          <p:cNvSpPr>
            <a:spLocks noGrp="1"/>
          </p:cNvSpPr>
          <p:nvPr>
            <p:ph type="body" sz="quarter" idx="25"/>
          </p:nvPr>
        </p:nvSpPr>
        <p:spPr>
          <a:xfrm>
            <a:off x="5981700" y="459712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7" name="Text Placeholder 3">
            <a:extLst>
              <a:ext uri="{FF2B5EF4-FFF2-40B4-BE49-F238E27FC236}">
                <a16:creationId xmlns:a16="http://schemas.microsoft.com/office/drawing/2014/main" xmlns="" id="{894199EB-E9C0-4D78-AE7E-FB0765BACF05}"/>
              </a:ext>
            </a:extLst>
          </p:cNvPr>
          <p:cNvSpPr>
            <a:spLocks noGrp="1"/>
          </p:cNvSpPr>
          <p:nvPr>
            <p:ph type="body" sz="quarter" idx="26"/>
          </p:nvPr>
        </p:nvSpPr>
        <p:spPr>
          <a:xfrm>
            <a:off x="5981700" y="5600129"/>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8" name="Text Placeholder 3">
            <a:extLst>
              <a:ext uri="{FF2B5EF4-FFF2-40B4-BE49-F238E27FC236}">
                <a16:creationId xmlns:a16="http://schemas.microsoft.com/office/drawing/2014/main" xmlns="" id="{A471076A-80CE-4091-A311-9B095BDD095E}"/>
              </a:ext>
            </a:extLst>
          </p:cNvPr>
          <p:cNvSpPr>
            <a:spLocks noGrp="1"/>
          </p:cNvSpPr>
          <p:nvPr>
            <p:ph type="body" sz="quarter" idx="27"/>
          </p:nvPr>
        </p:nvSpPr>
        <p:spPr>
          <a:xfrm>
            <a:off x="5981700" y="2687638"/>
            <a:ext cx="5343526" cy="355600"/>
          </a:xfrm>
          <a:solidFill>
            <a:schemeClr val="accent2">
              <a:lumMod val="60000"/>
              <a:lumOff val="40000"/>
            </a:schemeClr>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22" name="Text Placeholder 3">
            <a:extLst>
              <a:ext uri="{FF2B5EF4-FFF2-40B4-BE49-F238E27FC236}">
                <a16:creationId xmlns:a16="http://schemas.microsoft.com/office/drawing/2014/main" xmlns="" id="{FC054381-063F-4E84-9A03-EE3344367266}"/>
              </a:ext>
            </a:extLst>
          </p:cNvPr>
          <p:cNvSpPr>
            <a:spLocks noGrp="1"/>
          </p:cNvSpPr>
          <p:nvPr>
            <p:ph type="body" sz="quarter" idx="28"/>
          </p:nvPr>
        </p:nvSpPr>
        <p:spPr>
          <a:xfrm>
            <a:off x="5981700" y="509862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Tree>
    <p:extLst>
      <p:ext uri="{BB962C8B-B14F-4D97-AF65-F5344CB8AC3E}">
        <p14:creationId xmlns:p14="http://schemas.microsoft.com/office/powerpoint/2010/main" val="367174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xmlns="" id="{3D28CB36-D6BB-4908-BAB1-20AB873E9EC1}"/>
              </a:ext>
            </a:extLst>
          </p:cNvPr>
          <p:cNvSpPr>
            <a:spLocks noGrp="1"/>
          </p:cNvSpPr>
          <p:nvPr>
            <p:ph type="chart" sz="quarter" idx="16"/>
          </p:nvPr>
        </p:nvSpPr>
        <p:spPr>
          <a:xfrm>
            <a:off x="4969556" y="1773238"/>
            <a:ext cx="6419169" cy="4140200"/>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12" name="Subtitle 2">
            <a:extLst>
              <a:ext uri="{FF2B5EF4-FFF2-40B4-BE49-F238E27FC236}">
                <a16:creationId xmlns:a16="http://schemas.microsoft.com/office/drawing/2014/main" xmlns="" id="{6B73036E-03E0-4BC8-A1DA-B54489EC8F54}"/>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
        <p:nvSpPr>
          <p:cNvPr id="21" name="Text Placeholder 20">
            <a:extLst>
              <a:ext uri="{FF2B5EF4-FFF2-40B4-BE49-F238E27FC236}">
                <a16:creationId xmlns:a16="http://schemas.microsoft.com/office/drawing/2014/main" xmlns=""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5">
            <a:extLst>
              <a:ext uri="{FF2B5EF4-FFF2-40B4-BE49-F238E27FC236}">
                <a16:creationId xmlns:a16="http://schemas.microsoft.com/office/drawing/2014/main" xmlns="" id="{F2A97D82-1BAC-4D88-86D5-59D4E2AC926E}"/>
              </a:ext>
            </a:extLst>
          </p:cNvPr>
          <p:cNvSpPr>
            <a:spLocks noGrp="1"/>
          </p:cNvSpPr>
          <p:nvPr>
            <p:ph type="body" sz="quarter" idx="19"/>
          </p:nvPr>
        </p:nvSpPr>
        <p:spPr>
          <a:xfrm>
            <a:off x="4943477" y="6114064"/>
            <a:ext cx="4367674" cy="344487"/>
          </a:xfrm>
          <a:prstGeom prst="rect">
            <a:avLst/>
          </a:prstGeom>
        </p:spPr>
        <p:txBody>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xmlns=""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xmlns="" id="{76455754-034B-4FE0-8D3A-6BDB29E0E168}"/>
              </a:ext>
            </a:extLst>
          </p:cNvPr>
          <p:cNvSpPr>
            <a:spLocks noGrp="1"/>
          </p:cNvSpPr>
          <p:nvPr>
            <p:ph type="body" sz="quarter" idx="20"/>
          </p:nvPr>
        </p:nvSpPr>
        <p:spPr>
          <a:xfrm>
            <a:off x="9311150" y="6114063"/>
            <a:ext cx="2077576" cy="344487"/>
          </a:xfrm>
          <a:prstGeom prst="rect">
            <a:avLst/>
          </a:prstGeom>
        </p:spPr>
        <p:txBody>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3" name="Title 1">
            <a:extLst>
              <a:ext uri="{FF2B5EF4-FFF2-40B4-BE49-F238E27FC236}">
                <a16:creationId xmlns:a16="http://schemas.microsoft.com/office/drawing/2014/main" xmlns="" id="{5D8861A1-2098-4A9A-8082-B69749034F3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4" name="Text Placeholder 15">
            <a:extLst>
              <a:ext uri="{FF2B5EF4-FFF2-40B4-BE49-F238E27FC236}">
                <a16:creationId xmlns:a16="http://schemas.microsoft.com/office/drawing/2014/main" xmlns="" id="{9F5DA177-EBEB-4456-9E97-EB20BA509A6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5" name="Slide Number Placeholder 5">
            <a:extLst>
              <a:ext uri="{FF2B5EF4-FFF2-40B4-BE49-F238E27FC236}">
                <a16:creationId xmlns:a16="http://schemas.microsoft.com/office/drawing/2014/main" xmlns="" id="{DC564927-45F2-46F4-ADD6-026787ADC08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34333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4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4F54C031-8B4D-4FA0-BDE8-AF15EA630F42}"/>
              </a:ext>
            </a:extLst>
          </p:cNvPr>
          <p:cNvSpPr>
            <a:spLocks noGrp="1"/>
          </p:cNvSpPr>
          <p:nvPr>
            <p:ph type="pic" sz="quarter" idx="21"/>
          </p:nvPr>
        </p:nvSpPr>
        <p:spPr>
          <a:xfrm>
            <a:off x="4968875" y="1773238"/>
            <a:ext cx="6419850" cy="4140200"/>
          </a:xfrm>
        </p:spPr>
        <p:txBody>
          <a:bodyPr/>
          <a:lstStyle>
            <a:lvl1pPr>
              <a:defRPr>
                <a:solidFill>
                  <a:schemeClr val="tx1"/>
                </a:solidFill>
              </a:defRPr>
            </a:lvl1pPr>
          </a:lstStyle>
          <a:p>
            <a:r>
              <a:rPr lang="en-US" dirty="0" smtClean="0"/>
              <a:t>Click icon to add picture</a:t>
            </a:r>
            <a:endParaRPr lang="en-GB" dirty="0"/>
          </a:p>
        </p:txBody>
      </p:sp>
      <p:sp>
        <p:nvSpPr>
          <p:cNvPr id="21" name="Text Placeholder 20">
            <a:extLst>
              <a:ext uri="{FF2B5EF4-FFF2-40B4-BE49-F238E27FC236}">
                <a16:creationId xmlns:a16="http://schemas.microsoft.com/office/drawing/2014/main" xmlns=""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5">
            <a:extLst>
              <a:ext uri="{FF2B5EF4-FFF2-40B4-BE49-F238E27FC236}">
                <a16:creationId xmlns:a16="http://schemas.microsoft.com/office/drawing/2014/main" xmlns=""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xmlns=""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xmlns=""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4" name="Title 1">
            <a:extLst>
              <a:ext uri="{FF2B5EF4-FFF2-40B4-BE49-F238E27FC236}">
                <a16:creationId xmlns:a16="http://schemas.microsoft.com/office/drawing/2014/main" xmlns="" id="{C0F3B955-9A8F-443F-9072-EE58F9F7FA5B}"/>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5" name="Text Placeholder 15">
            <a:extLst>
              <a:ext uri="{FF2B5EF4-FFF2-40B4-BE49-F238E27FC236}">
                <a16:creationId xmlns:a16="http://schemas.microsoft.com/office/drawing/2014/main" xmlns="" id="{38C8F27D-B720-49FD-BA9A-2D3CA5B24D8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ubtitle 2">
            <a:extLst>
              <a:ext uri="{FF2B5EF4-FFF2-40B4-BE49-F238E27FC236}">
                <a16:creationId xmlns:a16="http://schemas.microsoft.com/office/drawing/2014/main" xmlns="" id="{8898E0E6-56FB-45EA-9FA9-86DC943AF5B3}"/>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
        <p:nvSpPr>
          <p:cNvPr id="16" name="Slide Number Placeholder 5">
            <a:extLst>
              <a:ext uri="{FF2B5EF4-FFF2-40B4-BE49-F238E27FC236}">
                <a16:creationId xmlns:a16="http://schemas.microsoft.com/office/drawing/2014/main" xmlns="" id="{06DDDFAC-040A-4EE8-BAD7-D2D2D117953A}"/>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7834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xmlns="" id="{3D28CB36-D6BB-4908-BAB1-20AB873E9EC1}"/>
              </a:ext>
            </a:extLst>
          </p:cNvPr>
          <p:cNvSpPr>
            <a:spLocks noGrp="1"/>
          </p:cNvSpPr>
          <p:nvPr>
            <p:ph type="chart" sz="quarter" idx="16"/>
          </p:nvPr>
        </p:nvSpPr>
        <p:spPr>
          <a:xfrm>
            <a:off x="4969556" y="1775666"/>
            <a:ext cx="6419169" cy="2016640"/>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xmlns=""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xmlns=""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5">
            <a:extLst>
              <a:ext uri="{FF2B5EF4-FFF2-40B4-BE49-F238E27FC236}">
                <a16:creationId xmlns:a16="http://schemas.microsoft.com/office/drawing/2014/main" xmlns=""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xmlns=""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xmlns=""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xmlns=""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3" name="Chart Placeholder 15">
            <a:extLst>
              <a:ext uri="{FF2B5EF4-FFF2-40B4-BE49-F238E27FC236}">
                <a16:creationId xmlns:a16="http://schemas.microsoft.com/office/drawing/2014/main" xmlns="" id="{AA0A2279-7B6C-4193-A5E4-3CA2087F071F}"/>
              </a:ext>
            </a:extLst>
          </p:cNvPr>
          <p:cNvSpPr>
            <a:spLocks noGrp="1"/>
          </p:cNvSpPr>
          <p:nvPr>
            <p:ph type="chart" sz="quarter" idx="21"/>
          </p:nvPr>
        </p:nvSpPr>
        <p:spPr>
          <a:xfrm>
            <a:off x="4969555" y="3896798"/>
            <a:ext cx="6419169" cy="2016640"/>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14" name="Title 1">
            <a:extLst>
              <a:ext uri="{FF2B5EF4-FFF2-40B4-BE49-F238E27FC236}">
                <a16:creationId xmlns:a16="http://schemas.microsoft.com/office/drawing/2014/main" xmlns="" id="{758746CB-0715-4CFC-8448-2B9C4A95B3D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5" name="Text Placeholder 15">
            <a:extLst>
              <a:ext uri="{FF2B5EF4-FFF2-40B4-BE49-F238E27FC236}">
                <a16:creationId xmlns:a16="http://schemas.microsoft.com/office/drawing/2014/main" xmlns="" id="{81B001C3-295F-4BFC-94CA-ABC1A2F5CFE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xmlns="" id="{8AB2B771-B26B-4A1C-97E9-A881BA3439EE}"/>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Tree>
    <p:extLst>
      <p:ext uri="{BB962C8B-B14F-4D97-AF65-F5344CB8AC3E}">
        <p14:creationId xmlns:p14="http://schemas.microsoft.com/office/powerpoint/2010/main" val="11319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5D20DD60-B84D-4E39-B02E-1A0E9A9D27AB}"/>
              </a:ext>
            </a:extLst>
          </p:cNvPr>
          <p:cNvSpPr>
            <a:spLocks noGrp="1"/>
          </p:cNvSpPr>
          <p:nvPr>
            <p:ph type="sldNum" sz="quarter" idx="4"/>
          </p:nvPr>
        </p:nvSpPr>
        <p:spPr>
          <a:xfrm>
            <a:off x="11353800" y="6356350"/>
            <a:ext cx="838200" cy="530019"/>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3CF2D5F0-42C9-44CC-9D46-F1CEB28D430F}" type="slidenum">
              <a:rPr lang="en-GB" smtClean="0"/>
              <a:pPr/>
              <a:t>‹#›</a:t>
            </a:fld>
            <a:endParaRPr lang="en-GB" dirty="0"/>
          </a:p>
        </p:txBody>
      </p:sp>
      <p:sp>
        <p:nvSpPr>
          <p:cNvPr id="2" name="Title Placeholder 1">
            <a:extLst>
              <a:ext uri="{FF2B5EF4-FFF2-40B4-BE49-F238E27FC236}">
                <a16:creationId xmlns:a16="http://schemas.microsoft.com/office/drawing/2014/main" xmlns="" id="{F3677B5B-E2F4-452D-A6E9-010FD6040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A0618B95-7BAD-40C4-96AA-6AE939079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xmlns="" id="{45D9C78A-42D2-4820-B680-64E54A9EDED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081516" y="170703"/>
            <a:ext cx="974628" cy="976693"/>
          </a:xfrm>
          <a:prstGeom prst="rect">
            <a:avLst/>
          </a:prstGeom>
        </p:spPr>
      </p:pic>
      <p:sp>
        <p:nvSpPr>
          <p:cNvPr id="9" name="Rectangle 8">
            <a:extLst>
              <a:ext uri="{FF2B5EF4-FFF2-40B4-BE49-F238E27FC236}">
                <a16:creationId xmlns:a16="http://schemas.microsoft.com/office/drawing/2014/main" xmlns="" id="{E741FDFC-B648-4422-A302-B2CDB631C208}"/>
              </a:ext>
            </a:extLst>
          </p:cNvPr>
          <p:cNvSpPr/>
          <p:nvPr userDrawn="1"/>
        </p:nvSpPr>
        <p:spPr>
          <a:xfrm>
            <a:off x="0" y="6749209"/>
            <a:ext cx="12192000" cy="137160"/>
          </a:xfrm>
          <a:prstGeom prst="rect">
            <a:avLst/>
          </a:prstGeom>
          <a:solidFill>
            <a:srgbClr val="9FA052"/>
          </a:solidFill>
          <a:ln w="127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031110131"/>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6" r:id="rId3"/>
    <p:sldLayoutId id="2147483677" r:id="rId4"/>
    <p:sldLayoutId id="2147483689" r:id="rId5"/>
    <p:sldLayoutId id="2147483688" r:id="rId6"/>
    <p:sldLayoutId id="2147483665" r:id="rId7"/>
    <p:sldLayoutId id="2147483669" r:id="rId8"/>
    <p:sldLayoutId id="2147483668" r:id="rId9"/>
    <p:sldLayoutId id="2147483664" r:id="rId10"/>
    <p:sldLayoutId id="2147483660" r:id="rId11"/>
    <p:sldLayoutId id="2147483686" r:id="rId12"/>
    <p:sldLayoutId id="2147483662" r:id="rId13"/>
    <p:sldLayoutId id="2147483671" r:id="rId14"/>
    <p:sldLayoutId id="2147483681" r:id="rId15"/>
    <p:sldLayoutId id="2147483673" r:id="rId16"/>
    <p:sldLayoutId id="2147483667" r:id="rId17"/>
    <p:sldLayoutId id="2147483680" r:id="rId18"/>
    <p:sldLayoutId id="2147483685" r:id="rId19"/>
    <p:sldLayoutId id="2147483672" r:id="rId20"/>
    <p:sldLayoutId id="2147483670" r:id="rId21"/>
    <p:sldLayoutId id="2147483675" r:id="rId22"/>
    <p:sldLayoutId id="2147483674" r:id="rId23"/>
    <p:sldLayoutId id="2147483678" r:id="rId24"/>
    <p:sldLayoutId id="2147483679" r:id="rId25"/>
    <p:sldLayoutId id="2147483687" r:id="rId26"/>
    <p:sldLayoutId id="2147483683" r:id="rId27"/>
    <p:sldLayoutId id="214748368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diane.mcgregor@progressivepartnership.co.uk" TargetMode="External"/><Relationship Id="rId2" Type="http://schemas.openxmlformats.org/officeDocument/2006/relationships/notesSlide" Target="../notesSlides/notesSlide52.xml"/><Relationship Id="rId1" Type="http://schemas.openxmlformats.org/officeDocument/2006/relationships/slideLayout" Target="../slideLayouts/slideLayout28.xml"/><Relationship Id="rId4" Type="http://schemas.openxmlformats.org/officeDocument/2006/relationships/hyperlink" Target="mailto:ruth.bryan@progressivepartnership.co.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xmlns="" id="{5406DC3F-C932-4984-864E-6B629ED0F235}"/>
              </a:ext>
            </a:extLst>
          </p:cNvPr>
          <p:cNvSpPr>
            <a:spLocks noGrp="1"/>
          </p:cNvSpPr>
          <p:nvPr>
            <p:ph type="subTitle" idx="1"/>
          </p:nvPr>
        </p:nvSpPr>
        <p:spPr>
          <a:xfrm>
            <a:off x="2640012" y="2316480"/>
            <a:ext cx="6808788" cy="1297577"/>
          </a:xfrm>
        </p:spPr>
        <p:txBody>
          <a:bodyPr>
            <a:noAutofit/>
          </a:bodyPr>
          <a:lstStyle/>
          <a:p>
            <a:pPr>
              <a:lnSpc>
                <a:spcPct val="100000"/>
              </a:lnSpc>
              <a:spcBef>
                <a:spcPts val="0"/>
              </a:spcBef>
            </a:pPr>
            <a:r>
              <a:rPr lang="en-GB" sz="2800" b="1" dirty="0" smtClean="0"/>
              <a:t>Cairngorms National Park Authority</a:t>
            </a:r>
          </a:p>
          <a:p>
            <a:pPr>
              <a:lnSpc>
                <a:spcPct val="100000"/>
              </a:lnSpc>
              <a:spcBef>
                <a:spcPts val="0"/>
              </a:spcBef>
            </a:pPr>
            <a:r>
              <a:rPr lang="en-GB" sz="2800" dirty="0" smtClean="0"/>
              <a:t>Visitor Survey 2019-20</a:t>
            </a:r>
          </a:p>
        </p:txBody>
      </p:sp>
      <p:sp>
        <p:nvSpPr>
          <p:cNvPr id="9" name="Text Placeholder 8">
            <a:extLst>
              <a:ext uri="{FF2B5EF4-FFF2-40B4-BE49-F238E27FC236}">
                <a16:creationId xmlns:a16="http://schemas.microsoft.com/office/drawing/2014/main" xmlns="" id="{C94C6595-0C02-47A0-8973-204F3D2629E0}"/>
              </a:ext>
            </a:extLst>
          </p:cNvPr>
          <p:cNvSpPr>
            <a:spLocks noGrp="1"/>
          </p:cNvSpPr>
          <p:nvPr>
            <p:ph type="body" sz="quarter" idx="15"/>
          </p:nvPr>
        </p:nvSpPr>
        <p:spPr>
          <a:xfrm>
            <a:off x="2640012" y="3561806"/>
            <a:ext cx="6119798" cy="391884"/>
          </a:xfrm>
        </p:spPr>
        <p:txBody>
          <a:bodyPr anchor="ctr">
            <a:normAutofit/>
          </a:bodyPr>
          <a:lstStyle/>
          <a:p>
            <a:r>
              <a:rPr lang="en-GB" sz="2000" dirty="0"/>
              <a:t>Interim Report: Summer Season </a:t>
            </a:r>
            <a:r>
              <a:rPr lang="en-GB" sz="2000" dirty="0" smtClean="0"/>
              <a:t>2019</a:t>
            </a:r>
            <a:endParaRPr lang="en-GB"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318" y="5950424"/>
            <a:ext cx="922508" cy="777922"/>
          </a:xfrm>
          <a:prstGeom prst="rect">
            <a:avLst/>
          </a:prstGeom>
        </p:spPr>
      </p:pic>
      <p:sp>
        <p:nvSpPr>
          <p:cNvPr id="10" name="Text Placeholder 8">
            <a:extLst>
              <a:ext uri="{FF2B5EF4-FFF2-40B4-BE49-F238E27FC236}">
                <a16:creationId xmlns:a16="http://schemas.microsoft.com/office/drawing/2014/main" xmlns="" id="{C94C6595-0C02-47A0-8973-204F3D2629E0}"/>
              </a:ext>
            </a:extLst>
          </p:cNvPr>
          <p:cNvSpPr txBox="1">
            <a:spLocks/>
          </p:cNvSpPr>
          <p:nvPr/>
        </p:nvSpPr>
        <p:spPr>
          <a:xfrm>
            <a:off x="2631303" y="4079964"/>
            <a:ext cx="6119798" cy="370113"/>
          </a:xfrm>
          <a:prstGeom prst="rect">
            <a:avLst/>
          </a:prstGeom>
        </p:spPr>
        <p:txBody>
          <a:bodyPr vert="horz" lIns="91440" tIns="0" rIns="9144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November 2019</a:t>
            </a:r>
            <a:endParaRPr lang="en-GB" sz="2000" dirty="0"/>
          </a:p>
        </p:txBody>
      </p:sp>
    </p:spTree>
    <p:extLst>
      <p:ext uri="{BB962C8B-B14F-4D97-AF65-F5344CB8AC3E}">
        <p14:creationId xmlns:p14="http://schemas.microsoft.com/office/powerpoint/2010/main" val="92150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xmlns="" id="{CC47C0B6-0E38-4EC3-8F66-83B14AEBFDDB}"/>
              </a:ext>
            </a:extLst>
          </p:cNvPr>
          <p:cNvSpPr>
            <a:spLocks noGrp="1"/>
          </p:cNvSpPr>
          <p:nvPr>
            <p:ph type="sldNum" sz="quarter" idx="12"/>
          </p:nvPr>
        </p:nvSpPr>
        <p:spPr/>
        <p:txBody>
          <a:bodyPr/>
          <a:lstStyle/>
          <a:p>
            <a:fld id="{3CF2D5F0-42C9-44CC-9D46-F1CEB28D430F}" type="slidenum">
              <a:rPr lang="en-GB" smtClean="0"/>
              <a:t>10</a:t>
            </a:fld>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3475670677"/>
              </p:ext>
            </p:extLst>
          </p:nvPr>
        </p:nvGraphicFramePr>
        <p:xfrm>
          <a:off x="8469037" y="1845311"/>
          <a:ext cx="2989539" cy="1907858"/>
        </p:xfrm>
        <a:graphic>
          <a:graphicData uri="http://schemas.openxmlformats.org/drawingml/2006/table">
            <a:tbl>
              <a:tblPr firstRow="1" bandRow="1">
                <a:tableStyleId>{69012ECD-51FC-41F1-AA8D-1B2483CD663E}</a:tableStyleId>
              </a:tblPr>
              <a:tblGrid>
                <a:gridCol w="1418715"/>
                <a:gridCol w="796171"/>
                <a:gridCol w="774653"/>
              </a:tblGrid>
              <a:tr h="270078">
                <a:tc>
                  <a:txBody>
                    <a:bodyPr/>
                    <a:lstStyle/>
                    <a:p>
                      <a:r>
                        <a:rPr lang="en-GB" sz="1100" dirty="0" smtClean="0">
                          <a:latin typeface="+mn-lt"/>
                        </a:rPr>
                        <a:t>SEG</a:t>
                      </a:r>
                      <a:endParaRPr lang="en-GB" sz="1100" dirty="0">
                        <a:latin typeface="+mn-lt"/>
                      </a:endParaRPr>
                    </a:p>
                  </a:txBody>
                  <a:tcPr/>
                </a:tc>
                <a:tc>
                  <a:txBody>
                    <a:bodyPr/>
                    <a:lstStyle/>
                    <a:p>
                      <a:pPr algn="ctr"/>
                      <a:r>
                        <a:rPr lang="en-GB" sz="1100" dirty="0" smtClean="0"/>
                        <a:t>2014</a:t>
                      </a:r>
                      <a:endParaRPr lang="en-GB" sz="1100" dirty="0"/>
                    </a:p>
                  </a:txBody>
                  <a:tcPr/>
                </a:tc>
                <a:tc>
                  <a:txBody>
                    <a:bodyPr/>
                    <a:lstStyle/>
                    <a:p>
                      <a:pPr algn="ctr"/>
                      <a:r>
                        <a:rPr lang="en-GB" sz="1100" dirty="0" smtClean="0"/>
                        <a:t>2019</a:t>
                      </a:r>
                      <a:endParaRPr lang="en-GB" sz="1100" dirty="0"/>
                    </a:p>
                  </a:txBody>
                  <a:tcPr/>
                </a:tc>
              </a:tr>
              <a:tr h="272285">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AB</a:t>
                      </a:r>
                    </a:p>
                  </a:txBody>
                  <a:tcPr marT="45716" marB="45716" anchor="ctr" horzOverflow="overflow"/>
                </a:tc>
                <a:tc>
                  <a:txBody>
                    <a:bodyPr/>
                    <a:lstStyle/>
                    <a:p>
                      <a:pPr algn="ctr" fontAlgn="b"/>
                      <a:r>
                        <a:rPr lang="en-GB" sz="1200" b="0" i="0" u="none" strike="noStrike" kern="1200" dirty="0">
                          <a:solidFill>
                            <a:srgbClr val="4B4F56"/>
                          </a:solidFill>
                          <a:effectLst/>
                          <a:latin typeface="+mn-lt"/>
                          <a:ea typeface="+mn-ea"/>
                          <a:cs typeface="+mn-cs"/>
                        </a:rPr>
                        <a:t>31%</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36%</a:t>
                      </a:r>
                      <a:endParaRPr lang="en-GB" sz="1200" b="0" i="0" u="none" strike="noStrike" dirty="0">
                        <a:solidFill>
                          <a:srgbClr val="4B4F56"/>
                        </a:solidFill>
                        <a:effectLst/>
                        <a:latin typeface="+mn-lt"/>
                      </a:endParaRPr>
                    </a:p>
                  </a:txBody>
                  <a:tcPr marL="9525" marR="9525" marT="9525" marB="0" anchor="ctr"/>
                </a:tc>
              </a:tr>
              <a:tr h="272285">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C1</a:t>
                      </a:r>
                    </a:p>
                  </a:txBody>
                  <a:tcPr marT="45716" marB="45716" anchor="ctr" horzOverflow="overflow"/>
                </a:tc>
                <a:tc>
                  <a:txBody>
                    <a:bodyPr/>
                    <a:lstStyle/>
                    <a:p>
                      <a:pPr algn="ctr" fontAlgn="b"/>
                      <a:r>
                        <a:rPr lang="en-GB" sz="1200" b="0" i="0" u="none" strike="noStrike" kern="1200" dirty="0">
                          <a:solidFill>
                            <a:srgbClr val="4B4F56"/>
                          </a:solidFill>
                          <a:effectLst/>
                          <a:latin typeface="+mn-lt"/>
                          <a:ea typeface="+mn-ea"/>
                          <a:cs typeface="+mn-cs"/>
                        </a:rPr>
                        <a:t>44%</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39%</a:t>
                      </a:r>
                      <a:endParaRPr lang="en-GB" sz="1200" b="0" i="0" u="none" strike="noStrike" dirty="0">
                        <a:solidFill>
                          <a:srgbClr val="4B4F56"/>
                        </a:solidFill>
                        <a:effectLst/>
                        <a:latin typeface="+mn-lt"/>
                      </a:endParaRPr>
                    </a:p>
                  </a:txBody>
                  <a:tcPr marL="9525" marR="9525" marT="9525" marB="0" anchor="ctr"/>
                </a:tc>
              </a:tr>
              <a:tr h="272285">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smtClean="0">
                          <a:ln>
                            <a:noFill/>
                          </a:ln>
                          <a:effectLst/>
                          <a:latin typeface="+mn-lt"/>
                        </a:rPr>
                        <a:t>C2</a:t>
                      </a:r>
                      <a:endParaRPr kumimoji="0" lang="en-US" sz="1100" b="0" i="0" u="none" strike="noStrike" cap="none" normalizeH="0" baseline="0" dirty="0" smtClean="0">
                        <a:ln>
                          <a:noFill/>
                        </a:ln>
                        <a:solidFill>
                          <a:schemeClr val="tx1"/>
                        </a:solidFill>
                        <a:effectLst/>
                        <a:latin typeface="+mn-lt"/>
                      </a:endParaRPr>
                    </a:p>
                  </a:txBody>
                  <a:tcPr marT="45716" marB="45716" anchor="ctr" horzOverflow="overflow"/>
                </a:tc>
                <a:tc>
                  <a:txBody>
                    <a:bodyPr/>
                    <a:lstStyle/>
                    <a:p>
                      <a:pPr algn="ctr" fontAlgn="b"/>
                      <a:r>
                        <a:rPr lang="en-GB" sz="1200" b="0" i="0" u="none" strike="noStrike" kern="1200" dirty="0">
                          <a:solidFill>
                            <a:srgbClr val="4B4F56"/>
                          </a:solidFill>
                          <a:effectLst/>
                          <a:latin typeface="+mn-lt"/>
                          <a:ea typeface="+mn-ea"/>
                          <a:cs typeface="+mn-cs"/>
                        </a:rPr>
                        <a:t>13%</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15%</a:t>
                      </a:r>
                      <a:endParaRPr lang="en-GB" sz="1200" b="0" i="0" u="none" strike="noStrike" dirty="0">
                        <a:solidFill>
                          <a:srgbClr val="4B4F56"/>
                        </a:solidFill>
                        <a:effectLst/>
                        <a:latin typeface="+mn-lt"/>
                      </a:endParaRPr>
                    </a:p>
                  </a:txBody>
                  <a:tcPr marL="9525" marR="9525" marT="9525" marB="0" anchor="ctr"/>
                </a:tc>
              </a:tr>
              <a:tr h="272285">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smtClean="0">
                          <a:ln>
                            <a:noFill/>
                          </a:ln>
                          <a:effectLst/>
                          <a:latin typeface="+mn-lt"/>
                        </a:rPr>
                        <a:t>DE</a:t>
                      </a:r>
                      <a:endParaRPr kumimoji="0" lang="en-US" sz="1100" b="0" i="0" u="none" strike="noStrike" cap="none" normalizeH="0" baseline="0" dirty="0" smtClean="0">
                        <a:ln>
                          <a:noFill/>
                        </a:ln>
                        <a:solidFill>
                          <a:schemeClr val="tx1"/>
                        </a:solidFill>
                        <a:effectLst/>
                        <a:latin typeface="+mn-lt"/>
                      </a:endParaRPr>
                    </a:p>
                  </a:txBody>
                  <a:tcPr marT="45716" marB="45716" anchor="ctr" horzOverflow="overflow"/>
                </a:tc>
                <a:tc>
                  <a:txBody>
                    <a:bodyPr/>
                    <a:lstStyle/>
                    <a:p>
                      <a:pPr algn="ctr" fontAlgn="b"/>
                      <a:r>
                        <a:rPr lang="en-GB" sz="1200" b="0" i="0" u="none" strike="noStrike" kern="1200" dirty="0">
                          <a:solidFill>
                            <a:srgbClr val="4B4F56"/>
                          </a:solidFill>
                          <a:effectLst/>
                          <a:latin typeface="+mn-lt"/>
                          <a:ea typeface="+mn-ea"/>
                          <a:cs typeface="+mn-cs"/>
                        </a:rPr>
                        <a:t>3%</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7%</a:t>
                      </a:r>
                      <a:endParaRPr lang="en-GB" sz="1200" b="0" i="0" u="none" strike="noStrike" dirty="0">
                        <a:solidFill>
                          <a:srgbClr val="4B4F56"/>
                        </a:solidFill>
                        <a:effectLst/>
                        <a:latin typeface="+mn-lt"/>
                      </a:endParaRPr>
                    </a:p>
                  </a:txBody>
                  <a:tcPr marL="9525" marR="9525" marT="9525" marB="0" anchor="ctr"/>
                </a:tc>
              </a:tr>
              <a:tr h="272285">
                <a:tc>
                  <a:txBody>
                    <a:bodyPr/>
                    <a:lstStyle/>
                    <a:p>
                      <a:r>
                        <a:rPr lang="en-GB" sz="1100" b="0" dirty="0" smtClean="0">
                          <a:solidFill>
                            <a:schemeClr val="tx1"/>
                          </a:solidFill>
                          <a:latin typeface="+mn-lt"/>
                        </a:rPr>
                        <a:t>Prefer not to say</a:t>
                      </a:r>
                      <a:endParaRPr lang="en-GB" sz="1100" b="0" dirty="0">
                        <a:solidFill>
                          <a:schemeClr val="tx1"/>
                        </a:solidFill>
                        <a:latin typeface="+mn-lt"/>
                      </a:endParaRP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kern="1200" dirty="0" smtClean="0">
                          <a:solidFill>
                            <a:srgbClr val="4B4F56"/>
                          </a:solidFill>
                          <a:effectLst/>
                          <a:latin typeface="+mn-lt"/>
                          <a:ea typeface="+mn-ea"/>
                          <a:cs typeface="+mn-cs"/>
                        </a:rPr>
                        <a:t>8%</a:t>
                      </a:r>
                    </a:p>
                  </a:txBody>
                  <a:tcPr marL="9525" marR="9525" marT="9525" marB="0" anchor="ctr"/>
                </a:tc>
                <a:tc>
                  <a:txBody>
                    <a:bodyPr/>
                    <a:lstStyle/>
                    <a:p>
                      <a:pPr algn="ctr"/>
                      <a:r>
                        <a:rPr lang="en-GB" sz="1200" b="0" dirty="0" smtClean="0">
                          <a:solidFill>
                            <a:schemeClr val="tx1"/>
                          </a:solidFill>
                          <a:latin typeface="+mn-lt"/>
                        </a:rPr>
                        <a:t>3%</a:t>
                      </a:r>
                      <a:endParaRPr lang="en-GB" sz="1200" b="0" dirty="0">
                        <a:solidFill>
                          <a:schemeClr val="tx1"/>
                        </a:solidFill>
                        <a:latin typeface="+mn-lt"/>
                      </a:endParaRPr>
                    </a:p>
                  </a:txBody>
                  <a:tcPr anchor="ctr"/>
                </a:tc>
              </a:tr>
              <a:tr h="272285">
                <a:tc>
                  <a:txBody>
                    <a:bodyPr/>
                    <a:lstStyle/>
                    <a:p>
                      <a:r>
                        <a:rPr lang="en-GB" sz="1100" b="1" dirty="0" smtClean="0">
                          <a:latin typeface="+mn-lt"/>
                        </a:rPr>
                        <a:t>Base</a:t>
                      </a:r>
                      <a:endParaRPr lang="en-GB" sz="1100" b="1" dirty="0">
                        <a:solidFill>
                          <a:schemeClr val="tx1"/>
                        </a:solidFill>
                        <a:latin typeface="+mn-lt"/>
                      </a:endParaRPr>
                    </a:p>
                  </a:txBody>
                  <a:tcPr anchor="ctr"/>
                </a:tc>
                <a:tc>
                  <a:txBody>
                    <a:bodyPr/>
                    <a:lstStyle/>
                    <a:p>
                      <a:pPr algn="ctr"/>
                      <a:r>
                        <a:rPr lang="en-GB" sz="1200" b="1" dirty="0" smtClean="0"/>
                        <a:t>1,519</a:t>
                      </a:r>
                      <a:endParaRPr lang="en-GB" sz="1200" b="1" dirty="0">
                        <a:solidFill>
                          <a:schemeClr val="tx1"/>
                        </a:solidFill>
                        <a:latin typeface="+mn-lt"/>
                      </a:endParaRPr>
                    </a:p>
                  </a:txBody>
                  <a:tcPr anchor="ctr"/>
                </a:tc>
                <a:tc>
                  <a:txBody>
                    <a:bodyPr/>
                    <a:lstStyle/>
                    <a:p>
                      <a:pPr algn="ctr"/>
                      <a:r>
                        <a:rPr lang="en-GB" sz="1200" b="1" dirty="0" smtClean="0">
                          <a:solidFill>
                            <a:schemeClr val="tx1"/>
                          </a:solidFill>
                          <a:latin typeface="+mn-lt"/>
                        </a:rPr>
                        <a:t>1,679</a:t>
                      </a:r>
                      <a:endParaRPr lang="en-GB" sz="1200" b="1" dirty="0">
                        <a:solidFill>
                          <a:schemeClr val="tx1"/>
                        </a:solidFill>
                        <a:latin typeface="+mn-lt"/>
                      </a:endParaRPr>
                    </a:p>
                  </a:txBody>
                  <a:tcPr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96858744"/>
              </p:ext>
            </p:extLst>
          </p:nvPr>
        </p:nvGraphicFramePr>
        <p:xfrm>
          <a:off x="485775" y="1845311"/>
          <a:ext cx="3333750" cy="2638252"/>
        </p:xfrm>
        <a:graphic>
          <a:graphicData uri="http://schemas.openxmlformats.org/drawingml/2006/table">
            <a:tbl>
              <a:tblPr firstRow="1" bandRow="1">
                <a:tableStyleId>{69012ECD-51FC-41F1-AA8D-1B2483CD663E}</a:tableStyleId>
              </a:tblPr>
              <a:tblGrid>
                <a:gridCol w="1840451"/>
                <a:gridCol w="781121"/>
                <a:gridCol w="712178"/>
              </a:tblGrid>
              <a:tr h="235201">
                <a:tc>
                  <a:txBody>
                    <a:bodyPr/>
                    <a:lstStyle/>
                    <a:p>
                      <a:r>
                        <a:rPr lang="en-GB" sz="1200" dirty="0" smtClean="0">
                          <a:latin typeface="+mn-lt"/>
                        </a:rPr>
                        <a:t>Ethnicity</a:t>
                      </a:r>
                      <a:endParaRPr lang="en-GB" sz="1200" dirty="0">
                        <a:latin typeface="+mn-lt"/>
                      </a:endParaRPr>
                    </a:p>
                  </a:txBody>
                  <a:tcPr/>
                </a:tc>
                <a:tc>
                  <a:txBody>
                    <a:bodyPr/>
                    <a:lstStyle/>
                    <a:p>
                      <a:pPr algn="ctr"/>
                      <a:r>
                        <a:rPr lang="en-GB" sz="1200" dirty="0" smtClean="0"/>
                        <a:t>2014</a:t>
                      </a:r>
                      <a:endParaRPr lang="en-GB" sz="1200" dirty="0"/>
                    </a:p>
                  </a:txBody>
                  <a:tcPr/>
                </a:tc>
                <a:tc>
                  <a:txBody>
                    <a:bodyPr/>
                    <a:lstStyle/>
                    <a:p>
                      <a:pPr algn="ctr"/>
                      <a:r>
                        <a:rPr lang="en-GB" sz="1200" dirty="0" smtClean="0"/>
                        <a:t>2019</a:t>
                      </a:r>
                      <a:endParaRPr lang="en-GB" sz="1200" dirty="0"/>
                    </a:p>
                  </a:txBody>
                  <a:tcP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White</a:t>
                      </a:r>
                    </a:p>
                  </a:txBody>
                  <a:tcPr marT="45716" marB="45716" anchor="ctr" horzOverflow="overflow"/>
                </a:tc>
                <a:tc>
                  <a:txBody>
                    <a:bodyPr/>
                    <a:lstStyle/>
                    <a:p>
                      <a:pPr algn="ctr" rtl="0" fontAlgn="ctr"/>
                      <a:r>
                        <a:rPr lang="en-GB" sz="1200" b="0" i="0" u="none" strike="noStrike" dirty="0" smtClean="0">
                          <a:solidFill>
                            <a:srgbClr val="4B4F56"/>
                          </a:solidFill>
                          <a:effectLst/>
                          <a:latin typeface="+mn-lt"/>
                        </a:rPr>
                        <a:t>95%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97%</a:t>
                      </a:r>
                      <a:endParaRPr lang="en-GB" sz="1200" b="0" i="0" u="none" strike="noStrike" dirty="0">
                        <a:solidFill>
                          <a:srgbClr val="4B4F56"/>
                        </a:solidFill>
                        <a:effectLst/>
                        <a:latin typeface="+mn-lt"/>
                      </a:endParaRPr>
                    </a:p>
                  </a:txBody>
                  <a:tcPr marL="9525" marR="9525" marT="9525" marB="0" anchor="ctr"/>
                </a:tc>
              </a:tr>
              <a:tr h="309298">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Mixed/multiple b’ground</a:t>
                      </a:r>
                    </a:p>
                  </a:txBody>
                  <a:tcPr marT="45716" marB="45716" anchor="ctr" horzOverflow="overflow"/>
                </a:tc>
                <a:tc>
                  <a:txBody>
                    <a:bodyPr/>
                    <a:lstStyle/>
                    <a:p>
                      <a:pPr algn="ctr" rtl="0" fontAlgn="ctr"/>
                      <a:r>
                        <a:rPr lang="en-GB" sz="1200" b="0" i="0" u="none" strike="noStrike" dirty="0" smtClean="0">
                          <a:solidFill>
                            <a:schemeClr val="tx1"/>
                          </a:solidFill>
                          <a:effectLst/>
                          <a:latin typeface="+mn-lt"/>
                        </a:rPr>
                        <a:t>&lt;1%</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smtClean="0">
                          <a:solidFill>
                            <a:schemeClr val="tx1"/>
                          </a:solidFill>
                          <a:effectLst/>
                          <a:latin typeface="+mn-lt"/>
                        </a:rPr>
                        <a:t>1%</a:t>
                      </a:r>
                      <a:endParaRPr lang="en-GB" sz="1200" b="0" i="0" u="none" strike="noStrike" dirty="0">
                        <a:solidFill>
                          <a:schemeClr val="tx1"/>
                        </a:solidFill>
                        <a:effectLst/>
                        <a:latin typeface="+mn-lt"/>
                      </a:endParaRPr>
                    </a:p>
                  </a:txBody>
                  <a:tcPr marL="9525" marR="9525" marT="9525" marB="0" anchor="ctr"/>
                </a:tc>
              </a:tr>
              <a:tr h="395926">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Asian, Asian Scottish, or Asian British</a:t>
                      </a:r>
                    </a:p>
                  </a:txBody>
                  <a:tcPr marT="45716" marB="45716" anchor="ctr" horzOverflow="overflow"/>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mn-lt"/>
                        </a:rPr>
                        <a:t>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mn-lt"/>
                        </a:rPr>
                        <a:t>1%</a:t>
                      </a:r>
                    </a:p>
                  </a:txBody>
                  <a:tcPr marL="9525" marR="9525" marT="9525" marB="0" anchor="ct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Black, Black Scottish or Black British</a:t>
                      </a:r>
                    </a:p>
                  </a:txBody>
                  <a:tcPr marT="45716" marB="45716" anchor="ctr" horzOverflow="overflow"/>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mn-lt"/>
                        </a:rPr>
                        <a:t>&lt;1%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mn-lt"/>
                        </a:rPr>
                        <a:t>&lt;1%</a:t>
                      </a:r>
                    </a:p>
                  </a:txBody>
                  <a:tcPr marL="9525" marR="9525" marT="9525" marB="0" anchor="ct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Other Ethnic Background</a:t>
                      </a:r>
                    </a:p>
                  </a:txBody>
                  <a:tcPr marT="45716" marB="45716" anchor="ctr" horzOverflow="overflow"/>
                </a:tc>
                <a:tc>
                  <a:txBody>
                    <a:bodyPr/>
                    <a:lstStyle/>
                    <a:p>
                      <a:pPr algn="ctr" rtl="0" fontAlgn="ctr"/>
                      <a:r>
                        <a:rPr lang="en-GB" sz="1200" b="0" i="0" u="none" strike="noStrike" dirty="0" smtClean="0">
                          <a:solidFill>
                            <a:schemeClr val="tx1"/>
                          </a:solidFill>
                          <a:effectLst/>
                          <a:latin typeface="+mn-lt"/>
                        </a:rPr>
                        <a:t>1%</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smtClean="0">
                          <a:solidFill>
                            <a:schemeClr val="tx1"/>
                          </a:solidFill>
                          <a:effectLst/>
                          <a:latin typeface="+mn-lt"/>
                        </a:rPr>
                        <a:t>&lt;1%</a:t>
                      </a:r>
                      <a:endParaRPr lang="en-GB" sz="1200" b="0" i="0" u="none" strike="noStrike" dirty="0">
                        <a:solidFill>
                          <a:schemeClr val="tx1"/>
                        </a:solidFill>
                        <a:effectLst/>
                        <a:latin typeface="+mn-lt"/>
                      </a:endParaRPr>
                    </a:p>
                  </a:txBody>
                  <a:tcPr marL="9525" marR="9525" marT="9525" marB="0" anchor="ct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Prefer not to say</a:t>
                      </a:r>
                    </a:p>
                  </a:txBody>
                  <a:tcPr marT="45716" marB="45716" anchor="ctr" horzOverflow="overflow"/>
                </a:tc>
                <a:tc>
                  <a:txBody>
                    <a:bodyPr/>
                    <a:lstStyle/>
                    <a:p>
                      <a:pPr algn="ctr" rtl="0" fontAlgn="ctr"/>
                      <a:r>
                        <a:rPr lang="en-GB" sz="1200" b="0" i="0" u="none" strike="noStrike" dirty="0" smtClean="0">
                          <a:solidFill>
                            <a:schemeClr val="tx1"/>
                          </a:solidFill>
                          <a:effectLst/>
                          <a:latin typeface="+mn-lt"/>
                        </a:rPr>
                        <a:t>4%</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smtClean="0">
                          <a:solidFill>
                            <a:schemeClr val="tx1"/>
                          </a:solidFill>
                          <a:effectLst/>
                          <a:latin typeface="+mn-lt"/>
                        </a:rPr>
                        <a:t>1%</a:t>
                      </a:r>
                      <a:endParaRPr lang="en-GB" sz="1200" b="0" i="0" u="none" strike="noStrike" dirty="0">
                        <a:solidFill>
                          <a:schemeClr val="tx1"/>
                        </a:solidFill>
                        <a:effectLst/>
                        <a:latin typeface="+mn-lt"/>
                      </a:endParaRPr>
                    </a:p>
                  </a:txBody>
                  <a:tcPr marL="9525" marR="9525" marT="9525" marB="0" anchor="ctr"/>
                </a:tc>
              </a:tr>
              <a:tr h="285070">
                <a:tc>
                  <a:txBody>
                    <a:bodyPr/>
                    <a:lstStyle/>
                    <a:p>
                      <a:r>
                        <a:rPr lang="en-GB" sz="1200" b="1" dirty="0" smtClean="0">
                          <a:latin typeface="+mn-lt"/>
                        </a:rPr>
                        <a:t>Base</a:t>
                      </a:r>
                      <a:endParaRPr lang="en-GB" sz="1200" b="1" dirty="0">
                        <a:solidFill>
                          <a:schemeClr val="tx1"/>
                        </a:solidFill>
                        <a:latin typeface="+mn-lt"/>
                      </a:endParaRPr>
                    </a:p>
                  </a:txBody>
                  <a:tcPr anchor="ctr"/>
                </a:tc>
                <a:tc>
                  <a:txBody>
                    <a:bodyPr/>
                    <a:lstStyle/>
                    <a:p>
                      <a:pPr algn="ctr"/>
                      <a:r>
                        <a:rPr lang="en-GB" sz="1200" b="1" dirty="0" smtClean="0"/>
                        <a:t>1,519</a:t>
                      </a:r>
                      <a:endParaRPr lang="en-GB" sz="1200" b="1" dirty="0">
                        <a:solidFill>
                          <a:schemeClr val="tx1"/>
                        </a:solidFill>
                        <a:latin typeface="+mn-lt"/>
                      </a:endParaRPr>
                    </a:p>
                  </a:txBody>
                  <a:tcPr anchor="ctr"/>
                </a:tc>
                <a:tc>
                  <a:txBody>
                    <a:bodyPr/>
                    <a:lstStyle/>
                    <a:p>
                      <a:pPr algn="ctr"/>
                      <a:r>
                        <a:rPr lang="en-GB" sz="1200" b="1" dirty="0" smtClean="0">
                          <a:solidFill>
                            <a:schemeClr val="tx1"/>
                          </a:solidFill>
                          <a:latin typeface="+mn-lt"/>
                        </a:rPr>
                        <a:t>1,679</a:t>
                      </a:r>
                      <a:endParaRPr lang="en-GB" sz="1200" b="1" dirty="0">
                        <a:solidFill>
                          <a:schemeClr val="tx1"/>
                        </a:solidFill>
                        <a:latin typeface="+mn-lt"/>
                      </a:endParaRPr>
                    </a:p>
                  </a:txBody>
                  <a:tcPr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23109418"/>
              </p:ext>
            </p:extLst>
          </p:nvPr>
        </p:nvGraphicFramePr>
        <p:xfrm>
          <a:off x="4305301" y="1845314"/>
          <a:ext cx="3769840" cy="3420031"/>
        </p:xfrm>
        <a:graphic>
          <a:graphicData uri="http://schemas.openxmlformats.org/drawingml/2006/table">
            <a:tbl>
              <a:tblPr firstRow="1" bandRow="1">
                <a:tableStyleId>{69012ECD-51FC-41F1-AA8D-1B2483CD663E}</a:tableStyleId>
              </a:tblPr>
              <a:tblGrid>
                <a:gridCol w="2121720"/>
                <a:gridCol w="824060"/>
                <a:gridCol w="824060"/>
              </a:tblGrid>
              <a:tr h="327055">
                <a:tc>
                  <a:txBody>
                    <a:bodyPr/>
                    <a:lstStyle/>
                    <a:p>
                      <a:r>
                        <a:rPr lang="en-GB" sz="1200" dirty="0" smtClean="0">
                          <a:latin typeface="+mn-lt"/>
                        </a:rPr>
                        <a:t>Working status</a:t>
                      </a:r>
                      <a:endParaRPr lang="en-GB" sz="1200" dirty="0">
                        <a:latin typeface="+mn-lt"/>
                      </a:endParaRPr>
                    </a:p>
                  </a:txBody>
                  <a:tcPr/>
                </a:tc>
                <a:tc>
                  <a:txBody>
                    <a:bodyPr/>
                    <a:lstStyle/>
                    <a:p>
                      <a:pPr algn="ctr"/>
                      <a:r>
                        <a:rPr lang="en-GB" sz="1200" dirty="0" smtClean="0"/>
                        <a:t>2014</a:t>
                      </a:r>
                      <a:endParaRPr lang="en-GB" sz="1200" dirty="0"/>
                    </a:p>
                  </a:txBody>
                  <a:tcPr/>
                </a:tc>
                <a:tc>
                  <a:txBody>
                    <a:bodyPr/>
                    <a:lstStyle/>
                    <a:p>
                      <a:pPr algn="ctr"/>
                      <a:r>
                        <a:rPr lang="en-GB" sz="1200" dirty="0" smtClean="0"/>
                        <a:t>2019</a:t>
                      </a:r>
                      <a:endParaRPr lang="en-GB" sz="1200" dirty="0"/>
                    </a:p>
                  </a:txBody>
                  <a:tcPr/>
                </a:tc>
              </a:tr>
              <a:tr h="275556">
                <a:tc>
                  <a:txBody>
                    <a:bodyPr/>
                    <a:lstStyle/>
                    <a:p>
                      <a:pPr algn="l"/>
                      <a:r>
                        <a:rPr lang="en-GB" sz="1200" b="0" dirty="0" smtClean="0">
                          <a:solidFill>
                            <a:schemeClr val="tx1"/>
                          </a:solidFill>
                          <a:effectLst/>
                          <a:latin typeface="+mn-lt"/>
                          <a:ea typeface="Open Sans"/>
                          <a:cs typeface="Open Sans"/>
                        </a:rPr>
                        <a:t>Working full time</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55%</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55</a:t>
                      </a:r>
                      <a:r>
                        <a:rPr lang="en-GB" sz="1200" b="0" i="0" u="none" strike="noStrike" kern="1200" dirty="0" smtClean="0">
                          <a:solidFill>
                            <a:srgbClr val="4B4F56"/>
                          </a:solidFill>
                          <a:effectLst/>
                          <a:latin typeface="+mn-lt"/>
                          <a:ea typeface="+mn-ea"/>
                          <a:cs typeface="+mn-cs"/>
                        </a:rPr>
                        <a:t>%</a:t>
                      </a:r>
                      <a:endParaRPr lang="en-GB" sz="1200" b="0" i="0" u="none" strike="noStrike" dirty="0">
                        <a:solidFill>
                          <a:srgbClr val="4B4F56"/>
                        </a:solidFill>
                        <a:effectLst/>
                        <a:latin typeface="+mn-lt"/>
                      </a:endParaRPr>
                    </a:p>
                  </a:txBody>
                  <a:tcPr marL="9525" marR="9525" marT="9525" marB="0" anchor="ctr"/>
                </a:tc>
              </a:tr>
              <a:tr h="276225">
                <a:tc>
                  <a:txBody>
                    <a:bodyPr/>
                    <a:lstStyle/>
                    <a:p>
                      <a:pPr algn="l"/>
                      <a:r>
                        <a:rPr lang="en-GB" sz="1200" b="0" dirty="0" smtClean="0">
                          <a:solidFill>
                            <a:schemeClr val="tx1"/>
                          </a:solidFill>
                          <a:effectLst/>
                          <a:latin typeface="+mn-lt"/>
                          <a:ea typeface="Open Sans"/>
                          <a:cs typeface="Open Sans"/>
                        </a:rPr>
                        <a:t>Working part time</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6%</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7</a:t>
                      </a:r>
                      <a:r>
                        <a:rPr lang="en-GB" sz="1200" b="0" i="0" u="none" strike="noStrike" kern="1200" dirty="0" smtClean="0">
                          <a:solidFill>
                            <a:srgbClr val="4B4F56"/>
                          </a:solidFill>
                          <a:effectLst/>
                          <a:latin typeface="+mn-lt"/>
                          <a:ea typeface="+mn-ea"/>
                          <a:cs typeface="+mn-cs"/>
                        </a:rPr>
                        <a:t>%</a:t>
                      </a:r>
                      <a:endParaRPr lang="en-GB" sz="1200" b="0" i="0" u="none" strike="noStrike" dirty="0">
                        <a:solidFill>
                          <a:srgbClr val="4B4F56"/>
                        </a:solidFill>
                        <a:effectLst/>
                        <a:latin typeface="+mn-lt"/>
                      </a:endParaRPr>
                    </a:p>
                  </a:txBody>
                  <a:tcPr marL="9525" marR="9525" marT="9525" marB="0" anchor="ctr"/>
                </a:tc>
              </a:tr>
              <a:tr h="266700">
                <a:tc>
                  <a:txBody>
                    <a:bodyPr/>
                    <a:lstStyle/>
                    <a:p>
                      <a:pPr algn="l"/>
                      <a:r>
                        <a:rPr lang="en-GB" sz="1200" b="0" dirty="0" smtClean="0">
                          <a:solidFill>
                            <a:schemeClr val="tx1"/>
                          </a:solidFill>
                          <a:effectLst/>
                          <a:latin typeface="+mn-lt"/>
                          <a:ea typeface="Open Sans"/>
                          <a:cs typeface="Open Sans"/>
                        </a:rPr>
                        <a:t>Self-employed</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3%</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5</a:t>
                      </a:r>
                      <a:r>
                        <a:rPr lang="en-GB" sz="1200" b="0" i="0" u="none" strike="noStrike" kern="1200" dirty="0" smtClean="0">
                          <a:solidFill>
                            <a:srgbClr val="4B4F56"/>
                          </a:solidFill>
                          <a:effectLst/>
                          <a:latin typeface="+mn-lt"/>
                          <a:ea typeface="+mn-ea"/>
                          <a:cs typeface="+mn-cs"/>
                        </a:rPr>
                        <a:t>%</a:t>
                      </a:r>
                      <a:endParaRPr lang="en-GB" sz="1200" b="0" i="0" u="none" strike="noStrike" dirty="0">
                        <a:solidFill>
                          <a:srgbClr val="4B4F56"/>
                        </a:solidFill>
                        <a:effectLst/>
                        <a:latin typeface="+mn-lt"/>
                      </a:endParaRPr>
                    </a:p>
                  </a:txBody>
                  <a:tcPr marL="9525" marR="9525" marT="9525" marB="0" anchor="ctr"/>
                </a:tc>
              </a:tr>
              <a:tr h="278851">
                <a:tc>
                  <a:txBody>
                    <a:bodyPr/>
                    <a:lstStyle/>
                    <a:p>
                      <a:pPr algn="l"/>
                      <a:r>
                        <a:rPr lang="en-GB" sz="1200" b="0" dirty="0" smtClean="0">
                          <a:solidFill>
                            <a:schemeClr val="tx1"/>
                          </a:solidFill>
                          <a:effectLst/>
                          <a:latin typeface="+mn-lt"/>
                          <a:ea typeface="Open Sans"/>
                          <a:cs typeface="Open Sans"/>
                        </a:rPr>
                        <a:t>Unemployed</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0%</a:t>
                      </a:r>
                    </a:p>
                  </a:txBody>
                  <a:tcPr marL="9525" marR="9525" marT="9525" marB="0" anchor="ctr"/>
                </a:tc>
                <a:tc>
                  <a:txBody>
                    <a:bodyPr/>
                    <a:lstStyle/>
                    <a:p>
                      <a:pPr algn="ctr" rtl="0" fontAlgn="ctr"/>
                      <a:r>
                        <a:rPr lang="en-GB" sz="1200" b="0" i="0" u="none" strike="noStrike" dirty="0" smtClean="0">
                          <a:solidFill>
                            <a:srgbClr val="4B4F56"/>
                          </a:solidFill>
                          <a:effectLst/>
                          <a:latin typeface="+mn-lt"/>
                        </a:rPr>
                        <a:t>1</a:t>
                      </a:r>
                      <a:r>
                        <a:rPr lang="en-GB" sz="1200" b="0" i="0" u="none" strike="noStrike" kern="1200" dirty="0" smtClean="0">
                          <a:solidFill>
                            <a:srgbClr val="4B4F56"/>
                          </a:solidFill>
                          <a:effectLst/>
                          <a:latin typeface="+mn-lt"/>
                          <a:ea typeface="+mn-ea"/>
                          <a:cs typeface="+mn-cs"/>
                        </a:rPr>
                        <a:t>%</a:t>
                      </a:r>
                      <a:endParaRPr lang="en-GB" sz="1200" b="0" i="0" u="none" strike="noStrike" dirty="0">
                        <a:solidFill>
                          <a:srgbClr val="4B4F56"/>
                        </a:solidFill>
                        <a:effectLst/>
                        <a:latin typeface="+mn-lt"/>
                      </a:endParaRPr>
                    </a:p>
                  </a:txBody>
                  <a:tcPr marL="9525" marR="9525" marT="9525" marB="0" anchor="ctr"/>
                </a:tc>
              </a:tr>
              <a:tr h="278851">
                <a:tc>
                  <a:txBody>
                    <a:bodyPr/>
                    <a:lstStyle/>
                    <a:p>
                      <a:pPr algn="l"/>
                      <a:r>
                        <a:rPr lang="en-GB" sz="1200" b="0" dirty="0" smtClean="0">
                          <a:solidFill>
                            <a:schemeClr val="tx1"/>
                          </a:solidFill>
                          <a:effectLst/>
                          <a:latin typeface="+mn-lt"/>
                          <a:ea typeface="Open Sans"/>
                          <a:cs typeface="Open Sans"/>
                        </a:rPr>
                        <a:t>Retired</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25%</a:t>
                      </a:r>
                    </a:p>
                  </a:txBody>
                  <a:tcPr marL="9525" marR="9525" marT="9525" marB="0" anchor="ctr"/>
                </a:tc>
                <a:tc>
                  <a:txBody>
                    <a:bodyPr/>
                    <a:lstStyle/>
                    <a:p>
                      <a:pPr algn="ctr" rtl="0" fontAlgn="ctr"/>
                      <a:r>
                        <a:rPr lang="en-GB" sz="1200" b="0" i="0" u="none" strike="noStrike" dirty="0" smtClean="0">
                          <a:solidFill>
                            <a:schemeClr val="tx1"/>
                          </a:solidFill>
                          <a:effectLst/>
                          <a:latin typeface="+mn-lt"/>
                        </a:rPr>
                        <a:t>25</a:t>
                      </a:r>
                      <a:r>
                        <a:rPr lang="en-GB" sz="1200" b="0" i="0" u="none" strike="noStrike" kern="1200" dirty="0" smtClean="0">
                          <a:solidFill>
                            <a:srgbClr val="4B4F56"/>
                          </a:solidFill>
                          <a:effectLst/>
                          <a:latin typeface="+mn-lt"/>
                          <a:ea typeface="+mn-ea"/>
                          <a:cs typeface="+mn-cs"/>
                        </a:rPr>
                        <a:t>%</a:t>
                      </a:r>
                      <a:endParaRPr lang="en-GB" sz="1200" b="0" i="0" u="none" strike="noStrike" dirty="0">
                        <a:solidFill>
                          <a:schemeClr val="tx1"/>
                        </a:solidFill>
                        <a:effectLst/>
                        <a:latin typeface="+mn-lt"/>
                      </a:endParaRPr>
                    </a:p>
                  </a:txBody>
                  <a:tcPr marL="9525" marR="9525" marT="9525" marB="0" anchor="ctr"/>
                </a:tc>
              </a:tr>
              <a:tr h="278851">
                <a:tc>
                  <a:txBody>
                    <a:bodyPr/>
                    <a:lstStyle/>
                    <a:p>
                      <a:pPr algn="l"/>
                      <a:r>
                        <a:rPr lang="en-GB" sz="1200" b="0" dirty="0" smtClean="0">
                          <a:solidFill>
                            <a:schemeClr val="tx1"/>
                          </a:solidFill>
                          <a:effectLst/>
                          <a:latin typeface="+mn-lt"/>
                          <a:ea typeface="Open Sans"/>
                          <a:cs typeface="Open Sans"/>
                        </a:rPr>
                        <a:t>Looking after home/family</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2%</a:t>
                      </a:r>
                    </a:p>
                  </a:txBody>
                  <a:tcPr marL="9525" marR="9525" marT="9525" marB="0" anchor="ctr"/>
                </a:tc>
                <a:tc>
                  <a:txBody>
                    <a:bodyPr/>
                    <a:lstStyle/>
                    <a:p>
                      <a:pPr algn="ctr" rtl="0" fontAlgn="ctr"/>
                      <a:r>
                        <a:rPr lang="en-GB" sz="1200" b="0" i="0" u="none" strike="noStrike" dirty="0" smtClean="0">
                          <a:solidFill>
                            <a:schemeClr val="tx1"/>
                          </a:solidFill>
                          <a:effectLst/>
                          <a:latin typeface="+mn-lt"/>
                        </a:rPr>
                        <a:t>2</a:t>
                      </a:r>
                      <a:r>
                        <a:rPr lang="en-GB" sz="1200" b="0" i="0" u="none" strike="noStrike" kern="1200" dirty="0" smtClean="0">
                          <a:solidFill>
                            <a:srgbClr val="4B4F56"/>
                          </a:solidFill>
                          <a:effectLst/>
                          <a:latin typeface="+mn-lt"/>
                          <a:ea typeface="+mn-ea"/>
                          <a:cs typeface="+mn-cs"/>
                        </a:rPr>
                        <a:t>%</a:t>
                      </a:r>
                      <a:endParaRPr lang="en-GB" sz="1200" b="0" i="0" u="none" strike="noStrike" dirty="0">
                        <a:solidFill>
                          <a:schemeClr val="tx1"/>
                        </a:solidFill>
                        <a:effectLst/>
                        <a:latin typeface="+mn-lt"/>
                      </a:endParaRPr>
                    </a:p>
                  </a:txBody>
                  <a:tcPr marL="9525" marR="9525" marT="9525" marB="0" anchor="ctr"/>
                </a:tc>
              </a:tr>
              <a:tr h="274334">
                <a:tc>
                  <a:txBody>
                    <a:bodyPr/>
                    <a:lstStyle/>
                    <a:p>
                      <a:pPr algn="l"/>
                      <a:r>
                        <a:rPr lang="en-GB" sz="1200" b="0" dirty="0" smtClean="0">
                          <a:solidFill>
                            <a:schemeClr val="tx1"/>
                          </a:solidFill>
                          <a:effectLst/>
                          <a:latin typeface="+mn-lt"/>
                          <a:ea typeface="Open Sans"/>
                          <a:cs typeface="Open Sans"/>
                        </a:rPr>
                        <a:t>Permanently sick</a:t>
                      </a:r>
                      <a:r>
                        <a:rPr lang="en-GB" sz="1200" b="0" baseline="0" dirty="0" smtClean="0">
                          <a:solidFill>
                            <a:schemeClr val="tx1"/>
                          </a:solidFill>
                          <a:effectLst/>
                          <a:latin typeface="+mn-lt"/>
                          <a:ea typeface="Open Sans"/>
                          <a:cs typeface="Open Sans"/>
                        </a:rPr>
                        <a:t> or disabled</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0%</a:t>
                      </a:r>
                    </a:p>
                  </a:txBody>
                  <a:tcPr marL="9525" marR="9525" marT="9525" marB="0" anchor="ctr"/>
                </a:tc>
                <a:tc>
                  <a:txBody>
                    <a:bodyPr/>
                    <a:lstStyle/>
                    <a:p>
                      <a:pPr algn="ctr" rtl="0" fontAlgn="ctr"/>
                      <a:r>
                        <a:rPr lang="en-GB" sz="1200" b="0" i="0" u="none" strike="noStrike" dirty="0" smtClean="0">
                          <a:solidFill>
                            <a:schemeClr val="tx1"/>
                          </a:solidFill>
                          <a:effectLst/>
                          <a:latin typeface="+mn-lt"/>
                        </a:rPr>
                        <a:t>1</a:t>
                      </a:r>
                      <a:r>
                        <a:rPr lang="en-GB" sz="1200" b="0" i="0" u="none" strike="noStrike" kern="1200" dirty="0" smtClean="0">
                          <a:solidFill>
                            <a:srgbClr val="4B4F56"/>
                          </a:solidFill>
                          <a:effectLst/>
                          <a:latin typeface="+mn-lt"/>
                          <a:ea typeface="+mn-ea"/>
                          <a:cs typeface="+mn-cs"/>
                        </a:rPr>
                        <a:t>%</a:t>
                      </a:r>
                      <a:endParaRPr lang="en-GB" sz="1200" b="0" i="0" u="none" strike="noStrike" dirty="0">
                        <a:solidFill>
                          <a:schemeClr val="tx1"/>
                        </a:solidFill>
                        <a:effectLst/>
                        <a:latin typeface="+mn-lt"/>
                      </a:endParaRPr>
                    </a:p>
                  </a:txBody>
                  <a:tcPr marL="9525" marR="9525" marT="9525" marB="0" anchor="ctr"/>
                </a:tc>
              </a:tr>
              <a:tr h="278851">
                <a:tc>
                  <a:txBody>
                    <a:bodyPr/>
                    <a:lstStyle/>
                    <a:p>
                      <a:pPr algn="l"/>
                      <a:r>
                        <a:rPr lang="en-GB" sz="1200" b="0" dirty="0" smtClean="0">
                          <a:solidFill>
                            <a:schemeClr val="tx1"/>
                          </a:solidFill>
                          <a:effectLst/>
                          <a:latin typeface="+mn-lt"/>
                          <a:ea typeface="Open Sans"/>
                          <a:cs typeface="Open Sans"/>
                        </a:rPr>
                        <a:t>Student</a:t>
                      </a:r>
                      <a:endParaRPr lang="en-GB" sz="1200" b="0" dirty="0">
                        <a:solidFill>
                          <a:schemeClr val="tx1"/>
                        </a:solidFill>
                        <a:effectLst/>
                        <a:latin typeface="+mn-lt"/>
                        <a:ea typeface="Open Sans"/>
                        <a:cs typeface="Open Sans"/>
                      </a:endParaRP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4%</a:t>
                      </a:r>
                    </a:p>
                  </a:txBody>
                  <a:tcPr marL="9525" marR="9525" marT="9525" marB="0" anchor="ctr"/>
                </a:tc>
                <a:tc>
                  <a:txBody>
                    <a:bodyPr/>
                    <a:lstStyle/>
                    <a:p>
                      <a:pPr algn="ctr" rtl="0" fontAlgn="ctr"/>
                      <a:r>
                        <a:rPr lang="en-GB" sz="1200" b="0" i="0" u="none" strike="noStrike" dirty="0" smtClean="0">
                          <a:solidFill>
                            <a:schemeClr val="tx1"/>
                          </a:solidFill>
                          <a:effectLst/>
                          <a:latin typeface="+mn-lt"/>
                        </a:rPr>
                        <a:t>3</a:t>
                      </a:r>
                      <a:r>
                        <a:rPr lang="en-GB" sz="1200" b="0" i="0" u="none" strike="noStrike" kern="1200" dirty="0" smtClean="0">
                          <a:solidFill>
                            <a:srgbClr val="4B4F56"/>
                          </a:solidFill>
                          <a:effectLst/>
                          <a:latin typeface="+mn-lt"/>
                          <a:ea typeface="+mn-ea"/>
                          <a:cs typeface="+mn-cs"/>
                        </a:rPr>
                        <a:t>%</a:t>
                      </a:r>
                      <a:endParaRPr lang="en-GB" sz="1200" b="0" i="0" u="none" strike="noStrike" dirty="0">
                        <a:solidFill>
                          <a:schemeClr val="tx1"/>
                        </a:solidFill>
                        <a:effectLst/>
                        <a:latin typeface="+mn-lt"/>
                      </a:endParaRPr>
                    </a:p>
                  </a:txBody>
                  <a:tcPr marL="9525" marR="9525" marT="9525" marB="0" anchor="ctr"/>
                </a:tc>
              </a:tr>
              <a:tr h="27885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Other</a:t>
                      </a:r>
                    </a:p>
                  </a:txBody>
                  <a:tcPr marL="68580" marR="68580" marT="0" marB="0" anchor="ctr"/>
                </a:tc>
                <a:tc>
                  <a:txBody>
                    <a:bodyPr/>
                    <a:lstStyle/>
                    <a:p>
                      <a:pPr algn="ctr" fontAlgn="b"/>
                      <a:r>
                        <a:rPr lang="en-GB" sz="1200" b="0" i="0" u="none" strike="noStrike" kern="1200" dirty="0" smtClean="0">
                          <a:solidFill>
                            <a:srgbClr val="4B4F56"/>
                          </a:solidFill>
                          <a:effectLst/>
                          <a:latin typeface="+mn-lt"/>
                          <a:ea typeface="+mn-ea"/>
                          <a:cs typeface="+mn-cs"/>
                        </a:rPr>
                        <a:t>-</a:t>
                      </a:r>
                      <a:endParaRPr lang="en-GB" sz="12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200" b="0" i="0" u="none" strike="noStrike" kern="1200" dirty="0" smtClean="0">
                          <a:solidFill>
                            <a:schemeClr val="tx1"/>
                          </a:solidFill>
                          <a:effectLst/>
                          <a:latin typeface="+mn-lt"/>
                          <a:ea typeface="+mn-ea"/>
                          <a:cs typeface="+mn-cs"/>
                        </a:rPr>
                        <a:t>&lt;1</a:t>
                      </a:r>
                      <a:r>
                        <a:rPr lang="en-GB" sz="1200" b="0" i="0" u="none" strike="noStrike" kern="1200" dirty="0" smtClean="0">
                          <a:solidFill>
                            <a:srgbClr val="4B4F56"/>
                          </a:solidFill>
                          <a:effectLst/>
                          <a:latin typeface="+mn-lt"/>
                          <a:ea typeface="+mn-ea"/>
                          <a:cs typeface="+mn-cs"/>
                        </a:rPr>
                        <a:t>%</a:t>
                      </a:r>
                      <a:endParaRPr lang="en-GB" sz="1200" b="0" i="0" u="none" strike="noStrike" dirty="0">
                        <a:solidFill>
                          <a:schemeClr val="tx1"/>
                        </a:solidFill>
                        <a:effectLst/>
                        <a:latin typeface="+mn-lt"/>
                      </a:endParaRPr>
                    </a:p>
                  </a:txBody>
                  <a:tcPr marL="9525" marR="9525" marT="9525" marB="0" anchor="ctr"/>
                </a:tc>
              </a:tr>
              <a:tr h="27885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Prefer not to say</a:t>
                      </a:r>
                    </a:p>
                  </a:txBody>
                  <a:tcPr marL="68580" marR="68580" marT="0" marB="0" anchor="ctr"/>
                </a:tc>
                <a:tc>
                  <a:txBody>
                    <a:bodyPr/>
                    <a:lstStyle/>
                    <a:p>
                      <a:pPr algn="ctr" fontAlgn="b"/>
                      <a:r>
                        <a:rPr lang="en-GB" sz="1200" b="0" i="0" u="none" strike="noStrike" kern="1200" dirty="0">
                          <a:solidFill>
                            <a:srgbClr val="4B4F56"/>
                          </a:solidFill>
                          <a:effectLst/>
                          <a:latin typeface="+mn-lt"/>
                          <a:ea typeface="+mn-ea"/>
                          <a:cs typeface="+mn-cs"/>
                        </a:rPr>
                        <a:t>4%</a:t>
                      </a:r>
                    </a:p>
                  </a:txBody>
                  <a:tcPr marL="9525" marR="9525" marT="9525" marB="0" anchor="ctr"/>
                </a:tc>
                <a:tc>
                  <a:txBody>
                    <a:bodyPr/>
                    <a:lstStyle/>
                    <a:p>
                      <a:pPr algn="ctr" rtl="0" fontAlgn="ctr"/>
                      <a:r>
                        <a:rPr lang="en-GB" sz="1200" b="0" i="0" u="none" strike="noStrike" kern="1200" dirty="0" smtClean="0">
                          <a:solidFill>
                            <a:schemeClr val="tx1"/>
                          </a:solidFill>
                          <a:effectLst/>
                          <a:latin typeface="+mn-lt"/>
                          <a:ea typeface="+mn-ea"/>
                          <a:cs typeface="+mn-cs"/>
                        </a:rPr>
                        <a:t>&lt;1</a:t>
                      </a:r>
                      <a:r>
                        <a:rPr lang="en-GB" sz="1200" b="0" i="0" u="none" strike="noStrike" kern="1200" dirty="0" smtClean="0">
                          <a:solidFill>
                            <a:srgbClr val="4B4F56"/>
                          </a:solidFill>
                          <a:effectLst/>
                          <a:latin typeface="+mn-lt"/>
                          <a:ea typeface="+mn-ea"/>
                          <a:cs typeface="+mn-cs"/>
                        </a:rPr>
                        <a:t>%</a:t>
                      </a:r>
                      <a:endParaRPr lang="en-GB" sz="1200" b="0" i="0" u="none" strike="noStrike" dirty="0">
                        <a:solidFill>
                          <a:schemeClr val="tx1"/>
                        </a:solidFill>
                        <a:effectLst/>
                        <a:latin typeface="+mn-lt"/>
                      </a:endParaRPr>
                    </a:p>
                  </a:txBody>
                  <a:tcPr marL="9525" marR="9525" marT="9525" marB="0" anchor="ctr"/>
                </a:tc>
              </a:tr>
              <a:tr h="327055">
                <a:tc>
                  <a:txBody>
                    <a:bodyPr/>
                    <a:lstStyle/>
                    <a:p>
                      <a:r>
                        <a:rPr lang="en-GB" sz="1200" b="1" dirty="0" smtClean="0">
                          <a:latin typeface="+mn-lt"/>
                        </a:rPr>
                        <a:t>Base</a:t>
                      </a:r>
                      <a:endParaRPr lang="en-GB" sz="1200" b="1" dirty="0">
                        <a:solidFill>
                          <a:schemeClr val="tx1"/>
                        </a:solidFill>
                        <a:latin typeface="+mn-lt"/>
                      </a:endParaRPr>
                    </a:p>
                  </a:txBody>
                  <a:tcPr anchor="ctr"/>
                </a:tc>
                <a:tc>
                  <a:txBody>
                    <a:bodyPr/>
                    <a:lstStyle/>
                    <a:p>
                      <a:pPr algn="ctr"/>
                      <a:r>
                        <a:rPr lang="en-GB" sz="1200" b="1" dirty="0" smtClean="0"/>
                        <a:t>1,519</a:t>
                      </a:r>
                      <a:endParaRPr lang="en-GB" sz="1200" b="1" dirty="0">
                        <a:solidFill>
                          <a:schemeClr val="tx1"/>
                        </a:solidFill>
                        <a:latin typeface="+mn-lt"/>
                      </a:endParaRPr>
                    </a:p>
                  </a:txBody>
                  <a:tcPr anchor="ctr"/>
                </a:tc>
                <a:tc>
                  <a:txBody>
                    <a:bodyPr/>
                    <a:lstStyle/>
                    <a:p>
                      <a:pPr algn="ctr"/>
                      <a:r>
                        <a:rPr lang="en-GB" sz="1200" b="1" dirty="0" smtClean="0">
                          <a:solidFill>
                            <a:schemeClr val="tx1"/>
                          </a:solidFill>
                          <a:latin typeface="+mn-lt"/>
                        </a:rPr>
                        <a:t>1,679</a:t>
                      </a:r>
                      <a:endParaRPr lang="en-GB" sz="1200" b="1" dirty="0">
                        <a:solidFill>
                          <a:schemeClr val="tx1"/>
                        </a:solidFill>
                        <a:latin typeface="+mn-lt"/>
                      </a:endParaRPr>
                    </a:p>
                  </a:txBody>
                  <a:tcPr anchor="ctr"/>
                </a:tc>
              </a:tr>
            </a:tbl>
          </a:graphicData>
        </a:graphic>
      </p:graphicFrame>
      <p:sp>
        <p:nvSpPr>
          <p:cNvPr id="14" name="Text Placeholder 4"/>
          <p:cNvSpPr>
            <a:spLocks noGrp="1"/>
          </p:cNvSpPr>
          <p:nvPr>
            <p:ph type="body" sz="quarter" idx="11"/>
          </p:nvPr>
        </p:nvSpPr>
        <p:spPr>
          <a:xfrm>
            <a:off x="334964" y="180788"/>
            <a:ext cx="10656690" cy="1299219"/>
          </a:xfrm>
        </p:spPr>
        <p:txBody>
          <a:bodyPr>
            <a:normAutofit/>
          </a:bodyPr>
          <a:lstStyle/>
          <a:p>
            <a:r>
              <a:rPr lang="en-GB" sz="3200" dirty="0" smtClean="0"/>
              <a:t>Respondents tended to be white, in work, higher SEG and not affected by disability – as was the case in 2014</a:t>
            </a:r>
            <a:endParaRPr lang="en-GB" sz="3200" dirty="0"/>
          </a:p>
        </p:txBody>
      </p:sp>
      <p:graphicFrame>
        <p:nvGraphicFramePr>
          <p:cNvPr id="15" name="Table 14"/>
          <p:cNvGraphicFramePr>
            <a:graphicFrameLocks noGrp="1"/>
          </p:cNvGraphicFramePr>
          <p:nvPr>
            <p:extLst>
              <p:ext uri="{D42A27DB-BD31-4B8C-83A1-F6EECF244321}">
                <p14:modId xmlns:p14="http://schemas.microsoft.com/office/powerpoint/2010/main" val="1658312430"/>
              </p:ext>
            </p:extLst>
          </p:nvPr>
        </p:nvGraphicFramePr>
        <p:xfrm>
          <a:off x="485775" y="4759961"/>
          <a:ext cx="3333751" cy="1371576"/>
        </p:xfrm>
        <a:graphic>
          <a:graphicData uri="http://schemas.openxmlformats.org/drawingml/2006/table">
            <a:tbl>
              <a:tblPr firstRow="1" bandRow="1">
                <a:tableStyleId>{69012ECD-51FC-41F1-AA8D-1B2483CD663E}</a:tableStyleId>
              </a:tblPr>
              <a:tblGrid>
                <a:gridCol w="1370917"/>
                <a:gridCol w="1032306"/>
                <a:gridCol w="930528"/>
              </a:tblGrid>
              <a:tr h="270078">
                <a:tc>
                  <a:txBody>
                    <a:bodyPr/>
                    <a:lstStyle/>
                    <a:p>
                      <a:r>
                        <a:rPr lang="en-GB" sz="1200" dirty="0" smtClean="0">
                          <a:latin typeface="+mn-lt"/>
                        </a:rPr>
                        <a:t>Health problem</a:t>
                      </a:r>
                      <a:endParaRPr lang="en-GB" sz="1200" dirty="0">
                        <a:latin typeface="+mn-lt"/>
                      </a:endParaRPr>
                    </a:p>
                  </a:txBody>
                  <a:tcPr/>
                </a:tc>
                <a:tc>
                  <a:txBody>
                    <a:bodyPr/>
                    <a:lstStyle/>
                    <a:p>
                      <a:pPr algn="ctr"/>
                      <a:r>
                        <a:rPr lang="en-GB" sz="1200" dirty="0" smtClean="0"/>
                        <a:t>2014</a:t>
                      </a:r>
                      <a:endParaRPr lang="en-GB" sz="1200" dirty="0"/>
                    </a:p>
                  </a:txBody>
                  <a:tcPr/>
                </a:tc>
                <a:tc>
                  <a:txBody>
                    <a:bodyPr/>
                    <a:lstStyle/>
                    <a:p>
                      <a:pPr algn="ctr"/>
                      <a:r>
                        <a:rPr lang="en-GB" sz="1200" dirty="0" smtClean="0"/>
                        <a:t>2019</a:t>
                      </a:r>
                      <a:endParaRPr lang="en-GB" sz="1200" dirty="0"/>
                    </a:p>
                  </a:txBody>
                  <a:tcPr/>
                </a:tc>
              </a:tr>
              <a:tr h="272285">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200" b="0" i="0" u="none" strike="noStrike" cap="none" normalizeH="0" baseline="0" dirty="0" smtClean="0">
                          <a:ln>
                            <a:noFill/>
                          </a:ln>
                          <a:solidFill>
                            <a:schemeClr val="tx1"/>
                          </a:solidFill>
                          <a:effectLst/>
                          <a:latin typeface="+mn-lt"/>
                        </a:rPr>
                        <a:t>Yes</a:t>
                      </a:r>
                    </a:p>
                  </a:txBody>
                  <a:tcPr marT="45716" marB="45716" anchor="ctr" horzOverflow="overflow"/>
                </a:tc>
                <a:tc>
                  <a:txBody>
                    <a:bodyPr/>
                    <a:lstStyle/>
                    <a:p>
                      <a:pPr algn="ctr" rtl="0" fontAlgn="ctr"/>
                      <a:r>
                        <a:rPr lang="en-GB" sz="1200" b="0" i="0" u="none" strike="noStrike" dirty="0" smtClean="0">
                          <a:solidFill>
                            <a:srgbClr val="4B4F56"/>
                          </a:solidFill>
                          <a:effectLst/>
                          <a:latin typeface="+mn-lt"/>
                        </a:rPr>
                        <a:t>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a:t>
                      </a:r>
                      <a:endParaRPr lang="en-GB" sz="1200" b="0" i="0" u="none" strike="noStrike" dirty="0">
                        <a:solidFill>
                          <a:srgbClr val="4B4F56"/>
                        </a:solidFill>
                        <a:effectLst/>
                        <a:latin typeface="+mn-lt"/>
                      </a:endParaRPr>
                    </a:p>
                  </a:txBody>
                  <a:tcPr marL="9525" marR="9525" marT="9525" marB="0" anchor="ctr"/>
                </a:tc>
              </a:tr>
              <a:tr h="272285">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200" b="0" i="0" u="none" strike="noStrike" cap="none" normalizeH="0" baseline="0" dirty="0" smtClean="0">
                          <a:ln>
                            <a:noFill/>
                          </a:ln>
                          <a:solidFill>
                            <a:schemeClr val="tx1"/>
                          </a:solidFill>
                          <a:effectLst/>
                          <a:latin typeface="+mn-lt"/>
                        </a:rPr>
                        <a:t>No</a:t>
                      </a:r>
                    </a:p>
                  </a:txBody>
                  <a:tcPr marT="45716" marB="45716" anchor="ctr" horzOverflow="overflow"/>
                </a:tc>
                <a:tc>
                  <a:txBody>
                    <a:bodyPr/>
                    <a:lstStyle/>
                    <a:p>
                      <a:pPr algn="ctr" rtl="0" fontAlgn="ctr"/>
                      <a:r>
                        <a:rPr lang="en-GB" sz="1200" b="0" i="0" u="none" strike="noStrike" dirty="0" smtClean="0">
                          <a:solidFill>
                            <a:srgbClr val="4B4F56"/>
                          </a:solidFill>
                          <a:effectLst/>
                          <a:latin typeface="+mn-lt"/>
                        </a:rPr>
                        <a:t>91%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90%</a:t>
                      </a:r>
                      <a:endParaRPr lang="en-GB" sz="1200" b="0" i="0" u="none" strike="noStrike" dirty="0">
                        <a:solidFill>
                          <a:srgbClr val="4B4F56"/>
                        </a:solidFill>
                        <a:effectLst/>
                        <a:latin typeface="+mn-lt"/>
                      </a:endParaRPr>
                    </a:p>
                  </a:txBody>
                  <a:tcPr marL="9525" marR="9525" marT="9525" marB="0" anchor="ctr"/>
                </a:tc>
              </a:tr>
              <a:tr h="272285">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Prefer not to say</a:t>
                      </a:r>
                    </a:p>
                  </a:txBody>
                  <a:tcPr marT="45716" marB="45716" anchor="ctr" horzOverflow="overflow"/>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72285">
                <a:tc>
                  <a:txBody>
                    <a:bodyPr/>
                    <a:lstStyle/>
                    <a:p>
                      <a:r>
                        <a:rPr lang="en-GB" sz="1200" b="1" dirty="0" smtClean="0">
                          <a:latin typeface="+mn-lt"/>
                        </a:rPr>
                        <a:t>Base</a:t>
                      </a:r>
                      <a:endParaRPr lang="en-GB" sz="1200" b="1" dirty="0">
                        <a:solidFill>
                          <a:schemeClr val="tx1"/>
                        </a:solidFill>
                        <a:latin typeface="+mn-lt"/>
                      </a:endParaRPr>
                    </a:p>
                  </a:txBody>
                  <a:tcPr anchor="ctr"/>
                </a:tc>
                <a:tc>
                  <a:txBody>
                    <a:bodyPr/>
                    <a:lstStyle/>
                    <a:p>
                      <a:pPr algn="ctr"/>
                      <a:r>
                        <a:rPr lang="en-GB" sz="1200" b="1" dirty="0" smtClean="0"/>
                        <a:t>1,519</a:t>
                      </a:r>
                      <a:endParaRPr lang="en-GB" sz="1200" b="1" dirty="0">
                        <a:solidFill>
                          <a:schemeClr val="tx1"/>
                        </a:solidFill>
                        <a:latin typeface="+mn-lt"/>
                      </a:endParaRPr>
                    </a:p>
                  </a:txBody>
                  <a:tcPr anchor="ctr"/>
                </a:tc>
                <a:tc>
                  <a:txBody>
                    <a:bodyPr/>
                    <a:lstStyle/>
                    <a:p>
                      <a:pPr algn="ctr"/>
                      <a:r>
                        <a:rPr lang="en-GB" sz="1200" b="1" dirty="0" smtClean="0">
                          <a:solidFill>
                            <a:schemeClr val="tx1"/>
                          </a:solidFill>
                          <a:latin typeface="+mn-lt"/>
                        </a:rPr>
                        <a:t>1,679</a:t>
                      </a:r>
                      <a:endParaRPr lang="en-GB" sz="1200" b="1" dirty="0">
                        <a:solidFill>
                          <a:schemeClr val="tx1"/>
                        </a:solidFill>
                        <a:latin typeface="+mn-lt"/>
                      </a:endParaRPr>
                    </a:p>
                  </a:txBody>
                  <a:tcPr anchor="ctr"/>
                </a:tc>
              </a:tr>
            </a:tbl>
          </a:graphicData>
        </a:graphic>
      </p:graphicFrame>
      <p:sp>
        <p:nvSpPr>
          <p:cNvPr id="8" name="Oval 7"/>
          <p:cNvSpPr/>
          <p:nvPr/>
        </p:nvSpPr>
        <p:spPr>
          <a:xfrm>
            <a:off x="3157980" y="5043454"/>
            <a:ext cx="367643" cy="274096"/>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3278316" y="2132142"/>
            <a:ext cx="367643" cy="274096"/>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7474816" y="2721155"/>
            <a:ext cx="367643" cy="274096"/>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7474816" y="4670048"/>
            <a:ext cx="367643" cy="27409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10879463" y="2132142"/>
            <a:ext cx="367643" cy="274096"/>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10879463" y="3202145"/>
            <a:ext cx="367643" cy="27409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10879462" y="2393047"/>
            <a:ext cx="367643" cy="27409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10867586" y="2925217"/>
            <a:ext cx="367643" cy="274096"/>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252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11</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2800" dirty="0" smtClean="0"/>
              <a:t>6/10 were </a:t>
            </a:r>
            <a:r>
              <a:rPr lang="en-GB" sz="2800" dirty="0"/>
              <a:t>repeat visitors – indicating that </a:t>
            </a:r>
            <a:r>
              <a:rPr lang="en-GB" sz="2800" dirty="0" smtClean="0"/>
              <a:t>the park delivers </a:t>
            </a:r>
            <a:r>
              <a:rPr lang="en-GB" sz="2800" dirty="0"/>
              <a:t>a good visitor experience, motivating people to </a:t>
            </a:r>
            <a:r>
              <a:rPr lang="en-GB" sz="2800" dirty="0" smtClean="0"/>
              <a:t>return (and a substantial minority visit very frequently)</a:t>
            </a:r>
            <a:endParaRPr lang="en-GB" sz="2800" dirty="0"/>
          </a:p>
        </p:txBody>
      </p:sp>
      <p:sp>
        <p:nvSpPr>
          <p:cNvPr id="11" name="Text Placeholder 7"/>
          <p:cNvSpPr>
            <a:spLocks noGrp="1"/>
          </p:cNvSpPr>
          <p:nvPr>
            <p:ph type="body" sz="quarter" idx="4294967295"/>
          </p:nvPr>
        </p:nvSpPr>
        <p:spPr>
          <a:xfrm>
            <a:off x="146429" y="6356350"/>
            <a:ext cx="4130355" cy="397513"/>
          </a:xfrm>
          <a:prstGeom prst="rect">
            <a:avLst/>
          </a:prstGeom>
        </p:spPr>
        <p:txBody>
          <a:bodyPr>
            <a:normAutofit/>
          </a:bodyPr>
          <a:lstStyle/>
          <a:p>
            <a:pPr marL="0" indent="0">
              <a:lnSpc>
                <a:spcPct val="100000"/>
              </a:lnSpc>
              <a:spcBef>
                <a:spcPts val="0"/>
              </a:spcBef>
              <a:buNone/>
            </a:pPr>
            <a:r>
              <a:rPr lang="en-GB" sz="1000" b="1" dirty="0" smtClean="0"/>
              <a:t>Q9. </a:t>
            </a:r>
            <a:r>
              <a:rPr lang="en-GB" sz="1000" b="1" dirty="0"/>
              <a:t>Is this your first visit to the National </a:t>
            </a:r>
            <a:r>
              <a:rPr lang="en-GB" sz="1000" b="1" dirty="0" smtClean="0"/>
              <a:t>Park?</a:t>
            </a:r>
          </a:p>
          <a:p>
            <a:pPr marL="0" indent="0">
              <a:lnSpc>
                <a:spcPct val="100000"/>
              </a:lnSpc>
              <a:spcBef>
                <a:spcPts val="0"/>
              </a:spcBef>
              <a:buNone/>
            </a:pPr>
            <a:r>
              <a:rPr lang="en-GB" sz="1000" b="1" dirty="0" smtClean="0"/>
              <a:t>Base </a:t>
            </a:r>
            <a:r>
              <a:rPr lang="en-GB" sz="1000" b="1" dirty="0"/>
              <a:t>(all visitors): </a:t>
            </a:r>
            <a:r>
              <a:rPr lang="en-GB" sz="1000" b="1" dirty="0" smtClean="0"/>
              <a:t>2019 1,629</a:t>
            </a:r>
            <a:endParaRPr lang="en-GB" sz="1000" b="1" dirty="0"/>
          </a:p>
        </p:txBody>
      </p:sp>
      <p:sp>
        <p:nvSpPr>
          <p:cNvPr id="8" name="Text Placeholder 7"/>
          <p:cNvSpPr>
            <a:spLocks noGrp="1"/>
          </p:cNvSpPr>
          <p:nvPr>
            <p:ph type="body" sz="quarter" idx="4294967295"/>
          </p:nvPr>
        </p:nvSpPr>
        <p:spPr>
          <a:xfrm>
            <a:off x="5608320" y="6347640"/>
            <a:ext cx="6164580" cy="397513"/>
          </a:xfrm>
          <a:prstGeom prst="rect">
            <a:avLst/>
          </a:prstGeom>
        </p:spPr>
        <p:txBody>
          <a:bodyPr>
            <a:normAutofit/>
          </a:bodyPr>
          <a:lstStyle/>
          <a:p>
            <a:pPr marL="0" indent="0" algn="r">
              <a:lnSpc>
                <a:spcPct val="100000"/>
              </a:lnSpc>
              <a:spcBef>
                <a:spcPts val="0"/>
              </a:spcBef>
              <a:buNone/>
            </a:pPr>
            <a:r>
              <a:rPr lang="en-GB" sz="1000" b="1" dirty="0" smtClean="0"/>
              <a:t>Q10. </a:t>
            </a:r>
            <a:r>
              <a:rPr lang="en-GB" sz="1000" b="1" dirty="0"/>
              <a:t>Including this visit, how many times have you visited the Cairngorms area in the last five </a:t>
            </a:r>
            <a:r>
              <a:rPr lang="en-GB" sz="1000" b="1" dirty="0" smtClean="0"/>
              <a:t>years?</a:t>
            </a:r>
          </a:p>
          <a:p>
            <a:pPr marL="0" indent="0" algn="r">
              <a:lnSpc>
                <a:spcPct val="100000"/>
              </a:lnSpc>
              <a:spcBef>
                <a:spcPts val="0"/>
              </a:spcBef>
              <a:buNone/>
            </a:pPr>
            <a:r>
              <a:rPr lang="en-GB" sz="1000" b="1" dirty="0" smtClean="0"/>
              <a:t>Base </a:t>
            </a:r>
            <a:r>
              <a:rPr lang="en-GB" sz="1000" b="1" dirty="0"/>
              <a:t>(</a:t>
            </a:r>
            <a:r>
              <a:rPr lang="en-GB" sz="1000" b="1" dirty="0" smtClean="0"/>
              <a:t>all repeat visitors): 941</a:t>
            </a:r>
          </a:p>
        </p:txBody>
      </p:sp>
      <p:graphicFrame>
        <p:nvGraphicFramePr>
          <p:cNvPr id="12" name="Chart 11"/>
          <p:cNvGraphicFramePr/>
          <p:nvPr>
            <p:extLst>
              <p:ext uri="{D42A27DB-BD31-4B8C-83A1-F6EECF244321}">
                <p14:modId xmlns:p14="http://schemas.microsoft.com/office/powerpoint/2010/main" val="3561531554"/>
              </p:ext>
            </p:extLst>
          </p:nvPr>
        </p:nvGraphicFramePr>
        <p:xfrm>
          <a:off x="514710" y="1840146"/>
          <a:ext cx="5894799"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2133370771"/>
              </p:ext>
            </p:extLst>
          </p:nvPr>
        </p:nvGraphicFramePr>
        <p:xfrm>
          <a:off x="5831477" y="1916036"/>
          <a:ext cx="6061166" cy="405737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43840" y="5738949"/>
            <a:ext cx="4380411" cy="461665"/>
          </a:xfrm>
          <a:prstGeom prst="rect">
            <a:avLst/>
          </a:prstGeom>
          <a:noFill/>
          <a:ln>
            <a:solidFill>
              <a:schemeClr val="accent1"/>
            </a:solidFill>
          </a:ln>
        </p:spPr>
        <p:txBody>
          <a:bodyPr wrap="square" rtlCol="0">
            <a:spAutoFit/>
          </a:bodyPr>
          <a:lstStyle/>
          <a:p>
            <a:pPr algn="ctr"/>
            <a:r>
              <a:rPr lang="en-GB" sz="1200" dirty="0" smtClean="0"/>
              <a:t>NB: 2014 data not directly comparable due to changes in question wording – but 40% said it was their ‘first visit in 5 years’ in 2014.</a:t>
            </a:r>
            <a:endParaRPr lang="en-GB" sz="1200" dirty="0"/>
          </a:p>
        </p:txBody>
      </p:sp>
    </p:spTree>
    <p:extLst>
      <p:ext uri="{BB962C8B-B14F-4D97-AF65-F5344CB8AC3E}">
        <p14:creationId xmlns:p14="http://schemas.microsoft.com/office/powerpoint/2010/main" val="384906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12</a:t>
            </a:fld>
            <a:endParaRPr lang="en-GB" dirty="0"/>
          </a:p>
        </p:txBody>
      </p:sp>
      <p:sp>
        <p:nvSpPr>
          <p:cNvPr id="10" name="Text Placeholder 4"/>
          <p:cNvSpPr>
            <a:spLocks noGrp="1"/>
          </p:cNvSpPr>
          <p:nvPr>
            <p:ph type="body" sz="quarter" idx="11"/>
          </p:nvPr>
        </p:nvSpPr>
        <p:spPr>
          <a:xfrm>
            <a:off x="334964" y="180788"/>
            <a:ext cx="10552111" cy="1299219"/>
          </a:xfrm>
        </p:spPr>
        <p:txBody>
          <a:bodyPr>
            <a:noAutofit/>
          </a:bodyPr>
          <a:lstStyle/>
          <a:p>
            <a:r>
              <a:rPr lang="en-GB" sz="3200" dirty="0"/>
              <a:t>Around 1/5 </a:t>
            </a:r>
            <a:r>
              <a:rPr lang="en-GB" sz="3200" dirty="0" smtClean="0"/>
              <a:t>were </a:t>
            </a:r>
            <a:r>
              <a:rPr lang="en-GB" sz="3200" dirty="0"/>
              <a:t>day visitors and 4/5 </a:t>
            </a:r>
            <a:r>
              <a:rPr lang="en-GB" sz="3200" dirty="0" smtClean="0"/>
              <a:t>were </a:t>
            </a:r>
            <a:r>
              <a:rPr lang="en-GB" sz="3200" dirty="0"/>
              <a:t>overnight visitors </a:t>
            </a:r>
            <a:r>
              <a:rPr lang="en-GB" sz="3200" dirty="0" smtClean="0"/>
              <a:t>– with the balance towards longer trips. Very consistent findings across surveys </a:t>
            </a:r>
            <a:endParaRPr lang="en-GB" sz="3200" dirty="0"/>
          </a:p>
        </p:txBody>
      </p:sp>
      <p:sp>
        <p:nvSpPr>
          <p:cNvPr id="11" name="Text Placeholder 7"/>
          <p:cNvSpPr>
            <a:spLocks noGrp="1"/>
          </p:cNvSpPr>
          <p:nvPr>
            <p:ph type="body" sz="quarter" idx="4294967295"/>
          </p:nvPr>
        </p:nvSpPr>
        <p:spPr>
          <a:xfrm>
            <a:off x="146429" y="6356350"/>
            <a:ext cx="9692896" cy="397513"/>
          </a:xfrm>
          <a:prstGeom prst="rect">
            <a:avLst/>
          </a:prstGeom>
        </p:spPr>
        <p:txBody>
          <a:bodyPr>
            <a:normAutofit/>
          </a:bodyPr>
          <a:lstStyle/>
          <a:p>
            <a:pPr marL="0" indent="0">
              <a:lnSpc>
                <a:spcPct val="100000"/>
              </a:lnSpc>
              <a:spcBef>
                <a:spcPts val="0"/>
              </a:spcBef>
              <a:buNone/>
            </a:pPr>
            <a:r>
              <a:rPr lang="en-GB" sz="1000" b="1" dirty="0" smtClean="0"/>
              <a:t>Derived from SQ2, Q3, Q4. Base </a:t>
            </a:r>
            <a:r>
              <a:rPr lang="en-GB" sz="1000" b="1" dirty="0"/>
              <a:t>(</a:t>
            </a:r>
            <a:r>
              <a:rPr lang="en-GB" sz="1000" b="1" dirty="0" smtClean="0"/>
              <a:t>all): 2014 1,519, 2019 1,679</a:t>
            </a:r>
          </a:p>
          <a:p>
            <a:pPr marL="0" indent="0">
              <a:lnSpc>
                <a:spcPct val="100000"/>
              </a:lnSpc>
              <a:spcBef>
                <a:spcPts val="0"/>
              </a:spcBef>
              <a:buNone/>
            </a:pPr>
            <a:r>
              <a:rPr lang="en-GB" sz="1000" b="1" i="1" dirty="0" smtClean="0"/>
              <a:t>NB a very small number of residents (n=6) reported they were staying overnight in 2019. These are treated as residents rather than overnight visitors for analysis by visitor type</a:t>
            </a:r>
            <a:endParaRPr lang="en-GB" sz="1000" b="1" i="1" dirty="0"/>
          </a:p>
        </p:txBody>
      </p:sp>
      <p:graphicFrame>
        <p:nvGraphicFramePr>
          <p:cNvPr id="9"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4168123492"/>
              </p:ext>
            </p:extLst>
          </p:nvPr>
        </p:nvGraphicFramePr>
        <p:xfrm>
          <a:off x="2194561" y="1651365"/>
          <a:ext cx="7644764" cy="4492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56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13</a:t>
            </a:fld>
            <a:endParaRPr lang="en-GB" dirty="0"/>
          </a:p>
        </p:txBody>
      </p:sp>
      <p:sp>
        <p:nvSpPr>
          <p:cNvPr id="10" name="Text Placeholder 4"/>
          <p:cNvSpPr>
            <a:spLocks noGrp="1"/>
          </p:cNvSpPr>
          <p:nvPr>
            <p:ph type="body" sz="quarter" idx="11"/>
          </p:nvPr>
        </p:nvSpPr>
        <p:spPr>
          <a:xfrm>
            <a:off x="334964" y="180788"/>
            <a:ext cx="10798092" cy="1299219"/>
          </a:xfrm>
        </p:spPr>
        <p:txBody>
          <a:bodyPr>
            <a:noAutofit/>
          </a:bodyPr>
          <a:lstStyle/>
          <a:p>
            <a:r>
              <a:rPr lang="en-GB" sz="3000" dirty="0" smtClean="0"/>
              <a:t>The Cairngorms is primarily </a:t>
            </a:r>
            <a:r>
              <a:rPr lang="en-GB" sz="3000" dirty="0"/>
              <a:t>a destination for couples and </a:t>
            </a:r>
            <a:r>
              <a:rPr lang="en-GB" sz="3000" dirty="0" smtClean="0"/>
              <a:t>families. </a:t>
            </a:r>
          </a:p>
          <a:p>
            <a:r>
              <a:rPr lang="en-GB" sz="3000" dirty="0" smtClean="0"/>
              <a:t>A quarter had children in their party; 14% were with dogs. Group composition was very similar to 2014</a:t>
            </a:r>
            <a:endParaRPr lang="en-GB" sz="3000" dirty="0"/>
          </a:p>
        </p:txBody>
      </p:sp>
      <p:sp>
        <p:nvSpPr>
          <p:cNvPr id="11" name="Text Placeholder 7"/>
          <p:cNvSpPr>
            <a:spLocks noGrp="1"/>
          </p:cNvSpPr>
          <p:nvPr>
            <p:ph type="body" sz="quarter" idx="4294967295"/>
          </p:nvPr>
        </p:nvSpPr>
        <p:spPr>
          <a:xfrm>
            <a:off x="146429" y="6384925"/>
            <a:ext cx="7168771" cy="397514"/>
          </a:xfrm>
          <a:prstGeom prst="rect">
            <a:avLst/>
          </a:prstGeom>
        </p:spPr>
        <p:txBody>
          <a:bodyPr>
            <a:noAutofit/>
          </a:bodyPr>
          <a:lstStyle/>
          <a:p>
            <a:pPr marL="0" indent="0">
              <a:lnSpc>
                <a:spcPct val="100000"/>
              </a:lnSpc>
              <a:spcBef>
                <a:spcPts val="0"/>
              </a:spcBef>
              <a:buNone/>
            </a:pPr>
            <a:r>
              <a:rPr lang="en-GB" sz="1000" b="1" dirty="0" smtClean="0"/>
              <a:t>Derived from Q11. </a:t>
            </a:r>
            <a:r>
              <a:rPr lang="en-GB" sz="1000" b="1" dirty="0"/>
              <a:t>Including yourself, how many people in your party are in the following age groups? </a:t>
            </a:r>
            <a:r>
              <a:rPr lang="en-GB" sz="1000" b="1" dirty="0" smtClean="0"/>
              <a:t>(</a:t>
            </a:r>
            <a:r>
              <a:rPr lang="en-GB" sz="1000" b="1" dirty="0"/>
              <a:t>Children = under 18s)</a:t>
            </a:r>
          </a:p>
          <a:p>
            <a:pPr marL="0" indent="0">
              <a:lnSpc>
                <a:spcPct val="100000"/>
              </a:lnSpc>
              <a:spcBef>
                <a:spcPts val="0"/>
              </a:spcBef>
              <a:buNone/>
            </a:pPr>
            <a:r>
              <a:rPr lang="en-GB" sz="1000" b="1" dirty="0" smtClean="0"/>
              <a:t>Base </a:t>
            </a:r>
            <a:r>
              <a:rPr lang="en-GB" sz="1000" b="1" dirty="0"/>
              <a:t>(</a:t>
            </a:r>
            <a:r>
              <a:rPr lang="en-GB" sz="1000" b="1" dirty="0" smtClean="0"/>
              <a:t>all): 2014 1,519, 2019 1,679</a:t>
            </a:r>
            <a:endParaRPr lang="en-GB" sz="1000" b="1" dirty="0"/>
          </a:p>
        </p:txBody>
      </p:sp>
      <p:graphicFrame>
        <p:nvGraphicFramePr>
          <p:cNvPr id="16" name="Table 15"/>
          <p:cNvGraphicFramePr>
            <a:graphicFrameLocks noGrp="1"/>
          </p:cNvGraphicFramePr>
          <p:nvPr>
            <p:extLst>
              <p:ext uri="{D42A27DB-BD31-4B8C-83A1-F6EECF244321}">
                <p14:modId xmlns:p14="http://schemas.microsoft.com/office/powerpoint/2010/main" val="3441045971"/>
              </p:ext>
            </p:extLst>
          </p:nvPr>
        </p:nvGraphicFramePr>
        <p:xfrm>
          <a:off x="618667" y="1877158"/>
          <a:ext cx="4270343" cy="2046626"/>
        </p:xfrm>
        <a:graphic>
          <a:graphicData uri="http://schemas.openxmlformats.org/drawingml/2006/table">
            <a:tbl>
              <a:tblPr firstRow="1" bandRow="1">
                <a:tableStyleId>{69012ECD-51FC-41F1-AA8D-1B2483CD663E}</a:tableStyleId>
              </a:tblPr>
              <a:tblGrid>
                <a:gridCol w="2357512"/>
                <a:gridCol w="1000571"/>
                <a:gridCol w="912260"/>
              </a:tblGrid>
              <a:tr h="235201">
                <a:tc>
                  <a:txBody>
                    <a:bodyPr/>
                    <a:lstStyle/>
                    <a:p>
                      <a:r>
                        <a:rPr lang="en-GB" sz="1300" dirty="0" smtClean="0">
                          <a:latin typeface="+mn-lt"/>
                        </a:rPr>
                        <a:t>Number in party</a:t>
                      </a:r>
                      <a:endParaRPr lang="en-GB" sz="1300" dirty="0">
                        <a:latin typeface="+mn-lt"/>
                      </a:endParaRPr>
                    </a:p>
                  </a:txBody>
                  <a:tcPr/>
                </a:tc>
                <a:tc>
                  <a:txBody>
                    <a:bodyPr/>
                    <a:lstStyle/>
                    <a:p>
                      <a:pPr algn="ctr"/>
                      <a:r>
                        <a:rPr lang="en-GB" sz="1300" dirty="0" smtClean="0"/>
                        <a:t>2014</a:t>
                      </a:r>
                      <a:endParaRPr lang="en-GB" sz="1300" dirty="0"/>
                    </a:p>
                  </a:txBody>
                  <a:tcPr/>
                </a:tc>
                <a:tc>
                  <a:txBody>
                    <a:bodyPr/>
                    <a:lstStyle/>
                    <a:p>
                      <a:pPr algn="ctr"/>
                      <a:r>
                        <a:rPr lang="en-GB" sz="1300" dirty="0" smtClean="0"/>
                        <a:t>2019</a:t>
                      </a:r>
                      <a:endParaRPr lang="en-GB" sz="1300" dirty="0"/>
                    </a:p>
                  </a:txBody>
                  <a:tcP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One</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9%</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300" b="0" i="0" u="none" strike="noStrike" dirty="0" smtClean="0">
                          <a:solidFill>
                            <a:srgbClr val="4B4F56"/>
                          </a:solidFill>
                          <a:effectLst/>
                          <a:latin typeface="+mn-lt"/>
                        </a:rPr>
                        <a:t>9%</a:t>
                      </a:r>
                      <a:endParaRPr lang="en-GB" sz="1300" b="0" i="0" u="none" strike="noStrike" dirty="0">
                        <a:solidFill>
                          <a:srgbClr val="4B4F56"/>
                        </a:solidFill>
                        <a:effectLst/>
                        <a:latin typeface="+mn-lt"/>
                      </a:endParaRPr>
                    </a:p>
                  </a:txBody>
                  <a:tcPr marL="9525" marR="9525" marT="9525" marB="0" anchor="ctr"/>
                </a:tc>
              </a:tr>
              <a:tr h="309298">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Two</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52%</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300" b="0" i="0" u="none" strike="noStrike" dirty="0" smtClean="0">
                          <a:solidFill>
                            <a:schemeClr val="tx1"/>
                          </a:solidFill>
                          <a:effectLst/>
                          <a:latin typeface="+mn-lt"/>
                        </a:rPr>
                        <a:t>54%</a:t>
                      </a:r>
                      <a:endParaRPr lang="en-GB" sz="1300" b="0" i="0" u="none" strike="noStrike" dirty="0">
                        <a:solidFill>
                          <a:schemeClr val="tx1"/>
                        </a:solidFill>
                        <a:effectLst/>
                        <a:latin typeface="+mn-lt"/>
                      </a:endParaRPr>
                    </a:p>
                  </a:txBody>
                  <a:tcPr marL="9525" marR="9525" marT="9525" marB="0" anchor="ctr"/>
                </a:tc>
              </a:tr>
              <a:tr h="281167">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Three</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11%</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0" i="0" u="none" strike="noStrike" dirty="0" smtClean="0">
                          <a:solidFill>
                            <a:schemeClr val="tx1"/>
                          </a:solidFill>
                          <a:effectLst/>
                          <a:latin typeface="+mn-lt"/>
                        </a:rPr>
                        <a:t>11%</a:t>
                      </a:r>
                    </a:p>
                  </a:txBody>
                  <a:tcPr marL="9525" marR="9525" marT="9525" marB="0" anchor="ct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Four</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15%</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0" i="0" u="none" strike="noStrike" dirty="0" smtClean="0">
                          <a:solidFill>
                            <a:schemeClr val="tx1"/>
                          </a:solidFill>
                          <a:effectLst/>
                          <a:latin typeface="+mn-lt"/>
                        </a:rPr>
                        <a:t>14%</a:t>
                      </a:r>
                    </a:p>
                  </a:txBody>
                  <a:tcPr marL="9525" marR="9525" marT="9525" marB="0" anchor="ct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Five+</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13%</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300" b="0" i="0" u="none" strike="noStrike" dirty="0" smtClean="0">
                          <a:solidFill>
                            <a:schemeClr val="tx1"/>
                          </a:solidFill>
                          <a:effectLst/>
                          <a:latin typeface="+mn-lt"/>
                        </a:rPr>
                        <a:t>12%</a:t>
                      </a:r>
                      <a:endParaRPr lang="en-GB" sz="1300" b="0" i="0" u="none" strike="noStrike" dirty="0">
                        <a:solidFill>
                          <a:schemeClr val="tx1"/>
                        </a:solidFill>
                        <a:effectLst/>
                        <a:latin typeface="+mn-lt"/>
                      </a:endParaRPr>
                    </a:p>
                  </a:txBody>
                  <a:tcPr marL="9525" marR="9525" marT="9525" marB="0" anchor="ctr"/>
                </a:tc>
              </a:tr>
              <a:tr h="285070">
                <a:tc>
                  <a:txBody>
                    <a:bodyPr/>
                    <a:lstStyle/>
                    <a:p>
                      <a:r>
                        <a:rPr lang="en-GB" sz="1300" b="1" dirty="0" smtClean="0">
                          <a:latin typeface="+mn-lt"/>
                        </a:rPr>
                        <a:t>Base</a:t>
                      </a:r>
                      <a:endParaRPr lang="en-GB" sz="1300" b="1" dirty="0">
                        <a:solidFill>
                          <a:schemeClr val="tx1"/>
                        </a:solidFill>
                        <a:latin typeface="+mn-lt"/>
                      </a:endParaRPr>
                    </a:p>
                  </a:txBody>
                  <a:tcPr anchor="ctr"/>
                </a:tc>
                <a:tc>
                  <a:txBody>
                    <a:bodyPr/>
                    <a:lstStyle/>
                    <a:p>
                      <a:pPr algn="ctr"/>
                      <a:r>
                        <a:rPr lang="en-GB" sz="1300" b="1" dirty="0" smtClean="0"/>
                        <a:t>1,519</a:t>
                      </a:r>
                      <a:endParaRPr lang="en-GB" sz="1300" b="1" dirty="0">
                        <a:solidFill>
                          <a:schemeClr val="tx1"/>
                        </a:solidFill>
                        <a:latin typeface="+mn-lt"/>
                      </a:endParaRPr>
                    </a:p>
                  </a:txBody>
                  <a:tcPr anchor="ctr"/>
                </a:tc>
                <a:tc>
                  <a:txBody>
                    <a:bodyPr/>
                    <a:lstStyle/>
                    <a:p>
                      <a:pPr algn="ctr"/>
                      <a:r>
                        <a:rPr lang="en-GB" sz="1300" b="1" dirty="0" smtClean="0">
                          <a:solidFill>
                            <a:schemeClr val="tx1"/>
                          </a:solidFill>
                          <a:latin typeface="+mn-lt"/>
                        </a:rPr>
                        <a:t>1,679</a:t>
                      </a:r>
                      <a:endParaRPr lang="en-GB" sz="1300" b="1" dirty="0">
                        <a:solidFill>
                          <a:schemeClr val="tx1"/>
                        </a:solidFill>
                        <a:latin typeface="+mn-lt"/>
                      </a:endParaRPr>
                    </a:p>
                  </a:txBody>
                  <a:tcPr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33001681"/>
              </p:ext>
            </p:extLst>
          </p:nvPr>
        </p:nvGraphicFramePr>
        <p:xfrm>
          <a:off x="618666" y="4149600"/>
          <a:ext cx="4270343" cy="1467522"/>
        </p:xfrm>
        <a:graphic>
          <a:graphicData uri="http://schemas.openxmlformats.org/drawingml/2006/table">
            <a:tbl>
              <a:tblPr firstRow="1" bandRow="1">
                <a:tableStyleId>{69012ECD-51FC-41F1-AA8D-1B2483CD663E}</a:tableStyleId>
              </a:tblPr>
              <a:tblGrid>
                <a:gridCol w="2357513"/>
                <a:gridCol w="1000571"/>
                <a:gridCol w="912259"/>
              </a:tblGrid>
              <a:tr h="235201">
                <a:tc>
                  <a:txBody>
                    <a:bodyPr/>
                    <a:lstStyle/>
                    <a:p>
                      <a:r>
                        <a:rPr lang="en-GB" sz="1300" dirty="0" smtClean="0">
                          <a:latin typeface="+mn-lt"/>
                        </a:rPr>
                        <a:t>Average number in party</a:t>
                      </a:r>
                      <a:endParaRPr lang="en-GB" sz="1300" dirty="0">
                        <a:latin typeface="+mn-lt"/>
                      </a:endParaRPr>
                    </a:p>
                  </a:txBody>
                  <a:tcPr/>
                </a:tc>
                <a:tc>
                  <a:txBody>
                    <a:bodyPr/>
                    <a:lstStyle/>
                    <a:p>
                      <a:pPr algn="ctr"/>
                      <a:r>
                        <a:rPr lang="en-GB" sz="1300" dirty="0" smtClean="0"/>
                        <a:t>2014</a:t>
                      </a:r>
                      <a:endParaRPr lang="en-GB" sz="1300" dirty="0"/>
                    </a:p>
                  </a:txBody>
                  <a:tcPr/>
                </a:tc>
                <a:tc>
                  <a:txBody>
                    <a:bodyPr/>
                    <a:lstStyle/>
                    <a:p>
                      <a:pPr algn="ctr"/>
                      <a:r>
                        <a:rPr lang="en-GB" sz="1300" dirty="0" smtClean="0"/>
                        <a:t>2019</a:t>
                      </a:r>
                      <a:endParaRPr lang="en-GB" sz="1300" dirty="0"/>
                    </a:p>
                  </a:txBody>
                  <a:tcPr/>
                </a:tc>
              </a:tr>
              <a:tr h="28506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Average number of adults</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2.7</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300" b="0" i="0" u="none" strike="noStrike" dirty="0" smtClean="0">
                          <a:solidFill>
                            <a:srgbClr val="4B4F56"/>
                          </a:solidFill>
                          <a:effectLst/>
                          <a:latin typeface="+mn-lt"/>
                        </a:rPr>
                        <a:t>2.5</a:t>
                      </a:r>
                      <a:endParaRPr lang="en-GB" sz="1300" b="0" i="0" u="none" strike="noStrike" dirty="0">
                        <a:solidFill>
                          <a:srgbClr val="4B4F56"/>
                        </a:solidFill>
                        <a:effectLst/>
                        <a:latin typeface="+mn-lt"/>
                      </a:endParaRPr>
                    </a:p>
                  </a:txBody>
                  <a:tcPr marL="9525" marR="9525" marT="9525" marB="0" anchor="ctr"/>
                </a:tc>
              </a:tr>
              <a:tr h="309298">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Average number of children*</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2.2</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300" b="0" i="0" u="none" strike="noStrike" dirty="0" smtClean="0">
                          <a:solidFill>
                            <a:schemeClr val="tx1"/>
                          </a:solidFill>
                          <a:effectLst/>
                          <a:latin typeface="+mn-lt"/>
                        </a:rPr>
                        <a:t>2.1</a:t>
                      </a:r>
                      <a:endParaRPr lang="en-GB" sz="1300" b="0" i="0" u="none" strike="noStrike" dirty="0">
                        <a:solidFill>
                          <a:schemeClr val="tx1"/>
                        </a:solidFill>
                        <a:effectLst/>
                        <a:latin typeface="+mn-lt"/>
                      </a:endParaRPr>
                    </a:p>
                  </a:txBody>
                  <a:tcPr marL="9525" marR="9525" marT="9525" marB="0" anchor="ctr"/>
                </a:tc>
              </a:tr>
              <a:tr h="281167">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300" b="0" i="0" u="none" strike="noStrike" cap="none" normalizeH="0" baseline="0" dirty="0" smtClean="0">
                          <a:ln>
                            <a:noFill/>
                          </a:ln>
                          <a:solidFill>
                            <a:schemeClr val="tx1"/>
                          </a:solidFill>
                          <a:effectLst/>
                          <a:latin typeface="+mn-lt"/>
                        </a:rPr>
                        <a:t>Average group size</a:t>
                      </a:r>
                    </a:p>
                  </a:txBody>
                  <a:tcPr marT="45716" marB="45716" anchor="ctr" horzOverflow="overflow"/>
                </a:tc>
                <a:tc>
                  <a:txBody>
                    <a:bodyPr/>
                    <a:lstStyle/>
                    <a:p>
                      <a:pPr algn="ctr" fontAlgn="b"/>
                      <a:r>
                        <a:rPr lang="en-GB" sz="1300" b="0" i="0" u="none" strike="noStrike" kern="1200" dirty="0" smtClean="0">
                          <a:solidFill>
                            <a:schemeClr val="tx1"/>
                          </a:solidFill>
                          <a:effectLst/>
                          <a:latin typeface="+mn-lt"/>
                          <a:ea typeface="+mn-ea"/>
                          <a:cs typeface="+mn-cs"/>
                        </a:rPr>
                        <a:t>3.3</a:t>
                      </a:r>
                      <a:endParaRPr lang="en-GB" sz="1300" b="0" i="0" u="none" strike="noStrike" kern="1200" dirty="0">
                        <a:solidFill>
                          <a:schemeClr val="tx1"/>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0" i="0" u="none" strike="noStrike" dirty="0" smtClean="0">
                          <a:solidFill>
                            <a:schemeClr val="tx1"/>
                          </a:solidFill>
                          <a:effectLst/>
                          <a:latin typeface="+mn-lt"/>
                        </a:rPr>
                        <a:t>3.0</a:t>
                      </a:r>
                    </a:p>
                  </a:txBody>
                  <a:tcPr marL="9525" marR="9525" marT="9525" marB="0" anchor="ctr"/>
                </a:tc>
              </a:tr>
              <a:tr h="285070">
                <a:tc>
                  <a:txBody>
                    <a:bodyPr/>
                    <a:lstStyle/>
                    <a:p>
                      <a:r>
                        <a:rPr lang="en-GB" sz="1300" b="1" dirty="0" smtClean="0">
                          <a:latin typeface="+mn-lt"/>
                        </a:rPr>
                        <a:t>Base</a:t>
                      </a:r>
                      <a:endParaRPr lang="en-GB" sz="1300" b="1" dirty="0">
                        <a:solidFill>
                          <a:schemeClr val="tx1"/>
                        </a:solidFill>
                        <a:latin typeface="+mn-lt"/>
                      </a:endParaRPr>
                    </a:p>
                  </a:txBody>
                  <a:tcPr anchor="ctr"/>
                </a:tc>
                <a:tc>
                  <a:txBody>
                    <a:bodyPr/>
                    <a:lstStyle/>
                    <a:p>
                      <a:pPr algn="ctr"/>
                      <a:r>
                        <a:rPr lang="en-GB" sz="1300" b="1" dirty="0" smtClean="0"/>
                        <a:t>1,519</a:t>
                      </a:r>
                      <a:endParaRPr lang="en-GB" sz="1300" b="1" dirty="0">
                        <a:solidFill>
                          <a:schemeClr val="tx1"/>
                        </a:solidFill>
                        <a:latin typeface="+mn-lt"/>
                      </a:endParaRPr>
                    </a:p>
                  </a:txBody>
                  <a:tcPr anchor="ctr"/>
                </a:tc>
                <a:tc>
                  <a:txBody>
                    <a:bodyPr/>
                    <a:lstStyle/>
                    <a:p>
                      <a:pPr algn="ctr"/>
                      <a:r>
                        <a:rPr lang="en-GB" sz="1300" b="1" dirty="0" smtClean="0">
                          <a:solidFill>
                            <a:schemeClr val="tx1"/>
                          </a:solidFill>
                          <a:latin typeface="+mn-lt"/>
                        </a:rPr>
                        <a:t>1,679</a:t>
                      </a:r>
                      <a:endParaRPr lang="en-GB" sz="1300" b="1" dirty="0">
                        <a:solidFill>
                          <a:schemeClr val="tx1"/>
                        </a:solidFill>
                        <a:latin typeface="+mn-lt"/>
                      </a:endParaRPr>
                    </a:p>
                  </a:txBody>
                  <a:tcPr anchor="ctr"/>
                </a:tc>
              </a:tr>
            </a:tbl>
          </a:graphicData>
        </a:graphic>
      </p:graphicFrame>
      <p:sp>
        <p:nvSpPr>
          <p:cNvPr id="3" name="TextBox 2"/>
          <p:cNvSpPr txBox="1"/>
          <p:nvPr/>
        </p:nvSpPr>
        <p:spPr>
          <a:xfrm>
            <a:off x="901820" y="5702350"/>
            <a:ext cx="3704034" cy="415498"/>
          </a:xfrm>
          <a:prstGeom prst="rect">
            <a:avLst/>
          </a:prstGeom>
          <a:noFill/>
        </p:spPr>
        <p:txBody>
          <a:bodyPr wrap="square" rtlCol="0">
            <a:spAutoFit/>
          </a:bodyPr>
          <a:lstStyle/>
          <a:p>
            <a:pPr algn="ctr"/>
            <a:r>
              <a:rPr lang="en-GB" sz="1050" dirty="0" smtClean="0"/>
              <a:t>* Average number of children among parties that include at least one under 18 year old</a:t>
            </a:r>
            <a:endParaRPr lang="en-GB" sz="1050" dirty="0"/>
          </a:p>
        </p:txBody>
      </p:sp>
      <p:graphicFrame>
        <p:nvGraphicFramePr>
          <p:cNvPr id="19" name="Chart 18"/>
          <p:cNvGraphicFramePr/>
          <p:nvPr>
            <p:extLst>
              <p:ext uri="{D42A27DB-BD31-4B8C-83A1-F6EECF244321}">
                <p14:modId xmlns:p14="http://schemas.microsoft.com/office/powerpoint/2010/main" val="297330456"/>
              </p:ext>
            </p:extLst>
          </p:nvPr>
        </p:nvGraphicFramePr>
        <p:xfrm>
          <a:off x="5250408" y="1877158"/>
          <a:ext cx="3770312" cy="3739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4211628002"/>
              </p:ext>
            </p:extLst>
          </p:nvPr>
        </p:nvGraphicFramePr>
        <p:xfrm>
          <a:off x="8421688" y="1879105"/>
          <a:ext cx="3770312" cy="373996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7"/>
          <p:cNvSpPr>
            <a:spLocks noGrp="1"/>
          </p:cNvSpPr>
          <p:nvPr>
            <p:ph type="body" sz="quarter" idx="4294967295"/>
          </p:nvPr>
        </p:nvSpPr>
        <p:spPr>
          <a:xfrm>
            <a:off x="8364540" y="6356349"/>
            <a:ext cx="3408360" cy="397513"/>
          </a:xfrm>
          <a:prstGeom prst="rect">
            <a:avLst/>
          </a:prstGeom>
        </p:spPr>
        <p:txBody>
          <a:bodyPr>
            <a:noAutofit/>
          </a:bodyPr>
          <a:lstStyle/>
          <a:p>
            <a:pPr marL="0" indent="0" algn="r">
              <a:lnSpc>
                <a:spcPct val="100000"/>
              </a:lnSpc>
              <a:spcBef>
                <a:spcPts val="0"/>
              </a:spcBef>
              <a:buNone/>
            </a:pPr>
            <a:r>
              <a:rPr lang="en-GB" sz="1000" b="1" dirty="0" smtClean="0"/>
              <a:t>Q12. </a:t>
            </a:r>
            <a:r>
              <a:rPr lang="en-GB" sz="1000" b="1" dirty="0"/>
              <a:t>Do you have a dog/dogs with you on this </a:t>
            </a:r>
            <a:r>
              <a:rPr lang="en-GB" sz="1000" b="1" dirty="0" smtClean="0"/>
              <a:t>trip?</a:t>
            </a:r>
          </a:p>
          <a:p>
            <a:pPr marL="0" indent="0" algn="r">
              <a:lnSpc>
                <a:spcPct val="100000"/>
              </a:lnSpc>
              <a:spcBef>
                <a:spcPts val="0"/>
              </a:spcBef>
              <a:buNone/>
            </a:pPr>
            <a:r>
              <a:rPr lang="en-GB" sz="1000" b="1" dirty="0"/>
              <a:t>Base (all): 2014 1,519, 2019 </a:t>
            </a:r>
            <a:r>
              <a:rPr lang="en-GB" sz="1000" b="1" dirty="0" smtClean="0"/>
              <a:t>1,679</a:t>
            </a:r>
            <a:endParaRPr lang="en-GB" sz="1000" b="1" dirty="0"/>
          </a:p>
        </p:txBody>
      </p:sp>
    </p:spTree>
    <p:extLst>
      <p:ext uri="{BB962C8B-B14F-4D97-AF65-F5344CB8AC3E}">
        <p14:creationId xmlns:p14="http://schemas.microsoft.com/office/powerpoint/2010/main" val="341543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5093535" cy="1525603"/>
          </a:xfrm>
        </p:spPr>
        <p:txBody>
          <a:bodyPr/>
          <a:lstStyle/>
          <a:p>
            <a:r>
              <a:rPr lang="en-US" dirty="0" smtClean="0"/>
              <a:t>Visit characteristics</a:t>
            </a:r>
            <a:endParaRPr lang="en-GB" dirty="0"/>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14</a:t>
            </a:fld>
            <a:endParaRPr lang="en-GB" dirty="0"/>
          </a:p>
        </p:txBody>
      </p:sp>
    </p:spTree>
    <p:extLst>
      <p:ext uri="{BB962C8B-B14F-4D97-AF65-F5344CB8AC3E}">
        <p14:creationId xmlns:p14="http://schemas.microsoft.com/office/powerpoint/2010/main" val="401654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15</a:t>
            </a:fld>
            <a:endParaRPr lang="en-GB" dirty="0"/>
          </a:p>
        </p:txBody>
      </p:sp>
      <p:sp>
        <p:nvSpPr>
          <p:cNvPr id="10" name="Text Placeholder 4"/>
          <p:cNvSpPr>
            <a:spLocks noGrp="1"/>
          </p:cNvSpPr>
          <p:nvPr>
            <p:ph type="body" sz="quarter" idx="11"/>
          </p:nvPr>
        </p:nvSpPr>
        <p:spPr>
          <a:xfrm>
            <a:off x="334964" y="180788"/>
            <a:ext cx="10552111" cy="1299219"/>
          </a:xfrm>
        </p:spPr>
        <p:txBody>
          <a:bodyPr>
            <a:normAutofit/>
          </a:bodyPr>
          <a:lstStyle/>
          <a:p>
            <a:r>
              <a:rPr lang="en-GB" sz="3200" dirty="0" smtClean="0"/>
              <a:t>Number </a:t>
            </a:r>
            <a:r>
              <a:rPr lang="en-GB" sz="3200" dirty="0"/>
              <a:t>of nights in </a:t>
            </a:r>
            <a:r>
              <a:rPr lang="en-GB" sz="3200" dirty="0" smtClean="0"/>
              <a:t>the Cairngorms </a:t>
            </a:r>
            <a:r>
              <a:rPr lang="en-GB" sz="3200" dirty="0"/>
              <a:t>area tends to be a week or less (</a:t>
            </a:r>
            <a:r>
              <a:rPr lang="en-GB" sz="3200" dirty="0" smtClean="0"/>
              <a:t>87%) – similar to 2014</a:t>
            </a:r>
            <a:endParaRPr lang="en-GB" sz="3200" dirty="0"/>
          </a:p>
        </p:txBody>
      </p:sp>
      <p:sp>
        <p:nvSpPr>
          <p:cNvPr id="11" name="Text Placeholder 7"/>
          <p:cNvSpPr>
            <a:spLocks noGrp="1"/>
          </p:cNvSpPr>
          <p:nvPr>
            <p:ph type="body" sz="quarter" idx="4294967295"/>
          </p:nvPr>
        </p:nvSpPr>
        <p:spPr>
          <a:xfrm>
            <a:off x="137721" y="6357619"/>
            <a:ext cx="7263039" cy="438881"/>
          </a:xfrm>
          <a:prstGeom prst="rect">
            <a:avLst/>
          </a:prstGeom>
        </p:spPr>
        <p:txBody>
          <a:bodyPr>
            <a:noAutofit/>
          </a:bodyPr>
          <a:lstStyle/>
          <a:p>
            <a:pPr marL="0" indent="0">
              <a:lnSpc>
                <a:spcPct val="100000"/>
              </a:lnSpc>
              <a:spcBef>
                <a:spcPts val="0"/>
              </a:spcBef>
              <a:buNone/>
            </a:pPr>
            <a:r>
              <a:rPr lang="en-GB" sz="1000" b="1" dirty="0" smtClean="0"/>
              <a:t>Q4. </a:t>
            </a:r>
            <a:r>
              <a:rPr lang="en-GB" sz="1000" b="1" dirty="0"/>
              <a:t>How many nights IN TOTAL will you be spending away from home on this trip</a:t>
            </a:r>
            <a:r>
              <a:rPr lang="en-GB" sz="1000" b="1" dirty="0" smtClean="0"/>
              <a:t>?</a:t>
            </a:r>
            <a:r>
              <a:rPr lang="en-GB" sz="1000" b="1" dirty="0"/>
              <a:t> Base </a:t>
            </a:r>
            <a:r>
              <a:rPr lang="en-GB" sz="1000" b="1" dirty="0" smtClean="0"/>
              <a:t>(all </a:t>
            </a:r>
            <a:r>
              <a:rPr lang="en-GB" sz="1000" b="1" dirty="0"/>
              <a:t>visitors away from home): </a:t>
            </a:r>
            <a:r>
              <a:rPr lang="en-GB" sz="1000" b="1" dirty="0" smtClean="0"/>
              <a:t>1,360</a:t>
            </a:r>
            <a:endParaRPr lang="en-GB" sz="1000" b="1" dirty="0"/>
          </a:p>
          <a:p>
            <a:pPr marL="0" indent="0">
              <a:lnSpc>
                <a:spcPct val="100000"/>
              </a:lnSpc>
              <a:spcBef>
                <a:spcPts val="0"/>
              </a:spcBef>
              <a:buNone/>
            </a:pPr>
            <a:r>
              <a:rPr lang="en-GB" sz="1000" b="1" dirty="0" smtClean="0"/>
              <a:t>Q5. How many of these nights will you be spending in the Cairngorms area? Base </a:t>
            </a:r>
            <a:r>
              <a:rPr lang="en-GB" sz="1000" b="1" dirty="0"/>
              <a:t>(all visitors staying in Cairngorms): </a:t>
            </a:r>
            <a:r>
              <a:rPr lang="en-GB" sz="1000" b="1" dirty="0" smtClean="0"/>
              <a:t>1,096</a:t>
            </a:r>
            <a:endParaRPr lang="en-GB" sz="1000" b="1" dirty="0"/>
          </a:p>
        </p:txBody>
      </p:sp>
      <p:graphicFrame>
        <p:nvGraphicFramePr>
          <p:cNvPr id="9"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1108345005"/>
              </p:ext>
            </p:extLst>
          </p:nvPr>
        </p:nvGraphicFramePr>
        <p:xfrm>
          <a:off x="1178351" y="1651365"/>
          <a:ext cx="9907571" cy="4492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4269548"/>
              </p:ext>
            </p:extLst>
          </p:nvPr>
        </p:nvGraphicFramePr>
        <p:xfrm>
          <a:off x="6296925" y="2401423"/>
          <a:ext cx="3404423" cy="914384"/>
        </p:xfrm>
        <a:graphic>
          <a:graphicData uri="http://schemas.openxmlformats.org/drawingml/2006/table">
            <a:tbl>
              <a:tblPr firstRow="1" bandRow="1">
                <a:tableStyleId>{69012ECD-51FC-41F1-AA8D-1B2483CD663E}</a:tableStyleId>
              </a:tblPr>
              <a:tblGrid>
                <a:gridCol w="2285273"/>
                <a:gridCol w="563645"/>
                <a:gridCol w="555505"/>
              </a:tblGrid>
              <a:tr h="253825">
                <a:tc>
                  <a:txBody>
                    <a:bodyPr/>
                    <a:lstStyle/>
                    <a:p>
                      <a:endParaRPr lang="en-GB" sz="1400" dirty="0">
                        <a:latin typeface="+mn-lt"/>
                      </a:endParaRPr>
                    </a:p>
                  </a:txBody>
                  <a:tcPr/>
                </a:tc>
                <a:tc>
                  <a:txBody>
                    <a:bodyPr/>
                    <a:lstStyle/>
                    <a:p>
                      <a:pPr algn="ctr"/>
                      <a:r>
                        <a:rPr lang="en-GB" sz="1400" dirty="0" smtClean="0"/>
                        <a:t>2014</a:t>
                      </a:r>
                      <a:endParaRPr lang="en-GB" sz="1400" dirty="0"/>
                    </a:p>
                  </a:txBody>
                  <a:tcPr/>
                </a:tc>
                <a:tc>
                  <a:txBody>
                    <a:bodyPr/>
                    <a:lstStyle/>
                    <a:p>
                      <a:pPr algn="ctr"/>
                      <a:r>
                        <a:rPr lang="en-GB" sz="1400" dirty="0" smtClean="0"/>
                        <a:t>2019</a:t>
                      </a:r>
                      <a:endParaRPr lang="en-GB" sz="1400" dirty="0"/>
                    </a:p>
                  </a:txBody>
                  <a:tcPr/>
                </a:tc>
              </a:tr>
              <a:tr h="263762">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lang="en-GB" sz="1400" dirty="0" smtClean="0">
                          <a:solidFill>
                            <a:schemeClr val="tx1"/>
                          </a:solidFill>
                        </a:rPr>
                        <a:t>Avg nights away from home </a:t>
                      </a:r>
                      <a:endParaRPr kumimoji="0" lang="en-GB" sz="1400" b="0" i="0" u="none" strike="noStrike" cap="none" normalizeH="0" baseline="0" dirty="0" smtClean="0">
                        <a:ln>
                          <a:noFill/>
                        </a:ln>
                        <a:solidFill>
                          <a:schemeClr val="tx1"/>
                        </a:solidFill>
                        <a:effectLst/>
                        <a:latin typeface="+mn-lt"/>
                      </a:endParaRPr>
                    </a:p>
                  </a:txBody>
                  <a:tcPr marT="45716" marB="45716" anchor="ctr" horzOverflow="overflow"/>
                </a:tc>
                <a:tc>
                  <a:txBody>
                    <a:bodyPr/>
                    <a:lstStyle/>
                    <a:p>
                      <a:pPr algn="ctr" fontAlgn="b"/>
                      <a:r>
                        <a:rPr lang="en-GB" sz="1400" b="0" i="0" u="none" strike="noStrike" kern="1200" dirty="0" smtClean="0">
                          <a:solidFill>
                            <a:schemeClr val="tx1"/>
                          </a:solidFill>
                          <a:effectLst/>
                          <a:latin typeface="+mn-lt"/>
                          <a:ea typeface="+mn-ea"/>
                          <a:cs typeface="+mn-cs"/>
                        </a:rPr>
                        <a:t>10.8</a:t>
                      </a:r>
                      <a:endParaRPr lang="en-GB" sz="14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0" i="0" u="none" strike="noStrike" kern="1200" dirty="0" smtClean="0">
                          <a:solidFill>
                            <a:schemeClr val="tx1"/>
                          </a:solidFill>
                          <a:effectLst/>
                          <a:latin typeface="+mn-lt"/>
                          <a:ea typeface="+mn-ea"/>
                          <a:cs typeface="+mn-cs"/>
                        </a:rPr>
                        <a:t>11.1</a:t>
                      </a:r>
                      <a:endParaRPr lang="en-GB" sz="1400" b="0" i="0" u="none" strike="noStrike" kern="1200" dirty="0">
                        <a:solidFill>
                          <a:schemeClr val="tx1"/>
                        </a:solidFill>
                        <a:effectLst/>
                        <a:latin typeface="+mn-lt"/>
                        <a:ea typeface="+mn-ea"/>
                        <a:cs typeface="+mn-cs"/>
                      </a:endParaRPr>
                    </a:p>
                  </a:txBody>
                  <a:tcPr marL="9525" marR="9525" marT="9525" marB="0" anchor="ctr"/>
                </a:tc>
              </a:tr>
              <a:tr h="28618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lang="en-GB" sz="1400" dirty="0" smtClean="0">
                          <a:solidFill>
                            <a:schemeClr val="tx1"/>
                          </a:solidFill>
                        </a:rPr>
                        <a:t>Avg nights in Cairngorms</a:t>
                      </a:r>
                      <a:endParaRPr kumimoji="0" lang="en-GB" sz="1400" b="0" i="0" u="none" strike="noStrike" cap="none" normalizeH="0" baseline="0" dirty="0" smtClean="0">
                        <a:ln>
                          <a:noFill/>
                        </a:ln>
                        <a:solidFill>
                          <a:schemeClr val="tx1"/>
                        </a:solidFill>
                        <a:effectLst/>
                        <a:latin typeface="+mn-lt"/>
                      </a:endParaRPr>
                    </a:p>
                  </a:txBody>
                  <a:tcPr marT="45716" marB="45716" anchor="ctr" horzOverflow="overflow"/>
                </a:tc>
                <a:tc>
                  <a:txBody>
                    <a:bodyPr/>
                    <a:lstStyle/>
                    <a:p>
                      <a:pPr algn="ctr" fontAlgn="b"/>
                      <a:r>
                        <a:rPr lang="en-GB" sz="1400" b="0" i="0" u="none" strike="noStrike" kern="1200" dirty="0" smtClean="0">
                          <a:solidFill>
                            <a:schemeClr val="tx1"/>
                          </a:solidFill>
                          <a:effectLst/>
                          <a:latin typeface="+mn-lt"/>
                          <a:ea typeface="+mn-ea"/>
                          <a:cs typeface="+mn-cs"/>
                        </a:rPr>
                        <a:t>4.4</a:t>
                      </a:r>
                      <a:endParaRPr lang="en-GB" sz="14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0" i="0" u="none" strike="noStrike" kern="1200" dirty="0" smtClean="0">
                          <a:solidFill>
                            <a:schemeClr val="tx1"/>
                          </a:solidFill>
                          <a:effectLst/>
                          <a:latin typeface="+mn-lt"/>
                          <a:ea typeface="+mn-ea"/>
                          <a:cs typeface="+mn-cs"/>
                        </a:rPr>
                        <a:t>4.2</a:t>
                      </a:r>
                      <a:endParaRPr lang="en-GB" sz="1400" b="0" i="0" u="none" strike="noStrike" kern="1200" dirty="0">
                        <a:solidFill>
                          <a:schemeClr val="tx1"/>
                        </a:solidFill>
                        <a:effectLst/>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36414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16</a:t>
            </a:fld>
            <a:endParaRPr lang="en-GB" dirty="0"/>
          </a:p>
        </p:txBody>
      </p:sp>
      <p:sp>
        <p:nvSpPr>
          <p:cNvPr id="10" name="Text Placeholder 4"/>
          <p:cNvSpPr>
            <a:spLocks noGrp="1"/>
          </p:cNvSpPr>
          <p:nvPr>
            <p:ph type="body" sz="quarter" idx="11"/>
          </p:nvPr>
        </p:nvSpPr>
        <p:spPr>
          <a:xfrm>
            <a:off x="334964" y="180788"/>
            <a:ext cx="10552111" cy="1299219"/>
          </a:xfrm>
        </p:spPr>
        <p:txBody>
          <a:bodyPr>
            <a:normAutofit/>
          </a:bodyPr>
          <a:lstStyle/>
          <a:p>
            <a:r>
              <a:rPr lang="en-GB" sz="2800" dirty="0"/>
              <a:t>Visitors use a variety of accommodation </a:t>
            </a:r>
            <a:r>
              <a:rPr lang="en-GB" sz="2800" dirty="0" smtClean="0"/>
              <a:t>types. Self-catering was most popular, followed by camping/caravanning – and more people mentioned camping/caravanning in 2019 than had done so in 2014</a:t>
            </a:r>
            <a:endParaRPr lang="en-GB" sz="2800" dirty="0"/>
          </a:p>
        </p:txBody>
      </p:sp>
      <p:sp>
        <p:nvSpPr>
          <p:cNvPr id="11" name="Text Placeholder 7"/>
          <p:cNvSpPr>
            <a:spLocks noGrp="1"/>
          </p:cNvSpPr>
          <p:nvPr>
            <p:ph type="body" sz="quarter" idx="4294967295"/>
          </p:nvPr>
        </p:nvSpPr>
        <p:spPr>
          <a:xfrm>
            <a:off x="146429" y="6356350"/>
            <a:ext cx="7263039" cy="397513"/>
          </a:xfrm>
          <a:prstGeom prst="rect">
            <a:avLst/>
          </a:prstGeom>
        </p:spPr>
        <p:txBody>
          <a:bodyPr>
            <a:noAutofit/>
          </a:bodyPr>
          <a:lstStyle/>
          <a:p>
            <a:pPr marL="0" indent="0">
              <a:lnSpc>
                <a:spcPct val="100000"/>
              </a:lnSpc>
              <a:spcBef>
                <a:spcPts val="0"/>
              </a:spcBef>
              <a:buNone/>
            </a:pPr>
            <a:r>
              <a:rPr lang="en-GB" sz="1000" b="1" dirty="0" smtClean="0"/>
              <a:t>Q17. </a:t>
            </a:r>
            <a:r>
              <a:rPr lang="en-GB" sz="1000" b="1" dirty="0"/>
              <a:t>During your stay in the Cairngorms area, which type(s) of accommodation have you, or will you use</a:t>
            </a:r>
            <a:r>
              <a:rPr lang="en-GB" sz="1000" b="1" dirty="0" smtClean="0"/>
              <a:t>? </a:t>
            </a:r>
          </a:p>
          <a:p>
            <a:pPr marL="0" indent="0">
              <a:lnSpc>
                <a:spcPct val="100000"/>
              </a:lnSpc>
              <a:spcBef>
                <a:spcPts val="0"/>
              </a:spcBef>
              <a:buNone/>
            </a:pPr>
            <a:r>
              <a:rPr lang="en-GB" sz="1000" b="1" dirty="0" smtClean="0"/>
              <a:t>Base </a:t>
            </a:r>
            <a:r>
              <a:rPr lang="en-GB" sz="1000" b="1" dirty="0"/>
              <a:t>(all visitors staying in Cairngorms</a:t>
            </a:r>
            <a:r>
              <a:rPr lang="en-GB" sz="1000" b="1" dirty="0" smtClean="0"/>
              <a:t>): 2014 987, 2019 1,083</a:t>
            </a:r>
            <a:endParaRPr lang="en-GB" sz="1000" b="1" dirty="0">
              <a:solidFill>
                <a:srgbClr val="FF0000"/>
              </a:solidFill>
            </a:endParaRPr>
          </a:p>
        </p:txBody>
      </p:sp>
      <p:graphicFrame>
        <p:nvGraphicFramePr>
          <p:cNvPr id="9"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2418917341"/>
              </p:ext>
            </p:extLst>
          </p:nvPr>
        </p:nvGraphicFramePr>
        <p:xfrm>
          <a:off x="688157" y="1651365"/>
          <a:ext cx="10755983" cy="4325229"/>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3157982" y="2508248"/>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8530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17</a:t>
            </a:fld>
            <a:endParaRPr lang="en-GB" dirty="0"/>
          </a:p>
        </p:txBody>
      </p:sp>
      <p:sp>
        <p:nvSpPr>
          <p:cNvPr id="10" name="Text Placeholder 4"/>
          <p:cNvSpPr>
            <a:spLocks noGrp="1"/>
          </p:cNvSpPr>
          <p:nvPr>
            <p:ph type="body" sz="quarter" idx="11"/>
          </p:nvPr>
        </p:nvSpPr>
        <p:spPr>
          <a:xfrm>
            <a:off x="334964" y="180788"/>
            <a:ext cx="10552111" cy="1299219"/>
          </a:xfrm>
        </p:spPr>
        <p:txBody>
          <a:bodyPr>
            <a:normAutofit/>
          </a:bodyPr>
          <a:lstStyle/>
          <a:p>
            <a:r>
              <a:rPr lang="en-GB" sz="2200" dirty="0" smtClean="0"/>
              <a:t>Changes in response options mean data is not directly comparable, but it appears that the increase in camping/caravanning overall has been driven by slightly higher motorhome/ campervan use (an increase from 7% to 12% of those staying in the Cairngorms), and wild camping (from 3% to 5%)</a:t>
            </a:r>
            <a:endParaRPr lang="en-GB" sz="2200" dirty="0"/>
          </a:p>
        </p:txBody>
      </p:sp>
      <p:sp>
        <p:nvSpPr>
          <p:cNvPr id="11" name="Text Placeholder 7"/>
          <p:cNvSpPr>
            <a:spLocks noGrp="1"/>
          </p:cNvSpPr>
          <p:nvPr>
            <p:ph type="body" sz="quarter" idx="4294967295"/>
          </p:nvPr>
        </p:nvSpPr>
        <p:spPr>
          <a:xfrm>
            <a:off x="146429" y="6356350"/>
            <a:ext cx="7263039" cy="397513"/>
          </a:xfrm>
          <a:prstGeom prst="rect">
            <a:avLst/>
          </a:prstGeom>
        </p:spPr>
        <p:txBody>
          <a:bodyPr>
            <a:noAutofit/>
          </a:bodyPr>
          <a:lstStyle/>
          <a:p>
            <a:pPr marL="0" indent="0">
              <a:lnSpc>
                <a:spcPct val="100000"/>
              </a:lnSpc>
              <a:spcBef>
                <a:spcPts val="0"/>
              </a:spcBef>
              <a:buNone/>
            </a:pPr>
            <a:r>
              <a:rPr lang="en-GB" sz="1000" b="1" dirty="0" smtClean="0"/>
              <a:t>Q17. </a:t>
            </a:r>
            <a:r>
              <a:rPr lang="en-GB" sz="1000" b="1" dirty="0"/>
              <a:t>During your stay in the Cairngorms area, which type(s) of accommodation have you, or will you use</a:t>
            </a:r>
            <a:r>
              <a:rPr lang="en-GB" sz="1000" b="1" dirty="0" smtClean="0"/>
              <a:t>? </a:t>
            </a:r>
          </a:p>
          <a:p>
            <a:pPr marL="0" indent="0">
              <a:lnSpc>
                <a:spcPct val="100000"/>
              </a:lnSpc>
              <a:spcBef>
                <a:spcPts val="0"/>
              </a:spcBef>
              <a:buNone/>
            </a:pPr>
            <a:r>
              <a:rPr lang="en-GB" sz="1000" b="1" dirty="0" smtClean="0"/>
              <a:t>Base </a:t>
            </a:r>
            <a:r>
              <a:rPr lang="en-GB" sz="1000" b="1" dirty="0"/>
              <a:t>(all visitors staying in Cairngorms</a:t>
            </a:r>
            <a:r>
              <a:rPr lang="en-GB" sz="1000" b="1" dirty="0" smtClean="0"/>
              <a:t>): 2014 987, 2019 1,083</a:t>
            </a:r>
            <a:endParaRPr lang="en-GB" sz="1000" b="1"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23636905"/>
              </p:ext>
            </p:extLst>
          </p:nvPr>
        </p:nvGraphicFramePr>
        <p:xfrm>
          <a:off x="791852" y="1791092"/>
          <a:ext cx="7890235" cy="4157220"/>
        </p:xfrm>
        <a:graphic>
          <a:graphicData uri="http://schemas.openxmlformats.org/drawingml/2006/table">
            <a:tbl>
              <a:tblPr firstRow="1" bandRow="1">
                <a:tableStyleId>{69012ECD-51FC-41F1-AA8D-1B2483CD663E}</a:tableStyleId>
              </a:tblPr>
              <a:tblGrid>
                <a:gridCol w="5296446"/>
                <a:gridCol w="1306327"/>
                <a:gridCol w="1287462"/>
              </a:tblGrid>
              <a:tr h="372507">
                <a:tc>
                  <a:txBody>
                    <a:bodyPr/>
                    <a:lstStyle/>
                    <a:p>
                      <a:r>
                        <a:rPr lang="en-GB" sz="1400" dirty="0" smtClean="0">
                          <a:latin typeface="+mn-lt"/>
                        </a:rPr>
                        <a:t>Breakdown of responses for camping/caravanning</a:t>
                      </a:r>
                      <a:r>
                        <a:rPr lang="en-GB" sz="1400" baseline="0" dirty="0" smtClean="0">
                          <a:latin typeface="+mn-lt"/>
                        </a:rPr>
                        <a:t> accommodation</a:t>
                      </a:r>
                      <a:endParaRPr lang="en-GB" sz="1400" dirty="0">
                        <a:latin typeface="+mn-lt"/>
                      </a:endParaRPr>
                    </a:p>
                  </a:txBody>
                  <a:tcPr/>
                </a:tc>
                <a:tc>
                  <a:txBody>
                    <a:bodyPr/>
                    <a:lstStyle/>
                    <a:p>
                      <a:pPr algn="ctr"/>
                      <a:r>
                        <a:rPr lang="en-GB" sz="1400" dirty="0" smtClean="0"/>
                        <a:t>2014</a:t>
                      </a:r>
                      <a:endParaRPr lang="en-GB" sz="1400" dirty="0"/>
                    </a:p>
                  </a:txBody>
                  <a:tcPr/>
                </a:tc>
                <a:tc>
                  <a:txBody>
                    <a:bodyPr/>
                    <a:lstStyle/>
                    <a:p>
                      <a:pPr algn="ctr"/>
                      <a:r>
                        <a:rPr lang="en-GB" sz="1400" dirty="0" smtClean="0"/>
                        <a:t>2019</a:t>
                      </a:r>
                      <a:endParaRPr lang="en-GB" sz="1400" dirty="0"/>
                    </a:p>
                  </a:txBody>
                  <a:tcPr/>
                </a:tc>
              </a:tr>
              <a:tr h="322353">
                <a:tc>
                  <a:txBody>
                    <a:bodyPr/>
                    <a:lstStyle/>
                    <a:p>
                      <a:pPr algn="l">
                        <a:spcAft>
                          <a:spcPts val="0"/>
                        </a:spcAft>
                      </a:pPr>
                      <a:r>
                        <a:rPr lang="en-GB" sz="1400" b="0" i="0" u="none" strike="noStrike" kern="1200" dirty="0">
                          <a:solidFill>
                            <a:schemeClr val="tx1"/>
                          </a:solidFill>
                          <a:effectLst/>
                          <a:latin typeface="+mn-lt"/>
                          <a:ea typeface="+mn-ea"/>
                          <a:cs typeface="+mn-cs"/>
                        </a:rPr>
                        <a:t>Static caravan – rented</a:t>
                      </a:r>
                    </a:p>
                  </a:txBody>
                  <a:tcPr marL="68580" marR="68580" marT="0" marB="0" anchor="ctr"/>
                </a:tc>
                <a:tc>
                  <a:txBody>
                    <a:bodyPr/>
                    <a:lstStyle/>
                    <a:p>
                      <a:pPr algn="ctr" fontAlgn="b"/>
                      <a:r>
                        <a:rPr lang="en-GB" sz="1400" b="0" i="0" u="none" strike="noStrike" kern="1200" dirty="0" smtClean="0">
                          <a:solidFill>
                            <a:schemeClr val="tx1"/>
                          </a:solidFill>
                          <a:effectLst/>
                          <a:latin typeface="+mn-lt"/>
                          <a:ea typeface="+mn-ea"/>
                          <a:cs typeface="+mn-cs"/>
                        </a:rPr>
                        <a:t>2%</a:t>
                      </a:r>
                      <a:endParaRPr lang="en-GB" sz="14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0" i="0" u="none" strike="noStrike" kern="1200" dirty="0" smtClean="0">
                          <a:solidFill>
                            <a:schemeClr val="tx1"/>
                          </a:solidFill>
                          <a:effectLst/>
                          <a:latin typeface="+mn-lt"/>
                          <a:ea typeface="+mn-ea"/>
                          <a:cs typeface="+mn-cs"/>
                        </a:rPr>
                        <a:t>2%</a:t>
                      </a:r>
                      <a:endParaRPr lang="en-GB" sz="1400" b="0" i="0" u="none" strike="noStrike" kern="1200" dirty="0">
                        <a:solidFill>
                          <a:schemeClr val="tx1"/>
                        </a:solidFill>
                        <a:effectLst/>
                        <a:latin typeface="+mn-lt"/>
                        <a:ea typeface="+mn-ea"/>
                        <a:cs typeface="+mn-cs"/>
                      </a:endParaRPr>
                    </a:p>
                  </a:txBody>
                  <a:tcPr marL="9525" marR="9525" marT="9525" marB="0" anchor="ctr"/>
                </a:tc>
              </a:tr>
              <a:tr h="349762">
                <a:tc>
                  <a:txBody>
                    <a:bodyPr/>
                    <a:lstStyle/>
                    <a:p>
                      <a:pPr algn="l">
                        <a:spcAft>
                          <a:spcPts val="0"/>
                        </a:spcAft>
                      </a:pPr>
                      <a:r>
                        <a:rPr lang="en-GB" sz="1400" b="0" i="0" u="none" strike="noStrike" kern="1200" dirty="0">
                          <a:solidFill>
                            <a:schemeClr val="tx1"/>
                          </a:solidFill>
                          <a:effectLst/>
                          <a:latin typeface="+mn-lt"/>
                          <a:ea typeface="+mn-ea"/>
                          <a:cs typeface="+mn-cs"/>
                        </a:rPr>
                        <a:t>Static caravan – owned</a:t>
                      </a:r>
                    </a:p>
                  </a:txBody>
                  <a:tcPr marL="68580" marR="68580" marT="0" marB="0" anchor="ctr"/>
                </a:tc>
                <a:tc>
                  <a:txBody>
                    <a:bodyPr/>
                    <a:lstStyle/>
                    <a:p>
                      <a:pPr algn="ctr" fontAlgn="b"/>
                      <a:r>
                        <a:rPr lang="en-GB" sz="1400" b="0" i="0" u="none" strike="noStrike" kern="1200" dirty="0" smtClean="0">
                          <a:solidFill>
                            <a:schemeClr val="tx1"/>
                          </a:solidFill>
                          <a:effectLst/>
                          <a:latin typeface="+mn-lt"/>
                          <a:ea typeface="+mn-ea"/>
                          <a:cs typeface="+mn-cs"/>
                        </a:rPr>
                        <a:t>1%</a:t>
                      </a:r>
                      <a:endParaRPr lang="en-GB" sz="14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0" i="0" u="none" strike="noStrike" kern="1200" dirty="0" smtClean="0">
                          <a:solidFill>
                            <a:schemeClr val="tx1"/>
                          </a:solidFill>
                          <a:effectLst/>
                          <a:latin typeface="+mn-lt"/>
                          <a:ea typeface="+mn-ea"/>
                          <a:cs typeface="+mn-cs"/>
                        </a:rPr>
                        <a:t>1%</a:t>
                      </a:r>
                      <a:endParaRPr lang="en-GB" sz="1400" b="0" i="0" u="none" strike="noStrike" kern="1200" dirty="0">
                        <a:solidFill>
                          <a:schemeClr val="tx1"/>
                        </a:solidFill>
                        <a:effectLst/>
                        <a:latin typeface="+mn-lt"/>
                        <a:ea typeface="+mn-ea"/>
                        <a:cs typeface="+mn-cs"/>
                      </a:endParaRPr>
                    </a:p>
                  </a:txBody>
                  <a:tcPr marL="9525" marR="9525" marT="9525" marB="0" anchor="ctr"/>
                </a:tc>
              </a:tr>
              <a:tr h="349762">
                <a:tc>
                  <a:txBody>
                    <a:bodyPr/>
                    <a:lstStyle/>
                    <a:p>
                      <a:pPr algn="l">
                        <a:spcAft>
                          <a:spcPts val="0"/>
                        </a:spcAft>
                      </a:pPr>
                      <a:r>
                        <a:rPr lang="en-GB" sz="1400" b="0" i="0" u="none" strike="noStrike" kern="1200" dirty="0">
                          <a:solidFill>
                            <a:schemeClr val="tx1"/>
                          </a:solidFill>
                          <a:effectLst/>
                          <a:latin typeface="+mn-lt"/>
                          <a:ea typeface="+mn-ea"/>
                          <a:cs typeface="+mn-cs"/>
                        </a:rPr>
                        <a:t>Touring caravan</a:t>
                      </a:r>
                    </a:p>
                  </a:txBody>
                  <a:tcPr marL="68580" marR="68580" marT="0" marB="0" anchor="ctr"/>
                </a:tc>
                <a:tc>
                  <a:txBody>
                    <a:bodyPr/>
                    <a:lstStyle/>
                    <a:p>
                      <a:pPr algn="ctr" fontAlgn="b"/>
                      <a:r>
                        <a:rPr lang="en-GB" sz="1400" b="0" i="0" u="none" strike="noStrike" kern="1200" dirty="0" smtClean="0">
                          <a:solidFill>
                            <a:schemeClr val="tx1"/>
                          </a:solidFill>
                          <a:effectLst/>
                          <a:latin typeface="+mn-lt"/>
                          <a:ea typeface="+mn-ea"/>
                          <a:cs typeface="+mn-cs"/>
                        </a:rPr>
                        <a:t>3%</a:t>
                      </a:r>
                      <a:endParaRPr lang="en-GB" sz="14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0" i="0" u="none" strike="noStrike" kern="1200" dirty="0" smtClean="0">
                          <a:solidFill>
                            <a:schemeClr val="tx1"/>
                          </a:solidFill>
                          <a:effectLst/>
                          <a:latin typeface="+mn-lt"/>
                          <a:ea typeface="+mn-ea"/>
                          <a:cs typeface="+mn-cs"/>
                        </a:rPr>
                        <a:t>4%</a:t>
                      </a:r>
                      <a:endParaRPr lang="en-GB" sz="1400" b="0" i="0" u="none" strike="noStrike" kern="1200" dirty="0">
                        <a:solidFill>
                          <a:schemeClr val="tx1"/>
                        </a:solidFill>
                        <a:effectLst/>
                        <a:latin typeface="+mn-lt"/>
                        <a:ea typeface="+mn-ea"/>
                        <a:cs typeface="+mn-cs"/>
                      </a:endParaRPr>
                    </a:p>
                  </a:txBody>
                  <a:tcPr marL="9525" marR="9525" marT="9525" marB="0" anchor="ctr"/>
                </a:tc>
              </a:tr>
              <a:tr h="349762">
                <a:tc>
                  <a:txBody>
                    <a:bodyPr/>
                    <a:lstStyle/>
                    <a:p>
                      <a:pPr algn="l">
                        <a:spcAft>
                          <a:spcPts val="0"/>
                        </a:spcAft>
                      </a:pPr>
                      <a:r>
                        <a:rPr lang="en-GB" sz="1400" b="0" i="0" u="none" strike="noStrike" kern="1200">
                          <a:solidFill>
                            <a:schemeClr val="tx1"/>
                          </a:solidFill>
                          <a:effectLst/>
                          <a:latin typeface="+mn-lt"/>
                          <a:ea typeface="+mn-ea"/>
                          <a:cs typeface="+mn-cs"/>
                        </a:rPr>
                        <a:t>Motorhome/campervan – on a campsite</a:t>
                      </a:r>
                    </a:p>
                  </a:txBody>
                  <a:tcPr marL="68580" marR="68580" marT="0" marB="0" anchor="ctr"/>
                </a:tc>
                <a:tc>
                  <a:txBody>
                    <a:bodyPr/>
                    <a:lstStyle/>
                    <a:p>
                      <a:pPr algn="ctr" fontAlgn="b"/>
                      <a:endParaRPr lang="en-GB" sz="1400" b="0" i="0" u="none" strike="noStrike" kern="1200" dirty="0">
                        <a:solidFill>
                          <a:schemeClr val="tx1"/>
                        </a:solidFill>
                        <a:effectLst/>
                        <a:latin typeface="+mn-lt"/>
                        <a:ea typeface="+mn-ea"/>
                        <a:cs typeface="+mn-cs"/>
                      </a:endParaRPr>
                    </a:p>
                  </a:txBody>
                  <a:tcPr marL="9525" marR="9525" marT="9525" marB="0" anchor="ctr">
                    <a:solidFill>
                      <a:schemeClr val="tx1">
                        <a:lumMod val="40000"/>
                        <a:lumOff val="60000"/>
                      </a:schemeClr>
                    </a:solidFill>
                  </a:tcPr>
                </a:tc>
                <a:tc>
                  <a:txBody>
                    <a:bodyPr/>
                    <a:lstStyle/>
                    <a:p>
                      <a:pPr algn="ctr" rtl="0" fontAlgn="ctr"/>
                      <a:r>
                        <a:rPr lang="en-GB" sz="1400" b="0" i="0" u="none" strike="noStrike" kern="1200" dirty="0" smtClean="0">
                          <a:solidFill>
                            <a:schemeClr val="tx1"/>
                          </a:solidFill>
                          <a:effectLst/>
                          <a:latin typeface="+mn-lt"/>
                          <a:ea typeface="+mn-ea"/>
                          <a:cs typeface="+mn-cs"/>
                        </a:rPr>
                        <a:t>8%</a:t>
                      </a:r>
                      <a:endParaRPr lang="en-GB" sz="1400" b="0" i="0" u="none" strike="noStrike" kern="1200" dirty="0">
                        <a:solidFill>
                          <a:schemeClr val="tx1"/>
                        </a:solidFill>
                        <a:effectLst/>
                        <a:latin typeface="+mn-lt"/>
                        <a:ea typeface="+mn-ea"/>
                        <a:cs typeface="+mn-cs"/>
                      </a:endParaRPr>
                    </a:p>
                  </a:txBody>
                  <a:tcPr marL="9525" marR="9525" marT="9525" marB="0" anchor="ctr"/>
                </a:tc>
              </a:tr>
              <a:tr h="349762">
                <a:tc>
                  <a:txBody>
                    <a:bodyPr/>
                    <a:lstStyle/>
                    <a:p>
                      <a:pPr algn="l">
                        <a:spcAft>
                          <a:spcPts val="0"/>
                        </a:spcAft>
                      </a:pPr>
                      <a:r>
                        <a:rPr lang="en-GB" sz="1400" b="0" i="0" u="none" strike="noStrike" kern="1200" dirty="0">
                          <a:solidFill>
                            <a:schemeClr val="tx1"/>
                          </a:solidFill>
                          <a:effectLst/>
                          <a:latin typeface="+mn-lt"/>
                          <a:ea typeface="+mn-ea"/>
                          <a:cs typeface="+mn-cs"/>
                        </a:rPr>
                        <a:t>Motorhome/campervan – somewhere with no facilities </a:t>
                      </a:r>
                    </a:p>
                  </a:txBody>
                  <a:tcPr marL="68580" marR="68580" marT="0" marB="0" anchor="ctr"/>
                </a:tc>
                <a:tc>
                  <a:txBody>
                    <a:bodyPr/>
                    <a:lstStyle/>
                    <a:p>
                      <a:pPr algn="ctr" fontAlgn="b"/>
                      <a:endParaRPr lang="en-GB" sz="1400" b="0" i="0" u="none" strike="noStrike" kern="1200" dirty="0">
                        <a:solidFill>
                          <a:schemeClr val="tx1"/>
                        </a:solidFill>
                        <a:effectLst/>
                        <a:latin typeface="+mn-lt"/>
                        <a:ea typeface="+mn-ea"/>
                        <a:cs typeface="+mn-cs"/>
                      </a:endParaRPr>
                    </a:p>
                  </a:txBody>
                  <a:tcPr marL="9525" marR="9525" marT="9525" marB="0" anchor="ctr">
                    <a:solidFill>
                      <a:schemeClr val="tx1">
                        <a:lumMod val="40000"/>
                        <a:lumOff val="60000"/>
                      </a:schemeClr>
                    </a:solidFill>
                  </a:tcPr>
                </a:tc>
                <a:tc>
                  <a:txBody>
                    <a:bodyPr/>
                    <a:lstStyle/>
                    <a:p>
                      <a:pPr algn="ctr" rtl="0" fontAlgn="ctr"/>
                      <a:r>
                        <a:rPr lang="en-GB" sz="1400" b="0" i="0" u="none" strike="noStrike" kern="1200" dirty="0" smtClean="0">
                          <a:solidFill>
                            <a:schemeClr val="tx1"/>
                          </a:solidFill>
                          <a:effectLst/>
                          <a:latin typeface="+mn-lt"/>
                          <a:ea typeface="+mn-ea"/>
                          <a:cs typeface="+mn-cs"/>
                        </a:rPr>
                        <a:t>4%</a:t>
                      </a:r>
                      <a:endParaRPr lang="en-GB" sz="1400" b="0" i="0" u="none" strike="noStrike" kern="1200" dirty="0">
                        <a:solidFill>
                          <a:schemeClr val="tx1"/>
                        </a:solidFill>
                        <a:effectLst/>
                        <a:latin typeface="+mn-lt"/>
                        <a:ea typeface="+mn-ea"/>
                        <a:cs typeface="+mn-cs"/>
                      </a:endParaRPr>
                    </a:p>
                  </a:txBody>
                  <a:tcPr marL="9525" marR="9525" marT="9525" marB="0" anchor="ctr"/>
                </a:tc>
              </a:tr>
              <a:tr h="372507">
                <a:tc>
                  <a:txBody>
                    <a:bodyPr/>
                    <a:lstStyle/>
                    <a:p>
                      <a:pPr algn="l">
                        <a:spcAft>
                          <a:spcPts val="0"/>
                        </a:spcAft>
                      </a:pPr>
                      <a:r>
                        <a:rPr lang="en-GB" sz="1400" b="1" i="1" u="none" strike="noStrike" kern="1200" dirty="0" smtClean="0">
                          <a:solidFill>
                            <a:schemeClr val="tx1"/>
                          </a:solidFill>
                          <a:effectLst/>
                          <a:latin typeface="+mn-lt"/>
                          <a:ea typeface="+mn-ea"/>
                          <a:cs typeface="+mn-cs"/>
                        </a:rPr>
                        <a:t>Motorhome</a:t>
                      </a:r>
                      <a:endParaRPr lang="en-GB" sz="1400" b="1" i="1" u="none" strike="noStrike" kern="1200" dirty="0">
                        <a:solidFill>
                          <a:schemeClr val="tx1"/>
                        </a:solidFill>
                        <a:effectLst/>
                        <a:latin typeface="+mn-lt"/>
                        <a:ea typeface="+mn-ea"/>
                        <a:cs typeface="+mn-cs"/>
                      </a:endParaRPr>
                    </a:p>
                  </a:txBody>
                  <a:tcPr marL="68580" marR="68580" marT="0" marB="0" anchor="ctr"/>
                </a:tc>
                <a:tc>
                  <a:txBody>
                    <a:bodyPr/>
                    <a:lstStyle/>
                    <a:p>
                      <a:pPr algn="ctr" fontAlgn="b"/>
                      <a:r>
                        <a:rPr lang="en-GB" sz="1400" b="1" i="1" u="none" strike="noStrike" kern="1200" dirty="0" smtClean="0">
                          <a:solidFill>
                            <a:schemeClr val="tx1"/>
                          </a:solidFill>
                          <a:effectLst/>
                          <a:latin typeface="+mn-lt"/>
                          <a:ea typeface="+mn-ea"/>
                          <a:cs typeface="+mn-cs"/>
                        </a:rPr>
                        <a:t>7%</a:t>
                      </a:r>
                      <a:endParaRPr lang="en-GB" sz="1400" b="1" i="1"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1" i="1" u="none" strike="noStrike" kern="1200" dirty="0" smtClean="0">
                          <a:solidFill>
                            <a:schemeClr val="tx1"/>
                          </a:solidFill>
                          <a:effectLst/>
                          <a:latin typeface="+mn-lt"/>
                          <a:ea typeface="+mn-ea"/>
                          <a:cs typeface="+mn-cs"/>
                        </a:rPr>
                        <a:t>12%</a:t>
                      </a:r>
                      <a:endParaRPr lang="en-GB" sz="1400" b="1" i="1" u="none" strike="noStrike" kern="1200" dirty="0">
                        <a:solidFill>
                          <a:schemeClr val="tx1"/>
                        </a:solidFill>
                        <a:effectLst/>
                        <a:latin typeface="+mn-lt"/>
                        <a:ea typeface="+mn-ea"/>
                        <a:cs typeface="+mn-cs"/>
                      </a:endParaRPr>
                    </a:p>
                  </a:txBody>
                  <a:tcPr marL="9525" marR="9525" marT="9525" marB="0" anchor="ctr">
                    <a:solidFill>
                      <a:schemeClr val="tx1">
                        <a:lumMod val="40000"/>
                        <a:lumOff val="60000"/>
                      </a:schemeClr>
                    </a:solidFill>
                  </a:tcPr>
                </a:tc>
              </a:tr>
              <a:tr h="484268">
                <a:tc>
                  <a:txBody>
                    <a:bodyPr/>
                    <a:lstStyle/>
                    <a:p>
                      <a:pPr algn="l">
                        <a:spcAft>
                          <a:spcPts val="0"/>
                        </a:spcAft>
                      </a:pPr>
                      <a:r>
                        <a:rPr lang="en-GB" sz="1400" b="0" i="0" u="none" strike="noStrike" kern="1200" dirty="0">
                          <a:solidFill>
                            <a:schemeClr val="tx1"/>
                          </a:solidFill>
                          <a:effectLst/>
                          <a:latin typeface="+mn-lt"/>
                          <a:ea typeface="+mn-ea"/>
                          <a:cs typeface="+mn-cs"/>
                        </a:rPr>
                        <a:t>Tent – formal campsite/designated area with limited facilities </a:t>
                      </a:r>
                      <a:endParaRPr lang="en-GB" sz="1400" b="0" i="0" u="none" strike="noStrike" kern="1200" dirty="0" smtClean="0">
                        <a:solidFill>
                          <a:schemeClr val="tx1"/>
                        </a:solidFill>
                        <a:effectLst/>
                        <a:latin typeface="+mn-lt"/>
                        <a:ea typeface="+mn-ea"/>
                        <a:cs typeface="+mn-cs"/>
                      </a:endParaRPr>
                    </a:p>
                    <a:p>
                      <a:pPr algn="l">
                        <a:spcAft>
                          <a:spcPts val="0"/>
                        </a:spcAft>
                      </a:pPr>
                      <a:r>
                        <a:rPr lang="en-GB" sz="1400" b="0" i="1" u="none" strike="noStrike" kern="1200" dirty="0" smtClean="0">
                          <a:solidFill>
                            <a:schemeClr val="tx1"/>
                          </a:solidFill>
                          <a:effectLst/>
                          <a:latin typeface="+mn-lt"/>
                          <a:ea typeface="+mn-ea"/>
                          <a:cs typeface="+mn-cs"/>
                        </a:rPr>
                        <a:t>2014 wording: Tent in campsite</a:t>
                      </a:r>
                      <a:endParaRPr lang="en-GB" sz="1400" b="0" i="1" u="none" strike="noStrike" kern="1200" dirty="0">
                        <a:solidFill>
                          <a:schemeClr val="tx1"/>
                        </a:solidFill>
                        <a:effectLst/>
                        <a:latin typeface="+mn-lt"/>
                        <a:ea typeface="+mn-ea"/>
                        <a:cs typeface="+mn-cs"/>
                      </a:endParaRPr>
                    </a:p>
                  </a:txBody>
                  <a:tcPr marL="68580" marR="68580" marT="0" marB="0" anchor="ctr"/>
                </a:tc>
                <a:tc>
                  <a:txBody>
                    <a:bodyPr/>
                    <a:lstStyle/>
                    <a:p>
                      <a:pPr algn="ctr" fontAlgn="b"/>
                      <a:r>
                        <a:rPr lang="en-GB" sz="1400" b="0" i="0" u="none" strike="noStrike" kern="1200" dirty="0" smtClean="0">
                          <a:solidFill>
                            <a:schemeClr val="tx1"/>
                          </a:solidFill>
                          <a:effectLst/>
                          <a:latin typeface="+mn-lt"/>
                          <a:ea typeface="+mn-ea"/>
                          <a:cs typeface="+mn-cs"/>
                        </a:rPr>
                        <a:t>6%</a:t>
                      </a:r>
                      <a:endParaRPr lang="en-GB" sz="14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0" i="0" u="none" strike="noStrike" kern="1200" dirty="0" smtClean="0">
                          <a:solidFill>
                            <a:schemeClr val="tx1"/>
                          </a:solidFill>
                          <a:effectLst/>
                          <a:latin typeface="+mn-lt"/>
                          <a:ea typeface="+mn-ea"/>
                          <a:cs typeface="+mn-cs"/>
                        </a:rPr>
                        <a:t>6%</a:t>
                      </a:r>
                      <a:endParaRPr lang="en-GB" sz="1400" b="0" i="0" u="none" strike="noStrike" kern="1200" dirty="0">
                        <a:solidFill>
                          <a:schemeClr val="tx1"/>
                        </a:solidFill>
                        <a:effectLst/>
                        <a:latin typeface="+mn-lt"/>
                        <a:ea typeface="+mn-ea"/>
                        <a:cs typeface="+mn-cs"/>
                      </a:endParaRPr>
                    </a:p>
                  </a:txBody>
                  <a:tcPr marL="9525" marR="9525" marT="9525" marB="0" anchor="ctr"/>
                </a:tc>
              </a:tr>
              <a:tr h="484268">
                <a:tc>
                  <a:txBody>
                    <a:bodyPr/>
                    <a:lstStyle/>
                    <a:p>
                      <a:pPr algn="l">
                        <a:spcAft>
                          <a:spcPts val="0"/>
                        </a:spcAft>
                      </a:pPr>
                      <a:r>
                        <a:rPr lang="en-GB" sz="1400" b="0" i="0" u="none" strike="noStrike" kern="1200" dirty="0">
                          <a:solidFill>
                            <a:schemeClr val="tx1"/>
                          </a:solidFill>
                          <a:effectLst/>
                          <a:latin typeface="+mn-lt"/>
                          <a:ea typeface="+mn-ea"/>
                          <a:cs typeface="+mn-cs"/>
                        </a:rPr>
                        <a:t>Tent </a:t>
                      </a:r>
                      <a:r>
                        <a:rPr lang="en-GB" sz="1400" b="0" i="0" u="none" strike="noStrike" kern="1200" dirty="0" smtClean="0">
                          <a:solidFill>
                            <a:schemeClr val="tx1"/>
                          </a:solidFill>
                          <a:effectLst/>
                          <a:latin typeface="+mn-lt"/>
                          <a:ea typeface="+mn-ea"/>
                          <a:cs typeface="+mn-cs"/>
                        </a:rPr>
                        <a:t>– wild </a:t>
                      </a:r>
                      <a:r>
                        <a:rPr lang="en-GB" sz="1400" b="0" i="0" u="none" strike="noStrike" kern="1200" dirty="0">
                          <a:solidFill>
                            <a:schemeClr val="tx1"/>
                          </a:solidFill>
                          <a:effectLst/>
                          <a:latin typeface="+mn-lt"/>
                          <a:ea typeface="+mn-ea"/>
                          <a:cs typeface="+mn-cs"/>
                        </a:rPr>
                        <a:t>camping (not on a site</a:t>
                      </a:r>
                      <a:r>
                        <a:rPr lang="en-GB" sz="1400" b="0" i="0" u="none" strike="noStrike" kern="1200" dirty="0" smtClean="0">
                          <a:solidFill>
                            <a:schemeClr val="tx1"/>
                          </a:solidFill>
                          <a:effectLst/>
                          <a:latin typeface="+mn-lt"/>
                          <a:ea typeface="+mn-ea"/>
                          <a:cs typeface="+mn-cs"/>
                        </a:rPr>
                        <a:t>)</a:t>
                      </a:r>
                    </a:p>
                    <a:p>
                      <a:pPr algn="l">
                        <a:spcAft>
                          <a:spcPts val="0"/>
                        </a:spcAft>
                      </a:pPr>
                      <a:r>
                        <a:rPr lang="en-GB" sz="1400" b="0" i="1" u="none" strike="noStrike" kern="1200" dirty="0" smtClean="0">
                          <a:solidFill>
                            <a:schemeClr val="tx1"/>
                          </a:solidFill>
                          <a:effectLst/>
                          <a:latin typeface="+mn-lt"/>
                          <a:ea typeface="+mn-ea"/>
                          <a:cs typeface="+mn-cs"/>
                        </a:rPr>
                        <a:t>2014 wording: Wild camping</a:t>
                      </a:r>
                      <a:endParaRPr lang="en-GB" sz="1400" b="0" i="1" u="none" strike="noStrike" kern="1200" dirty="0">
                        <a:solidFill>
                          <a:schemeClr val="tx1"/>
                        </a:solidFill>
                        <a:effectLst/>
                        <a:latin typeface="+mn-lt"/>
                        <a:ea typeface="+mn-ea"/>
                        <a:cs typeface="+mn-cs"/>
                      </a:endParaRPr>
                    </a:p>
                  </a:txBody>
                  <a:tcPr marL="68580" marR="68580" marT="0" marB="0" anchor="ctr"/>
                </a:tc>
                <a:tc>
                  <a:txBody>
                    <a:bodyPr/>
                    <a:lstStyle/>
                    <a:p>
                      <a:pPr algn="ctr" fontAlgn="b"/>
                      <a:r>
                        <a:rPr lang="en-GB" sz="1400" b="0" i="0" u="none" strike="noStrike" kern="1200" dirty="0" smtClean="0">
                          <a:solidFill>
                            <a:schemeClr val="tx1"/>
                          </a:solidFill>
                          <a:effectLst/>
                          <a:latin typeface="+mn-lt"/>
                          <a:ea typeface="+mn-ea"/>
                          <a:cs typeface="+mn-cs"/>
                        </a:rPr>
                        <a:t>3%</a:t>
                      </a:r>
                      <a:endParaRPr lang="en-GB" sz="1400" b="0"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0" i="0" u="none" strike="noStrike" kern="1200" dirty="0" smtClean="0">
                          <a:solidFill>
                            <a:schemeClr val="tx1"/>
                          </a:solidFill>
                          <a:effectLst/>
                          <a:latin typeface="+mn-lt"/>
                          <a:ea typeface="+mn-ea"/>
                          <a:cs typeface="+mn-cs"/>
                        </a:rPr>
                        <a:t>5%</a:t>
                      </a:r>
                      <a:endParaRPr lang="en-GB" sz="1400" b="0" i="0" u="none" strike="noStrike" kern="1200" dirty="0">
                        <a:solidFill>
                          <a:schemeClr val="tx1"/>
                        </a:solidFill>
                        <a:effectLst/>
                        <a:latin typeface="+mn-lt"/>
                        <a:ea typeface="+mn-ea"/>
                        <a:cs typeface="+mn-cs"/>
                      </a:endParaRPr>
                    </a:p>
                  </a:txBody>
                  <a:tcPr marL="9525" marR="9525" marT="9525" marB="0" anchor="ctr"/>
                </a:tc>
              </a:tr>
              <a:tr h="372507">
                <a:tc>
                  <a:txBody>
                    <a:bodyPr/>
                    <a:lstStyle/>
                    <a:p>
                      <a:pPr algn="l">
                        <a:spcAft>
                          <a:spcPts val="0"/>
                        </a:spcAft>
                      </a:pPr>
                      <a:r>
                        <a:rPr lang="en-US" sz="1400" b="0" i="0" u="none" strike="noStrike" kern="1200" dirty="0">
                          <a:solidFill>
                            <a:schemeClr val="tx1"/>
                          </a:solidFill>
                          <a:effectLst/>
                          <a:latin typeface="+mn-lt"/>
                          <a:ea typeface="+mn-ea"/>
                          <a:cs typeface="+mn-cs"/>
                        </a:rPr>
                        <a:t>Luxury camping / glamping – e.g. yurts, pods, wigwams, etc.</a:t>
                      </a:r>
                      <a:endParaRPr lang="en-GB" sz="1400" b="0" i="0" u="none" strike="noStrike" kern="1200" dirty="0">
                        <a:solidFill>
                          <a:schemeClr val="tx1"/>
                        </a:solidFill>
                        <a:effectLst/>
                        <a:latin typeface="+mn-lt"/>
                        <a:ea typeface="+mn-ea"/>
                        <a:cs typeface="+mn-cs"/>
                      </a:endParaRPr>
                    </a:p>
                  </a:txBody>
                  <a:tcPr marL="68580" marR="68580" marT="0" marB="0" anchor="ctr"/>
                </a:tc>
                <a:tc>
                  <a:txBody>
                    <a:bodyPr/>
                    <a:lstStyle/>
                    <a:p>
                      <a:pPr algn="ctr" fontAlgn="b"/>
                      <a:endParaRPr lang="en-GB" sz="1400" b="0" i="0" u="none" strike="noStrike" kern="1200" dirty="0">
                        <a:solidFill>
                          <a:schemeClr val="tx1"/>
                        </a:solidFill>
                        <a:effectLst/>
                        <a:latin typeface="+mn-lt"/>
                        <a:ea typeface="+mn-ea"/>
                        <a:cs typeface="+mn-cs"/>
                      </a:endParaRPr>
                    </a:p>
                  </a:txBody>
                  <a:tcPr marL="9525" marR="9525" marT="9525" marB="0" anchor="ctr">
                    <a:solidFill>
                      <a:schemeClr val="tx1">
                        <a:lumMod val="40000"/>
                        <a:lumOff val="60000"/>
                      </a:schemeClr>
                    </a:solidFill>
                  </a:tcPr>
                </a:tc>
                <a:tc>
                  <a:txBody>
                    <a:bodyPr/>
                    <a:lstStyle/>
                    <a:p>
                      <a:pPr algn="ctr" rtl="0" fontAlgn="ctr"/>
                      <a:r>
                        <a:rPr lang="en-GB" sz="1400" b="0" i="0" u="none" strike="noStrike" kern="1200" dirty="0" smtClean="0">
                          <a:solidFill>
                            <a:schemeClr val="tx1"/>
                          </a:solidFill>
                          <a:effectLst/>
                          <a:latin typeface="+mn-lt"/>
                          <a:ea typeface="+mn-ea"/>
                          <a:cs typeface="+mn-cs"/>
                        </a:rPr>
                        <a:t>1%</a:t>
                      </a:r>
                      <a:endParaRPr lang="en-GB" sz="1400" b="0" i="0" u="none" strike="noStrike" kern="1200" dirty="0">
                        <a:solidFill>
                          <a:schemeClr val="tx1"/>
                        </a:solidFill>
                        <a:effectLst/>
                        <a:latin typeface="+mn-lt"/>
                        <a:ea typeface="+mn-ea"/>
                        <a:cs typeface="+mn-cs"/>
                      </a:endParaRPr>
                    </a:p>
                  </a:txBody>
                  <a:tcPr marL="9525" marR="9525" marT="9525" marB="0" anchor="ctr"/>
                </a:tc>
              </a:tr>
              <a:tr h="349762">
                <a:tc>
                  <a:txBody>
                    <a:bodyPr/>
                    <a:lstStyle/>
                    <a:p>
                      <a:pPr algn="l">
                        <a:spcAft>
                          <a:spcPts val="0"/>
                        </a:spcAft>
                      </a:pPr>
                      <a:r>
                        <a:rPr lang="en-GB" sz="1400" b="1" dirty="0" smtClean="0">
                          <a:effectLst/>
                          <a:latin typeface="Calibri" panose="020F0502020204030204" pitchFamily="34" charset="0"/>
                          <a:ea typeface="Open Sans"/>
                          <a:cs typeface="Open Sans"/>
                        </a:rPr>
                        <a:t>Base (all staying in the Cairngorms)</a:t>
                      </a:r>
                      <a:endParaRPr lang="en-GB" sz="1400" b="1" dirty="0">
                        <a:effectLst/>
                        <a:latin typeface="Calibri" panose="020F0502020204030204" pitchFamily="34" charset="0"/>
                        <a:ea typeface="Open Sans"/>
                        <a:cs typeface="Open Sans"/>
                      </a:endParaRPr>
                    </a:p>
                  </a:txBody>
                  <a:tcPr marL="68580" marR="68580" marT="0" marB="0" anchor="ctr"/>
                </a:tc>
                <a:tc>
                  <a:txBody>
                    <a:bodyPr/>
                    <a:lstStyle/>
                    <a:p>
                      <a:pPr algn="ctr" fontAlgn="b"/>
                      <a:r>
                        <a:rPr lang="en-GB" sz="1400" b="1" i="0" u="none" strike="noStrike" kern="1200" dirty="0" smtClean="0">
                          <a:solidFill>
                            <a:schemeClr val="tx1"/>
                          </a:solidFill>
                          <a:effectLst/>
                          <a:latin typeface="+mn-lt"/>
                          <a:ea typeface="+mn-ea"/>
                          <a:cs typeface="+mn-cs"/>
                        </a:rPr>
                        <a:t>987</a:t>
                      </a:r>
                      <a:endParaRPr lang="en-GB" sz="1400" b="1"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GB" sz="1400" b="1" i="0" u="none" strike="noStrike" kern="1200" dirty="0" smtClean="0">
                          <a:solidFill>
                            <a:schemeClr val="tx1"/>
                          </a:solidFill>
                          <a:effectLst/>
                          <a:latin typeface="+mn-lt"/>
                          <a:ea typeface="+mn-ea"/>
                          <a:cs typeface="+mn-cs"/>
                        </a:rPr>
                        <a:t>1,085</a:t>
                      </a:r>
                      <a:endParaRPr lang="en-GB" sz="1400" b="1" i="0" u="none" strike="noStrike" kern="1200" dirty="0">
                        <a:solidFill>
                          <a:schemeClr val="tx1"/>
                        </a:solidFill>
                        <a:effectLst/>
                        <a:latin typeface="+mn-lt"/>
                        <a:ea typeface="+mn-ea"/>
                        <a:cs typeface="+mn-cs"/>
                      </a:endParaRPr>
                    </a:p>
                  </a:txBody>
                  <a:tcPr marL="9525" marR="9525" marT="9525" marB="0" anchor="ctr"/>
                </a:tc>
              </a:tr>
            </a:tbl>
          </a:graphicData>
        </a:graphic>
      </p:graphicFrame>
      <p:sp>
        <p:nvSpPr>
          <p:cNvPr id="2" name="TextBox 1"/>
          <p:cNvSpPr txBox="1"/>
          <p:nvPr/>
        </p:nvSpPr>
        <p:spPr>
          <a:xfrm>
            <a:off x="9086261" y="4893948"/>
            <a:ext cx="2960017" cy="276999"/>
          </a:xfrm>
          <a:prstGeom prst="rect">
            <a:avLst/>
          </a:prstGeom>
          <a:noFill/>
        </p:spPr>
        <p:txBody>
          <a:bodyPr wrap="square" rtlCol="0">
            <a:spAutoFit/>
          </a:bodyPr>
          <a:lstStyle/>
          <a:p>
            <a:r>
              <a:rPr lang="en-GB" sz="1200" dirty="0" smtClean="0"/>
              <a:t>Luxury camping – option added in 2019</a:t>
            </a:r>
            <a:endParaRPr lang="en-GB" sz="1200" dirty="0"/>
          </a:p>
        </p:txBody>
      </p:sp>
      <p:cxnSp>
        <p:nvCxnSpPr>
          <p:cNvPr id="6" name="Straight Arrow Connector 5"/>
          <p:cNvCxnSpPr/>
          <p:nvPr/>
        </p:nvCxnSpPr>
        <p:spPr>
          <a:xfrm>
            <a:off x="8771641" y="5032447"/>
            <a:ext cx="2486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63562" y="4831582"/>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7763562" y="3912138"/>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9086261" y="3666135"/>
            <a:ext cx="2960017" cy="830997"/>
          </a:xfrm>
          <a:prstGeom prst="rect">
            <a:avLst/>
          </a:prstGeom>
          <a:noFill/>
        </p:spPr>
        <p:txBody>
          <a:bodyPr wrap="square" rtlCol="0">
            <a:spAutoFit/>
          </a:bodyPr>
          <a:lstStyle/>
          <a:p>
            <a:r>
              <a:rPr lang="en-GB" sz="1200" dirty="0" smtClean="0"/>
              <a:t>2019 overall % is based on those selecting </a:t>
            </a:r>
            <a:r>
              <a:rPr lang="en-GB" sz="1200" b="1" dirty="0" smtClean="0"/>
              <a:t>either </a:t>
            </a:r>
            <a:r>
              <a:rPr lang="en-GB" sz="1200" dirty="0" smtClean="0"/>
              <a:t>of the motorhome/campervan options above – this was a multi-coded question</a:t>
            </a:r>
            <a:endParaRPr lang="en-GB" sz="1200" dirty="0"/>
          </a:p>
        </p:txBody>
      </p:sp>
      <p:cxnSp>
        <p:nvCxnSpPr>
          <p:cNvPr id="16" name="Straight Arrow Connector 15"/>
          <p:cNvCxnSpPr/>
          <p:nvPr/>
        </p:nvCxnSpPr>
        <p:spPr>
          <a:xfrm>
            <a:off x="8774859" y="4070229"/>
            <a:ext cx="2486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33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18</a:t>
            </a:fld>
            <a:endParaRPr lang="en-GB" dirty="0"/>
          </a:p>
        </p:txBody>
      </p:sp>
      <p:sp>
        <p:nvSpPr>
          <p:cNvPr id="10" name="Text Placeholder 4"/>
          <p:cNvSpPr>
            <a:spLocks noGrp="1"/>
          </p:cNvSpPr>
          <p:nvPr>
            <p:ph type="body" sz="quarter" idx="11"/>
          </p:nvPr>
        </p:nvSpPr>
        <p:spPr>
          <a:xfrm>
            <a:off x="334964" y="180788"/>
            <a:ext cx="10552111" cy="1299219"/>
          </a:xfrm>
        </p:spPr>
        <p:txBody>
          <a:bodyPr>
            <a:normAutofit/>
          </a:bodyPr>
          <a:lstStyle/>
          <a:p>
            <a:r>
              <a:rPr lang="en-GB" sz="3200" dirty="0" smtClean="0"/>
              <a:t>No problems with booking accommodation – 97% overall found it easy (and 82% said ‘very’ easy) </a:t>
            </a:r>
            <a:endParaRPr lang="en-GB" sz="3200" dirty="0"/>
          </a:p>
        </p:txBody>
      </p:sp>
      <p:sp>
        <p:nvSpPr>
          <p:cNvPr id="11" name="Text Placeholder 7"/>
          <p:cNvSpPr>
            <a:spLocks noGrp="1"/>
          </p:cNvSpPr>
          <p:nvPr>
            <p:ph type="body" sz="quarter" idx="4294967295"/>
          </p:nvPr>
        </p:nvSpPr>
        <p:spPr>
          <a:xfrm>
            <a:off x="146429" y="6356350"/>
            <a:ext cx="7281893" cy="397513"/>
          </a:xfrm>
          <a:prstGeom prst="rect">
            <a:avLst/>
          </a:prstGeom>
        </p:spPr>
        <p:txBody>
          <a:bodyPr>
            <a:noAutofit/>
          </a:bodyPr>
          <a:lstStyle/>
          <a:p>
            <a:pPr marL="0" indent="0">
              <a:lnSpc>
                <a:spcPct val="100000"/>
              </a:lnSpc>
              <a:spcBef>
                <a:spcPts val="0"/>
              </a:spcBef>
              <a:buNone/>
            </a:pPr>
            <a:r>
              <a:rPr lang="en-GB" sz="1000" b="1" dirty="0" smtClean="0"/>
              <a:t>Q19. </a:t>
            </a:r>
            <a:r>
              <a:rPr lang="en-GB" sz="1000" b="1" dirty="0"/>
              <a:t>How easy did you find it to book your accommodation</a:t>
            </a:r>
            <a:r>
              <a:rPr lang="en-GB" sz="1000" b="1" dirty="0" smtClean="0"/>
              <a:t>? </a:t>
            </a:r>
          </a:p>
          <a:p>
            <a:pPr marL="0" indent="0">
              <a:lnSpc>
                <a:spcPct val="100000"/>
              </a:lnSpc>
              <a:spcBef>
                <a:spcPts val="0"/>
              </a:spcBef>
              <a:buNone/>
            </a:pPr>
            <a:r>
              <a:rPr lang="en-GB" sz="1000" b="1" dirty="0" smtClean="0"/>
              <a:t>Base </a:t>
            </a:r>
            <a:r>
              <a:rPr lang="en-GB" sz="1000" b="1" dirty="0"/>
              <a:t>(all visitors staying in </a:t>
            </a:r>
            <a:r>
              <a:rPr lang="en-GB" sz="1000" b="1" dirty="0" smtClean="0"/>
              <a:t>Cairngorms in paid for accommodation, excluding those who did not book it themselves): 790</a:t>
            </a:r>
            <a:endParaRPr lang="en-GB" sz="1000" b="1" dirty="0">
              <a:solidFill>
                <a:srgbClr val="FF0000"/>
              </a:solidFill>
            </a:endParaRPr>
          </a:p>
        </p:txBody>
      </p:sp>
      <p:graphicFrame>
        <p:nvGraphicFramePr>
          <p:cNvPr id="9"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804138235"/>
              </p:ext>
            </p:extLst>
          </p:nvPr>
        </p:nvGraphicFramePr>
        <p:xfrm>
          <a:off x="688157" y="1651365"/>
          <a:ext cx="7201809" cy="432522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889966" y="2045616"/>
            <a:ext cx="3931245" cy="2693045"/>
          </a:xfrm>
          <a:prstGeom prst="rect">
            <a:avLst/>
          </a:prstGeom>
          <a:noFill/>
        </p:spPr>
        <p:txBody>
          <a:bodyPr wrap="square" rtlCol="0">
            <a:spAutoFit/>
          </a:bodyPr>
          <a:lstStyle/>
          <a:p>
            <a:r>
              <a:rPr lang="en-GB" sz="1400" dirty="0" smtClean="0"/>
              <a:t>Among the 17 people who reported booking was quite or very difficult, the main reasons given were:</a:t>
            </a:r>
          </a:p>
          <a:p>
            <a:endParaRPr lang="en-GB" sz="1400" dirty="0" smtClean="0"/>
          </a:p>
          <a:p>
            <a:pPr marL="285750" indent="-285750">
              <a:spcAft>
                <a:spcPts val="600"/>
              </a:spcAft>
              <a:buFont typeface="Arial" panose="020B0604020202020204" pitchFamily="34" charset="0"/>
              <a:buChar char="•"/>
            </a:pPr>
            <a:r>
              <a:rPr lang="en-GB" sz="1400" dirty="0"/>
              <a:t>Limited availability of accommodation at </a:t>
            </a:r>
            <a:r>
              <a:rPr lang="en-GB" sz="1400" b="1" u="sng" dirty="0"/>
              <a:t>price</a:t>
            </a:r>
            <a:r>
              <a:rPr lang="en-GB" sz="1400" dirty="0"/>
              <a:t> I was looking </a:t>
            </a:r>
            <a:r>
              <a:rPr lang="en-GB" sz="1400" dirty="0" smtClean="0"/>
              <a:t>for (mentioned by 9 respondents)</a:t>
            </a:r>
          </a:p>
          <a:p>
            <a:pPr marL="285750" indent="-285750">
              <a:spcAft>
                <a:spcPts val="600"/>
              </a:spcAft>
              <a:buFont typeface="Arial" panose="020B0604020202020204" pitchFamily="34" charset="0"/>
              <a:buChar char="•"/>
            </a:pPr>
            <a:r>
              <a:rPr lang="en-GB" sz="1400" dirty="0"/>
              <a:t>Limited availability of accommodation in </a:t>
            </a:r>
            <a:r>
              <a:rPr lang="en-GB" sz="1400" b="1" u="sng" dirty="0"/>
              <a:t>location</a:t>
            </a:r>
            <a:r>
              <a:rPr lang="en-GB" sz="1400" dirty="0"/>
              <a:t> I was looking </a:t>
            </a:r>
            <a:r>
              <a:rPr lang="en-GB" sz="1400" dirty="0" smtClean="0"/>
              <a:t>for (7</a:t>
            </a:r>
            <a:r>
              <a:rPr lang="en-GB" sz="1400" dirty="0"/>
              <a:t> respondents</a:t>
            </a:r>
            <a:r>
              <a:rPr lang="en-GB" sz="1400" dirty="0" smtClean="0"/>
              <a:t>)</a:t>
            </a:r>
          </a:p>
          <a:p>
            <a:pPr marL="285750" indent="-285750">
              <a:spcAft>
                <a:spcPts val="600"/>
              </a:spcAft>
              <a:buFont typeface="Arial" panose="020B0604020202020204" pitchFamily="34" charset="0"/>
              <a:buChar char="•"/>
            </a:pPr>
            <a:r>
              <a:rPr lang="en-GB" sz="1400" dirty="0"/>
              <a:t>Problems with </a:t>
            </a:r>
            <a:r>
              <a:rPr lang="en-GB" sz="1400" b="1" u="sng" dirty="0"/>
              <a:t>communications</a:t>
            </a:r>
            <a:r>
              <a:rPr lang="en-GB" sz="1400" dirty="0"/>
              <a:t> with accommodation providers during the booking </a:t>
            </a:r>
            <a:r>
              <a:rPr lang="en-GB" sz="1400" dirty="0" smtClean="0"/>
              <a:t>process (1</a:t>
            </a:r>
            <a:r>
              <a:rPr lang="en-GB" sz="1400" dirty="0"/>
              <a:t> </a:t>
            </a:r>
            <a:r>
              <a:rPr lang="en-GB" sz="1400" dirty="0" smtClean="0"/>
              <a:t>respondent)</a:t>
            </a:r>
          </a:p>
          <a:p>
            <a:pPr marL="285750" indent="-285750">
              <a:spcAft>
                <a:spcPts val="600"/>
              </a:spcAft>
              <a:buFont typeface="Arial" panose="020B0604020202020204" pitchFamily="34" charset="0"/>
              <a:buChar char="•"/>
            </a:pPr>
            <a:r>
              <a:rPr lang="en-GB" sz="1400" dirty="0" smtClean="0"/>
              <a:t>Other reason (2 </a:t>
            </a:r>
            <a:r>
              <a:rPr lang="en-GB" sz="1400" dirty="0"/>
              <a:t>respondents</a:t>
            </a:r>
            <a:r>
              <a:rPr lang="en-GB" sz="1400" dirty="0" smtClean="0"/>
              <a:t>)</a:t>
            </a:r>
            <a:endParaRPr lang="en-GB" sz="1400" dirty="0"/>
          </a:p>
        </p:txBody>
      </p:sp>
    </p:spTree>
    <p:extLst>
      <p:ext uri="{BB962C8B-B14F-4D97-AF65-F5344CB8AC3E}">
        <p14:creationId xmlns:p14="http://schemas.microsoft.com/office/powerpoint/2010/main" val="174300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19</a:t>
            </a:fld>
            <a:endParaRPr lang="en-GB" dirty="0"/>
          </a:p>
        </p:txBody>
      </p:sp>
      <p:graphicFrame>
        <p:nvGraphicFramePr>
          <p:cNvPr id="7"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3836704139"/>
              </p:ext>
            </p:extLst>
          </p:nvPr>
        </p:nvGraphicFramePr>
        <p:xfrm>
          <a:off x="530322" y="1609751"/>
          <a:ext cx="7891381" cy="47465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a:spLocks noGrp="1"/>
          </p:cNvSpPr>
          <p:nvPr>
            <p:ph type="body" sz="quarter" idx="11"/>
          </p:nvPr>
        </p:nvSpPr>
        <p:spPr>
          <a:xfrm>
            <a:off x="334964" y="180788"/>
            <a:ext cx="10656690" cy="1299219"/>
          </a:xfrm>
        </p:spPr>
        <p:txBody>
          <a:bodyPr>
            <a:normAutofit/>
          </a:bodyPr>
          <a:lstStyle/>
          <a:p>
            <a:r>
              <a:rPr lang="en-GB" sz="3200" dirty="0" smtClean="0"/>
              <a:t>Visitors were staying across a range of locations, with Aviemore most often mentioned</a:t>
            </a:r>
            <a:endParaRPr lang="en-GB" sz="3200" dirty="0"/>
          </a:p>
        </p:txBody>
      </p:sp>
      <p:sp>
        <p:nvSpPr>
          <p:cNvPr id="12" name="Text Placeholder 8"/>
          <p:cNvSpPr txBox="1">
            <a:spLocks/>
          </p:cNvSpPr>
          <p:nvPr/>
        </p:nvSpPr>
        <p:spPr>
          <a:xfrm>
            <a:off x="188536" y="6537484"/>
            <a:ext cx="9201708" cy="217227"/>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smtClean="0"/>
              <a:t>Q18. </a:t>
            </a:r>
            <a:r>
              <a:rPr lang="en-GB" sz="1000" dirty="0"/>
              <a:t>During your stay in the area, where have you stayed/will you stay</a:t>
            </a:r>
            <a:r>
              <a:rPr lang="en-GB" sz="1000" dirty="0" smtClean="0"/>
              <a:t>? Base </a:t>
            </a:r>
            <a:r>
              <a:rPr lang="en-GB" sz="1000" dirty="0"/>
              <a:t>(all visitors staying in Cairngorms): </a:t>
            </a:r>
            <a:r>
              <a:rPr lang="en-GB" sz="1000" dirty="0" smtClean="0"/>
              <a:t>1,085</a:t>
            </a:r>
          </a:p>
        </p:txBody>
      </p:sp>
      <p:sp>
        <p:nvSpPr>
          <p:cNvPr id="2" name="TextBox 1"/>
          <p:cNvSpPr txBox="1"/>
          <p:nvPr/>
        </p:nvSpPr>
        <p:spPr>
          <a:xfrm>
            <a:off x="6872141" y="4790221"/>
            <a:ext cx="5099901" cy="1384995"/>
          </a:xfrm>
          <a:prstGeom prst="rect">
            <a:avLst/>
          </a:prstGeom>
          <a:noFill/>
        </p:spPr>
        <p:txBody>
          <a:bodyPr wrap="square" rtlCol="0">
            <a:spAutoFit/>
          </a:bodyPr>
          <a:lstStyle/>
          <a:p>
            <a:r>
              <a:rPr lang="en-GB" sz="1400" dirty="0" smtClean="0"/>
              <a:t>A range of other locations was mentioned – the only ones listed by 5+ people were:</a:t>
            </a:r>
          </a:p>
          <a:p>
            <a:pPr marL="285750" indent="-285750">
              <a:buFont typeface="Arial" panose="020B0604020202020204" pitchFamily="34" charset="0"/>
              <a:buChar char="•"/>
            </a:pPr>
            <a:r>
              <a:rPr lang="en-GB" sz="1400" dirty="0" smtClean="0"/>
              <a:t>Glenmore (19 people)</a:t>
            </a:r>
          </a:p>
          <a:p>
            <a:pPr marL="285750" indent="-285750">
              <a:buFont typeface="Arial" panose="020B0604020202020204" pitchFamily="34" charset="0"/>
              <a:buChar char="•"/>
            </a:pPr>
            <a:r>
              <a:rPr lang="en-GB" sz="1400" dirty="0" smtClean="0"/>
              <a:t>Coylumbridge (6 people)</a:t>
            </a:r>
          </a:p>
          <a:p>
            <a:endParaRPr lang="en-GB" sz="1400" dirty="0"/>
          </a:p>
          <a:p>
            <a:r>
              <a:rPr lang="en-GB" sz="1400" dirty="0" smtClean="0"/>
              <a:t>Inverness was also mentioned by 6 respondents and </a:t>
            </a:r>
            <a:r>
              <a:rPr lang="en-GB" sz="1400" dirty="0"/>
              <a:t>Aboyne </a:t>
            </a:r>
            <a:r>
              <a:rPr lang="en-GB" sz="1400" dirty="0" smtClean="0"/>
              <a:t>by 5.</a:t>
            </a:r>
            <a:endParaRPr lang="en-GB" sz="1400" dirty="0"/>
          </a:p>
        </p:txBody>
      </p:sp>
      <p:cxnSp>
        <p:nvCxnSpPr>
          <p:cNvPr id="4" name="Straight Arrow Connector 3"/>
          <p:cNvCxnSpPr/>
          <p:nvPr/>
        </p:nvCxnSpPr>
        <p:spPr>
          <a:xfrm flipV="1">
            <a:off x="5062195" y="5550357"/>
            <a:ext cx="1809946" cy="537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3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6E99432-F8CC-499D-8248-9802C958FCC4}"/>
              </a:ext>
            </a:extLst>
          </p:cNvPr>
          <p:cNvSpPr>
            <a:spLocks noGrp="1"/>
          </p:cNvSpPr>
          <p:nvPr>
            <p:ph type="body" sz="quarter" idx="11"/>
          </p:nvPr>
        </p:nvSpPr>
        <p:spPr>
          <a:xfrm>
            <a:off x="334963" y="180788"/>
            <a:ext cx="4608517" cy="1318609"/>
          </a:xfrm>
        </p:spPr>
        <p:txBody>
          <a:bodyPr/>
          <a:lstStyle/>
          <a:p>
            <a:r>
              <a:rPr lang="en-US" dirty="0" smtClean="0"/>
              <a:t>Contents</a:t>
            </a:r>
            <a:r>
              <a:rPr lang="en-US" dirty="0" smtClean="0">
                <a:solidFill>
                  <a:srgbClr val="FF0000"/>
                </a:solidFill>
              </a:rPr>
              <a:t> </a:t>
            </a:r>
            <a:endParaRPr lang="en-US" dirty="0">
              <a:solidFill>
                <a:srgbClr val="FF0000"/>
              </a:solidFill>
            </a:endParaRPr>
          </a:p>
        </p:txBody>
      </p:sp>
      <p:pic>
        <p:nvPicPr>
          <p:cNvPr id="30" name="Picture Placeholder 29" descr="A picture containing object&#10;&#10;Description generated with high confidence">
            <a:extLst>
              <a:ext uri="{FF2B5EF4-FFF2-40B4-BE49-F238E27FC236}">
                <a16:creationId xmlns:a16="http://schemas.microsoft.com/office/drawing/2014/main" xmlns="" id="{67F18961-693B-4970-B1CE-BD2D846151A0}"/>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00" r="100"/>
          <a:stretch>
            <a:fillRect/>
          </a:stretch>
        </p:blipFill>
        <p:spPr/>
      </p:pic>
      <p:sp>
        <p:nvSpPr>
          <p:cNvPr id="9" name="Text Placeholder 8">
            <a:extLst>
              <a:ext uri="{FF2B5EF4-FFF2-40B4-BE49-F238E27FC236}">
                <a16:creationId xmlns:a16="http://schemas.microsoft.com/office/drawing/2014/main" xmlns="" id="{0ABA6B54-264D-4ABB-881C-B2268A7D878F}"/>
              </a:ext>
            </a:extLst>
          </p:cNvPr>
          <p:cNvSpPr>
            <a:spLocks noGrp="1"/>
          </p:cNvSpPr>
          <p:nvPr>
            <p:ph type="body" sz="quarter" idx="26"/>
          </p:nvPr>
        </p:nvSpPr>
        <p:spPr>
          <a:xfrm>
            <a:off x="2605701" y="2000549"/>
            <a:ext cx="3604151" cy="341632"/>
          </a:xfrm>
        </p:spPr>
        <p:txBody>
          <a:bodyPr/>
          <a:lstStyle/>
          <a:p>
            <a:r>
              <a:rPr lang="en-US" sz="1800" dirty="0" smtClean="0"/>
              <a:t>Project background</a:t>
            </a:r>
            <a:endParaRPr lang="en-US" sz="1800" dirty="0"/>
          </a:p>
        </p:txBody>
      </p:sp>
      <p:sp>
        <p:nvSpPr>
          <p:cNvPr id="12" name="Text Placeholder 11">
            <a:extLst>
              <a:ext uri="{FF2B5EF4-FFF2-40B4-BE49-F238E27FC236}">
                <a16:creationId xmlns:a16="http://schemas.microsoft.com/office/drawing/2014/main" xmlns="" id="{C62806C6-61F2-4546-95E9-E14AAEADF97B}"/>
              </a:ext>
            </a:extLst>
          </p:cNvPr>
          <p:cNvSpPr>
            <a:spLocks noGrp="1"/>
          </p:cNvSpPr>
          <p:nvPr>
            <p:ph type="body" sz="quarter" idx="29"/>
          </p:nvPr>
        </p:nvSpPr>
        <p:spPr>
          <a:xfrm>
            <a:off x="2605700" y="4257721"/>
            <a:ext cx="3604151" cy="341632"/>
          </a:xfrm>
        </p:spPr>
        <p:txBody>
          <a:bodyPr/>
          <a:lstStyle/>
          <a:p>
            <a:r>
              <a:rPr lang="en-US" sz="1800" dirty="0" smtClean="0"/>
              <a:t>Method and sample</a:t>
            </a:r>
            <a:endParaRPr lang="en-US" sz="1800" dirty="0"/>
          </a:p>
        </p:txBody>
      </p:sp>
      <p:pic>
        <p:nvPicPr>
          <p:cNvPr id="44" name="Picture Placeholder 43">
            <a:extLst>
              <a:ext uri="{FF2B5EF4-FFF2-40B4-BE49-F238E27FC236}">
                <a16:creationId xmlns:a16="http://schemas.microsoft.com/office/drawing/2014/main" xmlns="" id="{EEA078F8-0594-4C45-B35C-C3DB555D4ACD}"/>
              </a:ext>
            </a:extLst>
          </p:cNvPr>
          <p:cNvPicPr>
            <a:picLocks noGrp="1" noChangeAspect="1"/>
          </p:cNvPicPr>
          <p:nvPr>
            <p:ph type="pic" sz="quarter" idx="35"/>
          </p:nvPr>
        </p:nvPicPr>
        <p:blipFill>
          <a:blip r:embed="rId4">
            <a:extLst>
              <a:ext uri="{28A0092B-C50C-407E-A947-70E740481C1C}">
                <a14:useLocalDpi xmlns:a14="http://schemas.microsoft.com/office/drawing/2010/main" val="0"/>
              </a:ext>
            </a:extLst>
          </a:blip>
          <a:srcRect l="100" r="100"/>
          <a:stretch>
            <a:fillRect/>
          </a:stretch>
        </p:blipFill>
        <p:spPr>
          <a:xfrm>
            <a:off x="6411496" y="4057625"/>
            <a:ext cx="796252" cy="796252"/>
          </a:xfrm>
        </p:spPr>
      </p:pic>
      <p:sp>
        <p:nvSpPr>
          <p:cNvPr id="23" name="Text Placeholder 22">
            <a:extLst>
              <a:ext uri="{FF2B5EF4-FFF2-40B4-BE49-F238E27FC236}">
                <a16:creationId xmlns:a16="http://schemas.microsoft.com/office/drawing/2014/main" xmlns="" id="{CE4FBD33-E835-401E-8388-A0324B2605C3}"/>
              </a:ext>
            </a:extLst>
          </p:cNvPr>
          <p:cNvSpPr>
            <a:spLocks noGrp="1"/>
          </p:cNvSpPr>
          <p:nvPr>
            <p:ph type="body" sz="quarter" idx="40"/>
          </p:nvPr>
        </p:nvSpPr>
        <p:spPr>
          <a:xfrm>
            <a:off x="7373256" y="4284935"/>
            <a:ext cx="3604151" cy="341632"/>
          </a:xfrm>
        </p:spPr>
        <p:txBody>
          <a:bodyPr/>
          <a:lstStyle/>
          <a:p>
            <a:r>
              <a:rPr lang="en-US" sz="1800" dirty="0" smtClean="0"/>
              <a:t>Summary</a:t>
            </a:r>
            <a:endParaRPr lang="en-US" sz="1800" dirty="0"/>
          </a:p>
        </p:txBody>
      </p:sp>
      <p:sp>
        <p:nvSpPr>
          <p:cNvPr id="36" name="Slide Number Placeholder 35">
            <a:extLst>
              <a:ext uri="{FF2B5EF4-FFF2-40B4-BE49-F238E27FC236}">
                <a16:creationId xmlns:a16="http://schemas.microsoft.com/office/drawing/2014/main" xmlns="" id="{D30866FA-3C5A-4AF1-AEDD-5DDC6595ADAA}"/>
              </a:ext>
            </a:extLst>
          </p:cNvPr>
          <p:cNvSpPr>
            <a:spLocks noGrp="1"/>
          </p:cNvSpPr>
          <p:nvPr>
            <p:ph type="sldNum" sz="quarter" idx="12"/>
          </p:nvPr>
        </p:nvSpPr>
        <p:spPr/>
        <p:txBody>
          <a:bodyPr/>
          <a:lstStyle/>
          <a:p>
            <a:fld id="{3CF2D5F0-42C9-44CC-9D46-F1CEB28D430F}" type="slidenum">
              <a:rPr lang="en-GB" smtClean="0"/>
              <a:pPr/>
              <a:t>2</a:t>
            </a:fld>
            <a:endParaRPr lang="en-GB" dirty="0"/>
          </a:p>
        </p:txBody>
      </p:sp>
      <p:pic>
        <p:nvPicPr>
          <p:cNvPr id="68" name="Picture Placeholder 41">
            <a:extLst>
              <a:ext uri="{FF2B5EF4-FFF2-40B4-BE49-F238E27FC236}">
                <a16:creationId xmlns:a16="http://schemas.microsoft.com/office/drawing/2014/main" xmlns="" id="{400AB783-4A8E-4A0E-BA4F-0F1B026411DF}"/>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Lst>
          </a:blip>
          <a:srcRect/>
          <a:stretch>
            <a:fillRect/>
          </a:stretch>
        </p:blipFill>
        <p:spPr>
          <a:xfrm>
            <a:off x="6411496" y="1773239"/>
            <a:ext cx="796252" cy="796252"/>
          </a:xfrm>
        </p:spPr>
      </p:pic>
      <p:pic>
        <p:nvPicPr>
          <p:cNvPr id="69" name="Picture Placeholder 39">
            <a:extLst>
              <a:ext uri="{FF2B5EF4-FFF2-40B4-BE49-F238E27FC236}">
                <a16:creationId xmlns:a16="http://schemas.microsoft.com/office/drawing/2014/main" xmlns="" id="{5C3B5F44-5B9A-4168-8BC9-3C71A7D2C8F1}"/>
              </a:ext>
            </a:extLst>
          </p:cNvPr>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a:stretch>
            <a:fillRect/>
          </a:stretch>
        </p:blipFill>
        <p:spPr>
          <a:xfrm>
            <a:off x="1708626" y="4057625"/>
            <a:ext cx="796252" cy="796252"/>
          </a:xfrm>
        </p:spPr>
      </p:pic>
      <p:sp>
        <p:nvSpPr>
          <p:cNvPr id="5" name="Text Placeholder 4"/>
          <p:cNvSpPr>
            <a:spLocks noGrp="1"/>
          </p:cNvSpPr>
          <p:nvPr>
            <p:ph type="body" sz="quarter" idx="36"/>
          </p:nvPr>
        </p:nvSpPr>
        <p:spPr>
          <a:xfrm>
            <a:off x="7373256" y="2000549"/>
            <a:ext cx="3604151" cy="341632"/>
          </a:xfrm>
        </p:spPr>
        <p:txBody>
          <a:bodyPr/>
          <a:lstStyle/>
          <a:p>
            <a:r>
              <a:rPr lang="en-GB" sz="1800" dirty="0" smtClean="0"/>
              <a:t>Research findings</a:t>
            </a:r>
            <a:endParaRPr lang="en-GB" sz="1800" dirty="0"/>
          </a:p>
        </p:txBody>
      </p:sp>
      <p:sp>
        <p:nvSpPr>
          <p:cNvPr id="13" name="Text Placeholder 8">
            <a:extLst>
              <a:ext uri="{FF2B5EF4-FFF2-40B4-BE49-F238E27FC236}">
                <a16:creationId xmlns:a16="http://schemas.microsoft.com/office/drawing/2014/main" xmlns="" id="{0ABA6B54-264D-4ABB-881C-B2268A7D878F}"/>
              </a:ext>
            </a:extLst>
          </p:cNvPr>
          <p:cNvSpPr>
            <a:spLocks noGrp="1"/>
          </p:cNvSpPr>
          <p:nvPr>
            <p:ph type="body" sz="quarter" idx="26"/>
          </p:nvPr>
        </p:nvSpPr>
        <p:spPr>
          <a:xfrm>
            <a:off x="2605700" y="3158017"/>
            <a:ext cx="3604151" cy="341632"/>
          </a:xfrm>
        </p:spPr>
        <p:txBody>
          <a:bodyPr/>
          <a:lstStyle/>
          <a:p>
            <a:r>
              <a:rPr lang="en-US" sz="1800" dirty="0" smtClean="0"/>
              <a:t>Research objectives</a:t>
            </a:r>
            <a:endParaRPr lang="en-US" sz="1800" dirty="0"/>
          </a:p>
        </p:txBody>
      </p:sp>
      <p:sp>
        <p:nvSpPr>
          <p:cNvPr id="14" name="TextBox 13"/>
          <p:cNvSpPr txBox="1"/>
          <p:nvPr/>
        </p:nvSpPr>
        <p:spPr>
          <a:xfrm>
            <a:off x="7663992" y="2394693"/>
            <a:ext cx="4204352" cy="1569660"/>
          </a:xfrm>
          <a:prstGeom prst="rect">
            <a:avLst/>
          </a:prstGeom>
          <a:noFill/>
        </p:spPr>
        <p:txBody>
          <a:bodyPr wrap="square" rtlCol="0">
            <a:spAutoFit/>
          </a:bodyPr>
          <a:lstStyle/>
          <a:p>
            <a:r>
              <a:rPr lang="en-GB" sz="1600" dirty="0" smtClean="0"/>
              <a:t>Visitor </a:t>
            </a:r>
            <a:r>
              <a:rPr lang="en-GB" sz="1600" dirty="0"/>
              <a:t>profile</a:t>
            </a:r>
          </a:p>
          <a:p>
            <a:r>
              <a:rPr lang="en-GB" sz="1600" dirty="0"/>
              <a:t>Visit characteristics</a:t>
            </a:r>
          </a:p>
          <a:p>
            <a:r>
              <a:rPr lang="en-GB" sz="1600" dirty="0"/>
              <a:t>Reasons for visiting</a:t>
            </a:r>
          </a:p>
          <a:p>
            <a:r>
              <a:rPr lang="en-GB" sz="1600" dirty="0"/>
              <a:t>Activities undertaken</a:t>
            </a:r>
          </a:p>
          <a:p>
            <a:r>
              <a:rPr lang="en-US" sz="1600" dirty="0"/>
              <a:t>Awareness </a:t>
            </a:r>
            <a:r>
              <a:rPr lang="en-US" sz="1600" dirty="0" smtClean="0"/>
              <a:t>and </a:t>
            </a:r>
            <a:r>
              <a:rPr lang="en-US" sz="1600" dirty="0"/>
              <a:t>perceptions of the National </a:t>
            </a:r>
            <a:r>
              <a:rPr lang="en-US" sz="1600" dirty="0" smtClean="0"/>
              <a:t>Park</a:t>
            </a:r>
          </a:p>
          <a:p>
            <a:r>
              <a:rPr lang="en-US" sz="1600" dirty="0"/>
              <a:t>Ratings and areas for </a:t>
            </a:r>
            <a:r>
              <a:rPr lang="en-US" sz="1600" dirty="0" smtClean="0"/>
              <a:t>improvement</a:t>
            </a:r>
            <a:endParaRPr lang="en-GB" sz="1600" dirty="0" smtClean="0"/>
          </a:p>
        </p:txBody>
      </p:sp>
      <p:grpSp>
        <p:nvGrpSpPr>
          <p:cNvPr id="15" name="Group 14"/>
          <p:cNvGrpSpPr/>
          <p:nvPr/>
        </p:nvGrpSpPr>
        <p:grpSpPr>
          <a:xfrm>
            <a:off x="1730875" y="2974581"/>
            <a:ext cx="764861" cy="765061"/>
            <a:chOff x="4332583" y="2389946"/>
            <a:chExt cx="764861" cy="765061"/>
          </a:xfrm>
        </p:grpSpPr>
        <p:sp>
          <p:nvSpPr>
            <p:cNvPr id="16" name="Shape 1125"/>
            <p:cNvSpPr/>
            <p:nvPr/>
          </p:nvSpPr>
          <p:spPr>
            <a:xfrm>
              <a:off x="4332583" y="2389946"/>
              <a:ext cx="764861" cy="765061"/>
            </a:xfrm>
            <a:prstGeom prst="ellipse">
              <a:avLst/>
            </a:prstGeom>
            <a:solidFill>
              <a:srgbClr val="9FA052"/>
            </a:solidFill>
            <a:ln w="12700">
              <a:miter lim="400000"/>
            </a:ln>
          </p:spPr>
          <p:txBody>
            <a:bodyPr lIns="45719" rIns="45719" anchor="ctr"/>
            <a:lstStyle/>
            <a:p>
              <a:pPr algn="ctr" defTabSz="609492">
                <a:defRPr sz="900">
                  <a:solidFill>
                    <a:srgbClr val="FFFFFF"/>
                  </a:solidFill>
                  <a:latin typeface="Helvetica"/>
                  <a:ea typeface="Helvetica"/>
                  <a:cs typeface="Helvetica"/>
                  <a:sym typeface="Helvetica"/>
                </a:defRPr>
              </a:pPr>
              <a:endParaRPr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1483" y="2402198"/>
              <a:ext cx="684000" cy="684000"/>
            </a:xfrm>
            <a:prstGeom prst="rect">
              <a:avLst/>
            </a:prstGeom>
          </p:spPr>
        </p:pic>
      </p:grpSp>
    </p:spTree>
    <p:extLst>
      <p:ext uri="{BB962C8B-B14F-4D97-AF65-F5344CB8AC3E}">
        <p14:creationId xmlns:p14="http://schemas.microsoft.com/office/powerpoint/2010/main" val="13403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20</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3200" dirty="0" smtClean="0"/>
              <a:t>A TVL would not have changed most people’s plans – 85% said it would have had no impact</a:t>
            </a:r>
            <a:endParaRPr lang="en-GB" sz="3200" dirty="0"/>
          </a:p>
        </p:txBody>
      </p:sp>
      <p:sp>
        <p:nvSpPr>
          <p:cNvPr id="12" name="Text Placeholder 8"/>
          <p:cNvSpPr txBox="1">
            <a:spLocks/>
          </p:cNvSpPr>
          <p:nvPr/>
        </p:nvSpPr>
        <p:spPr>
          <a:xfrm>
            <a:off x="188536" y="6356350"/>
            <a:ext cx="11491274" cy="398362"/>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a:t>Q37. Some local authorities in Scotland are looking at options to charge an overnight visitor levy, sometimes known as a ‘tourist tax’. If a charge of around £1 per adult per night had been in place when you were considering coming to the Cairngorms National Park, what impact would it have had on your decision to stay here? </a:t>
            </a:r>
            <a:r>
              <a:rPr lang="en-GB" sz="1000" dirty="0" smtClean="0"/>
              <a:t>Base </a:t>
            </a:r>
            <a:r>
              <a:rPr lang="en-GB" sz="1000" dirty="0"/>
              <a:t>(all </a:t>
            </a:r>
            <a:r>
              <a:rPr lang="en-GB" sz="1000" dirty="0" smtClean="0"/>
              <a:t>staying in the Park in paid for accommodation): 888</a:t>
            </a:r>
          </a:p>
        </p:txBody>
      </p:sp>
      <p:graphicFrame>
        <p:nvGraphicFramePr>
          <p:cNvPr id="6"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3739667763"/>
              </p:ext>
            </p:extLst>
          </p:nvPr>
        </p:nvGraphicFramePr>
        <p:xfrm>
          <a:off x="688157" y="1651365"/>
          <a:ext cx="10869105" cy="43252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25672" y="5824583"/>
            <a:ext cx="3331590" cy="400110"/>
          </a:xfrm>
          <a:prstGeom prst="rect">
            <a:avLst/>
          </a:prstGeom>
          <a:noFill/>
        </p:spPr>
        <p:txBody>
          <a:bodyPr wrap="square" rtlCol="0">
            <a:spAutoFit/>
          </a:bodyPr>
          <a:lstStyle/>
          <a:p>
            <a:pPr algn="ctr"/>
            <a:r>
              <a:rPr lang="en-GB" sz="1000" dirty="0" smtClean="0"/>
              <a:t>* Additional analysis for those who said they </a:t>
            </a:r>
            <a:r>
              <a:rPr lang="en-GB" sz="1000" b="1" i="1" dirty="0" smtClean="0"/>
              <a:t>would</a:t>
            </a:r>
            <a:r>
              <a:rPr lang="en-GB" sz="1000" dirty="0" smtClean="0"/>
              <a:t> have changed their plans is included in an Appendix to this report</a:t>
            </a:r>
            <a:endParaRPr lang="en-GB" sz="1000" dirty="0"/>
          </a:p>
        </p:txBody>
      </p:sp>
    </p:spTree>
    <p:extLst>
      <p:ext uri="{BB962C8B-B14F-4D97-AF65-F5344CB8AC3E}">
        <p14:creationId xmlns:p14="http://schemas.microsoft.com/office/powerpoint/2010/main" val="2804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21</a:t>
            </a:fld>
            <a:endParaRPr lang="en-GB" dirty="0"/>
          </a:p>
        </p:txBody>
      </p:sp>
      <p:sp>
        <p:nvSpPr>
          <p:cNvPr id="10" name="Text Placeholder 4"/>
          <p:cNvSpPr>
            <a:spLocks noGrp="1"/>
          </p:cNvSpPr>
          <p:nvPr>
            <p:ph type="body" sz="quarter" idx="11"/>
          </p:nvPr>
        </p:nvSpPr>
        <p:spPr>
          <a:xfrm>
            <a:off x="334964" y="180788"/>
            <a:ext cx="10552111" cy="1299219"/>
          </a:xfrm>
        </p:spPr>
        <p:txBody>
          <a:bodyPr>
            <a:noAutofit/>
          </a:bodyPr>
          <a:lstStyle/>
          <a:p>
            <a:r>
              <a:rPr lang="en-GB" sz="3000" dirty="0" smtClean="0"/>
              <a:t>Car is still the </a:t>
            </a:r>
            <a:r>
              <a:rPr lang="en-GB" sz="3000" dirty="0"/>
              <a:t>main </a:t>
            </a:r>
            <a:r>
              <a:rPr lang="en-GB" sz="3000" dirty="0" smtClean="0"/>
              <a:t>mode of transport both to and within the Park – though more people hired cars and fewer used private cars in 2019 </a:t>
            </a:r>
            <a:endParaRPr lang="en-GB" sz="3000" dirty="0"/>
          </a:p>
        </p:txBody>
      </p:sp>
      <p:sp>
        <p:nvSpPr>
          <p:cNvPr id="11" name="Text Placeholder 7"/>
          <p:cNvSpPr>
            <a:spLocks noGrp="1"/>
          </p:cNvSpPr>
          <p:nvPr>
            <p:ph type="body" sz="quarter" idx="4294967295"/>
          </p:nvPr>
        </p:nvSpPr>
        <p:spPr>
          <a:xfrm>
            <a:off x="170939" y="6356350"/>
            <a:ext cx="5871642" cy="397513"/>
          </a:xfrm>
          <a:prstGeom prst="rect">
            <a:avLst/>
          </a:prstGeom>
        </p:spPr>
        <p:txBody>
          <a:bodyPr>
            <a:noAutofit/>
          </a:bodyPr>
          <a:lstStyle/>
          <a:p>
            <a:pPr marL="0" indent="0">
              <a:lnSpc>
                <a:spcPct val="100000"/>
              </a:lnSpc>
              <a:spcBef>
                <a:spcPts val="0"/>
              </a:spcBef>
              <a:buNone/>
            </a:pPr>
            <a:r>
              <a:rPr lang="en-GB" sz="1000" b="1" dirty="0" smtClean="0"/>
              <a:t>Q21. </a:t>
            </a:r>
            <a:r>
              <a:rPr lang="en-GB" sz="1000" b="1" dirty="0"/>
              <a:t>Which form(s) of transport did you use to get to the Cairngorms </a:t>
            </a:r>
            <a:r>
              <a:rPr lang="en-GB" sz="1000" b="1" dirty="0" smtClean="0"/>
              <a:t>area? </a:t>
            </a:r>
          </a:p>
          <a:p>
            <a:pPr marL="0" indent="0">
              <a:lnSpc>
                <a:spcPct val="100000"/>
              </a:lnSpc>
              <a:spcBef>
                <a:spcPts val="0"/>
              </a:spcBef>
              <a:buNone/>
            </a:pPr>
            <a:r>
              <a:rPr lang="en-GB" sz="1000" b="1" dirty="0" smtClean="0"/>
              <a:t>Base (all visitors): 2014 1,467, 2019 1,629. </a:t>
            </a:r>
            <a:r>
              <a:rPr lang="en-GB" sz="1000" b="1" i="1" dirty="0" smtClean="0"/>
              <a:t>NB some response options added in 2019</a:t>
            </a:r>
            <a:endParaRPr lang="en-GB" sz="1000" b="1" i="1" dirty="0"/>
          </a:p>
        </p:txBody>
      </p:sp>
      <p:graphicFrame>
        <p:nvGraphicFramePr>
          <p:cNvPr id="9"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1367293751"/>
              </p:ext>
            </p:extLst>
          </p:nvPr>
        </p:nvGraphicFramePr>
        <p:xfrm>
          <a:off x="556182" y="1651364"/>
          <a:ext cx="5344998" cy="4723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1527386082"/>
              </p:ext>
            </p:extLst>
          </p:nvPr>
        </p:nvGraphicFramePr>
        <p:xfrm>
          <a:off x="5761349" y="1651364"/>
          <a:ext cx="5344998" cy="472384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7"/>
          <p:cNvSpPr>
            <a:spLocks noGrp="1"/>
          </p:cNvSpPr>
          <p:nvPr>
            <p:ph type="body" sz="quarter" idx="4294967295"/>
          </p:nvPr>
        </p:nvSpPr>
        <p:spPr>
          <a:xfrm>
            <a:off x="6286423" y="6365777"/>
            <a:ext cx="5196996" cy="397513"/>
          </a:xfrm>
          <a:prstGeom prst="rect">
            <a:avLst/>
          </a:prstGeom>
        </p:spPr>
        <p:txBody>
          <a:bodyPr>
            <a:noAutofit/>
          </a:bodyPr>
          <a:lstStyle/>
          <a:p>
            <a:pPr marL="0" indent="0">
              <a:lnSpc>
                <a:spcPct val="100000"/>
              </a:lnSpc>
              <a:spcBef>
                <a:spcPts val="0"/>
              </a:spcBef>
              <a:buNone/>
            </a:pPr>
            <a:r>
              <a:rPr lang="en-GB" sz="1000" b="1" dirty="0" smtClean="0"/>
              <a:t>Q22. </a:t>
            </a:r>
            <a:r>
              <a:rPr lang="en-GB" sz="1000" b="1" dirty="0"/>
              <a:t>Which form(s) of transport, if any, have you / will you use within the National Park </a:t>
            </a:r>
            <a:r>
              <a:rPr lang="en-GB" sz="1000" b="1" dirty="0" smtClean="0"/>
              <a:t>area? </a:t>
            </a:r>
          </a:p>
          <a:p>
            <a:pPr marL="0" indent="0">
              <a:lnSpc>
                <a:spcPct val="100000"/>
              </a:lnSpc>
              <a:spcBef>
                <a:spcPts val="0"/>
              </a:spcBef>
              <a:buNone/>
            </a:pPr>
            <a:r>
              <a:rPr lang="en-GB" sz="1000" b="1" dirty="0" smtClean="0"/>
              <a:t>Base </a:t>
            </a:r>
            <a:r>
              <a:rPr lang="en-GB" sz="1000" b="1" dirty="0"/>
              <a:t>(</a:t>
            </a:r>
            <a:r>
              <a:rPr lang="en-GB" sz="1000" b="1" dirty="0" smtClean="0"/>
              <a:t>all): 2014 1,519, 2019 1,679. </a:t>
            </a:r>
            <a:r>
              <a:rPr lang="en-GB" sz="1000" b="1" i="1" dirty="0"/>
              <a:t>NB some response options added in </a:t>
            </a:r>
            <a:r>
              <a:rPr lang="en-GB" sz="1000" b="1" i="1" dirty="0" smtClean="0"/>
              <a:t>2019</a:t>
            </a:r>
            <a:endParaRPr lang="en-GB" sz="1000" b="1" i="1" dirty="0"/>
          </a:p>
        </p:txBody>
      </p:sp>
      <p:sp>
        <p:nvSpPr>
          <p:cNvPr id="13" name="Oval 12"/>
          <p:cNvSpPr/>
          <p:nvPr/>
        </p:nvSpPr>
        <p:spPr>
          <a:xfrm>
            <a:off x="5257646" y="2262433"/>
            <a:ext cx="311082" cy="2168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89492" y="2556236"/>
            <a:ext cx="311082" cy="21681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2522461" y="4015464"/>
            <a:ext cx="311082" cy="2168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10428249" y="2262433"/>
            <a:ext cx="311082" cy="2168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8645164" y="2556235"/>
            <a:ext cx="311082" cy="21681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8499050" y="2844545"/>
            <a:ext cx="311082" cy="21681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8023158" y="3138347"/>
            <a:ext cx="311082" cy="21681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7905325" y="3436084"/>
            <a:ext cx="311082" cy="2168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7725268" y="4304678"/>
            <a:ext cx="311082" cy="2168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8970387" y="5821206"/>
            <a:ext cx="2954412" cy="553998"/>
          </a:xfrm>
          <a:prstGeom prst="rect">
            <a:avLst/>
          </a:prstGeom>
          <a:noFill/>
        </p:spPr>
        <p:txBody>
          <a:bodyPr wrap="square" rtlCol="0">
            <a:spAutoFit/>
          </a:bodyPr>
          <a:lstStyle/>
          <a:p>
            <a:pPr algn="ctr"/>
            <a:r>
              <a:rPr lang="en-GB" sz="1000" dirty="0" smtClean="0"/>
              <a:t>Follow up transport data (asked of a minority of respondents) and additional analysis on ‘freedom campervanning’ is included in an Appendix</a:t>
            </a:r>
            <a:endParaRPr lang="en-GB" sz="1000" dirty="0"/>
          </a:p>
        </p:txBody>
      </p:sp>
    </p:spTree>
    <p:extLst>
      <p:ext uri="{BB962C8B-B14F-4D97-AF65-F5344CB8AC3E}">
        <p14:creationId xmlns:p14="http://schemas.microsoft.com/office/powerpoint/2010/main" val="112642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5093535" cy="1525603"/>
          </a:xfrm>
        </p:spPr>
        <p:txBody>
          <a:bodyPr/>
          <a:lstStyle/>
          <a:p>
            <a:r>
              <a:rPr lang="en-US" dirty="0" smtClean="0"/>
              <a:t>Reasons for visiting</a:t>
            </a:r>
            <a:endParaRPr lang="en-GB" dirty="0"/>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22</a:t>
            </a:fld>
            <a:endParaRPr lang="en-GB" dirty="0"/>
          </a:p>
        </p:txBody>
      </p:sp>
    </p:spTree>
    <p:extLst>
      <p:ext uri="{BB962C8B-B14F-4D97-AF65-F5344CB8AC3E}">
        <p14:creationId xmlns:p14="http://schemas.microsoft.com/office/powerpoint/2010/main" val="227841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23</a:t>
            </a:fld>
            <a:endParaRPr lang="en-GB" dirty="0"/>
          </a:p>
        </p:txBody>
      </p:sp>
      <p:graphicFrame>
        <p:nvGraphicFramePr>
          <p:cNvPr id="7"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1906042402"/>
              </p:ext>
            </p:extLst>
          </p:nvPr>
        </p:nvGraphicFramePr>
        <p:xfrm>
          <a:off x="487680" y="1357460"/>
          <a:ext cx="11239263" cy="50460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a:spLocks noGrp="1"/>
          </p:cNvSpPr>
          <p:nvPr>
            <p:ph type="body" sz="quarter" idx="11"/>
          </p:nvPr>
        </p:nvSpPr>
        <p:spPr>
          <a:xfrm>
            <a:off x="334964" y="180788"/>
            <a:ext cx="10656690" cy="1299219"/>
          </a:xfrm>
        </p:spPr>
        <p:txBody>
          <a:bodyPr>
            <a:noAutofit/>
          </a:bodyPr>
          <a:lstStyle/>
          <a:p>
            <a:r>
              <a:rPr lang="en-GB" sz="3000" dirty="0" smtClean="0"/>
              <a:t>The main draw is the beautiful scenery, countryside and landscape – by far the most cited reason for choosing the area (58%) </a:t>
            </a:r>
            <a:endParaRPr lang="en-GB" sz="3000" dirty="0"/>
          </a:p>
        </p:txBody>
      </p:sp>
      <p:sp>
        <p:nvSpPr>
          <p:cNvPr id="12" name="Text Placeholder 8"/>
          <p:cNvSpPr txBox="1">
            <a:spLocks/>
          </p:cNvSpPr>
          <p:nvPr/>
        </p:nvSpPr>
        <p:spPr>
          <a:xfrm>
            <a:off x="188536" y="6420903"/>
            <a:ext cx="11165264" cy="346109"/>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smtClean="0"/>
              <a:t>Q13. </a:t>
            </a:r>
            <a:r>
              <a:rPr lang="en-GB" sz="1000" dirty="0"/>
              <a:t>What were your main reasons for choosing to visit the Cairngorms area on this </a:t>
            </a:r>
            <a:r>
              <a:rPr lang="en-GB" sz="1000" dirty="0" smtClean="0"/>
              <a:t>trip? Base </a:t>
            </a:r>
            <a:r>
              <a:rPr lang="en-GB" sz="1000" dirty="0"/>
              <a:t>(</a:t>
            </a:r>
            <a:r>
              <a:rPr lang="en-GB" sz="1000" dirty="0" smtClean="0"/>
              <a:t>all): 1,679 </a:t>
            </a:r>
          </a:p>
          <a:p>
            <a:pPr algn="l">
              <a:lnSpc>
                <a:spcPct val="100000"/>
              </a:lnSpc>
              <a:spcBef>
                <a:spcPts val="0"/>
              </a:spcBef>
            </a:pPr>
            <a:r>
              <a:rPr lang="en-GB" sz="1000" i="1" dirty="0" smtClean="0"/>
              <a:t>NB different response options in 2014 so data not directly comparable</a:t>
            </a:r>
          </a:p>
        </p:txBody>
      </p:sp>
      <p:sp>
        <p:nvSpPr>
          <p:cNvPr id="2" name="TextBox 1"/>
          <p:cNvSpPr txBox="1"/>
          <p:nvPr/>
        </p:nvSpPr>
        <p:spPr>
          <a:xfrm>
            <a:off x="7062650" y="5393628"/>
            <a:ext cx="4710250" cy="1200329"/>
          </a:xfrm>
          <a:prstGeom prst="rect">
            <a:avLst/>
          </a:prstGeom>
          <a:noFill/>
        </p:spPr>
        <p:txBody>
          <a:bodyPr wrap="square" rtlCol="0">
            <a:spAutoFit/>
          </a:bodyPr>
          <a:lstStyle/>
          <a:p>
            <a:pPr algn="ctr"/>
            <a:r>
              <a:rPr lang="en-GB" sz="1200" dirty="0" smtClean="0"/>
              <a:t>Additional data on </a:t>
            </a:r>
            <a:r>
              <a:rPr lang="en-GB" sz="1200" b="1" u="sng" dirty="0" smtClean="0"/>
              <a:t>Snow Roads</a:t>
            </a:r>
            <a:r>
              <a:rPr lang="en-GB" sz="1200" dirty="0" smtClean="0"/>
              <a:t>: only 9 people mentioned this as a reason for visiting. Of these, all 9 were </a:t>
            </a:r>
            <a:r>
              <a:rPr lang="en-GB" sz="1200" b="1" dirty="0" smtClean="0"/>
              <a:t>overnight visitors </a:t>
            </a:r>
            <a:r>
              <a:rPr lang="en-GB" sz="1200" dirty="0" smtClean="0"/>
              <a:t>– and all were </a:t>
            </a:r>
            <a:r>
              <a:rPr lang="en-GB" sz="1200" b="1" dirty="0" smtClean="0"/>
              <a:t>on a longer break </a:t>
            </a:r>
            <a:r>
              <a:rPr lang="en-GB" sz="1200" dirty="0" smtClean="0"/>
              <a:t>(5+ nights). Places they were staying were: Ballater (4 people), Tomintoul (4), Braemar (3), Aviemore (2), Blair Atholl, Boat of Garten, Carrbridge, Grantown-on-Spey, Laggan, Nethybridge, Newtonmore (all mentioned by 1) – this was a multi-coded question.</a:t>
            </a:r>
            <a:endParaRPr lang="en-GB" sz="1200" dirty="0"/>
          </a:p>
        </p:txBody>
      </p:sp>
    </p:spTree>
    <p:extLst>
      <p:ext uri="{BB962C8B-B14F-4D97-AF65-F5344CB8AC3E}">
        <p14:creationId xmlns:p14="http://schemas.microsoft.com/office/powerpoint/2010/main" val="27709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24</a:t>
            </a:fld>
            <a:endParaRPr lang="en-GB" dirty="0"/>
          </a:p>
        </p:txBody>
      </p:sp>
      <p:graphicFrame>
        <p:nvGraphicFramePr>
          <p:cNvPr id="7"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2772257445"/>
              </p:ext>
            </p:extLst>
          </p:nvPr>
        </p:nvGraphicFramePr>
        <p:xfrm>
          <a:off x="530322" y="1762125"/>
          <a:ext cx="11196622" cy="46413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a:spLocks noGrp="1"/>
          </p:cNvSpPr>
          <p:nvPr>
            <p:ph type="body" sz="quarter" idx="11"/>
          </p:nvPr>
        </p:nvSpPr>
        <p:spPr>
          <a:xfrm>
            <a:off x="334964" y="180788"/>
            <a:ext cx="10656690" cy="1299219"/>
          </a:xfrm>
        </p:spPr>
        <p:txBody>
          <a:bodyPr>
            <a:normAutofit/>
          </a:bodyPr>
          <a:lstStyle/>
          <a:p>
            <a:r>
              <a:rPr lang="en-GB" sz="3000" dirty="0" smtClean="0"/>
              <a:t>The majority had not been prompted by anything specific to come to the area. A travel feature was the most commonly mentioned inspiration</a:t>
            </a:r>
            <a:endParaRPr lang="en-GB" sz="3000" dirty="0"/>
          </a:p>
        </p:txBody>
      </p:sp>
      <p:sp>
        <p:nvSpPr>
          <p:cNvPr id="12" name="Text Placeholder 8"/>
          <p:cNvSpPr txBox="1">
            <a:spLocks/>
          </p:cNvSpPr>
          <p:nvPr/>
        </p:nvSpPr>
        <p:spPr>
          <a:xfrm>
            <a:off x="188536" y="6513922"/>
            <a:ext cx="11165264" cy="235672"/>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smtClean="0"/>
              <a:t>Q14. </a:t>
            </a:r>
            <a:r>
              <a:rPr lang="en-GB" sz="1000" dirty="0"/>
              <a:t>Did any of the following things prompt you to consider coming to the Cairngorms</a:t>
            </a:r>
            <a:r>
              <a:rPr lang="en-GB" sz="1000" dirty="0" smtClean="0"/>
              <a:t>? Base </a:t>
            </a:r>
            <a:r>
              <a:rPr lang="en-GB" sz="1000" dirty="0"/>
              <a:t>(</a:t>
            </a:r>
            <a:r>
              <a:rPr lang="en-GB" sz="1000" dirty="0" smtClean="0"/>
              <a:t>all visitors): 1,629 </a:t>
            </a:r>
            <a:endParaRPr lang="en-GB" sz="1000" i="1" dirty="0" smtClean="0"/>
          </a:p>
        </p:txBody>
      </p:sp>
    </p:spTree>
    <p:extLst>
      <p:ext uri="{BB962C8B-B14F-4D97-AF65-F5344CB8AC3E}">
        <p14:creationId xmlns:p14="http://schemas.microsoft.com/office/powerpoint/2010/main" val="417664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5093535" cy="1525603"/>
          </a:xfrm>
        </p:spPr>
        <p:txBody>
          <a:bodyPr/>
          <a:lstStyle/>
          <a:p>
            <a:r>
              <a:rPr lang="en-US" dirty="0" smtClean="0"/>
              <a:t>Activities undertaken</a:t>
            </a:r>
            <a:endParaRPr lang="en-GB" dirty="0"/>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25</a:t>
            </a:fld>
            <a:endParaRPr lang="en-GB" dirty="0"/>
          </a:p>
        </p:txBody>
      </p:sp>
    </p:spTree>
    <p:extLst>
      <p:ext uri="{BB962C8B-B14F-4D97-AF65-F5344CB8AC3E}">
        <p14:creationId xmlns:p14="http://schemas.microsoft.com/office/powerpoint/2010/main" val="26062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26</a:t>
            </a:fld>
            <a:endParaRPr lang="en-GB" dirty="0"/>
          </a:p>
        </p:txBody>
      </p:sp>
      <p:graphicFrame>
        <p:nvGraphicFramePr>
          <p:cNvPr id="7"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138603567"/>
              </p:ext>
            </p:extLst>
          </p:nvPr>
        </p:nvGraphicFramePr>
        <p:xfrm>
          <a:off x="530322" y="1480007"/>
          <a:ext cx="11196622" cy="492347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a:spLocks noGrp="1"/>
          </p:cNvSpPr>
          <p:nvPr>
            <p:ph type="body" sz="quarter" idx="11"/>
          </p:nvPr>
        </p:nvSpPr>
        <p:spPr>
          <a:xfrm>
            <a:off x="334964" y="180788"/>
            <a:ext cx="10656690" cy="1299219"/>
          </a:xfrm>
        </p:spPr>
        <p:txBody>
          <a:bodyPr>
            <a:normAutofit/>
          </a:bodyPr>
          <a:lstStyle/>
          <a:p>
            <a:r>
              <a:rPr lang="en-GB" sz="3200" dirty="0" smtClean="0"/>
              <a:t>Most common activities undertaken were general sightseeing, low level walking and visiting attractions</a:t>
            </a:r>
            <a:endParaRPr lang="en-GB" sz="3200" dirty="0"/>
          </a:p>
        </p:txBody>
      </p:sp>
      <p:sp>
        <p:nvSpPr>
          <p:cNvPr id="12" name="Text Placeholder 8"/>
          <p:cNvSpPr txBox="1">
            <a:spLocks/>
          </p:cNvSpPr>
          <p:nvPr/>
        </p:nvSpPr>
        <p:spPr>
          <a:xfrm>
            <a:off x="188536" y="6432060"/>
            <a:ext cx="11165264" cy="346109"/>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smtClean="0"/>
              <a:t>Q27. During </a:t>
            </a:r>
            <a:r>
              <a:rPr lang="en-GB" sz="1000" dirty="0"/>
              <a:t>this </a:t>
            </a:r>
            <a:r>
              <a:rPr lang="en-GB" sz="1000" i="1" dirty="0"/>
              <a:t>[trip to/day out in]</a:t>
            </a:r>
            <a:r>
              <a:rPr lang="en-GB" sz="1000" dirty="0"/>
              <a:t> the area, which activities, if any, have you or will you take part in</a:t>
            </a:r>
            <a:r>
              <a:rPr lang="en-GB" sz="1000" dirty="0" smtClean="0"/>
              <a:t>? Base </a:t>
            </a:r>
            <a:r>
              <a:rPr lang="en-GB" sz="1000" dirty="0"/>
              <a:t>(</a:t>
            </a:r>
            <a:r>
              <a:rPr lang="en-GB" sz="1000" dirty="0" smtClean="0"/>
              <a:t>all): 1,679</a:t>
            </a:r>
          </a:p>
          <a:p>
            <a:pPr algn="l">
              <a:lnSpc>
                <a:spcPct val="100000"/>
              </a:lnSpc>
              <a:spcBef>
                <a:spcPts val="0"/>
              </a:spcBef>
            </a:pPr>
            <a:r>
              <a:rPr lang="en-GB" sz="1000" i="1" dirty="0" smtClean="0"/>
              <a:t>NB </a:t>
            </a:r>
            <a:r>
              <a:rPr lang="en-GB" sz="1000" i="1" dirty="0"/>
              <a:t>different response options in 2014 so data not directly comparable </a:t>
            </a:r>
            <a:endParaRPr lang="en-GB" sz="1000" i="1" dirty="0" smtClean="0"/>
          </a:p>
        </p:txBody>
      </p:sp>
      <p:sp>
        <p:nvSpPr>
          <p:cNvPr id="2" name="TextBox 1"/>
          <p:cNvSpPr txBox="1"/>
          <p:nvPr/>
        </p:nvSpPr>
        <p:spPr>
          <a:xfrm>
            <a:off x="6373501" y="3512279"/>
            <a:ext cx="1583703" cy="461665"/>
          </a:xfrm>
          <a:prstGeom prst="rect">
            <a:avLst/>
          </a:prstGeom>
          <a:noFill/>
        </p:spPr>
        <p:txBody>
          <a:bodyPr wrap="square" rtlCol="0">
            <a:spAutoFit/>
          </a:bodyPr>
          <a:lstStyle/>
          <a:p>
            <a:pPr algn="ctr"/>
            <a:r>
              <a:rPr lang="en-GB" sz="1200" dirty="0" smtClean="0"/>
              <a:t>Any cycling/mountain biking: </a:t>
            </a:r>
            <a:r>
              <a:rPr lang="en-GB" sz="1200" b="1" dirty="0" smtClean="0"/>
              <a:t>14%</a:t>
            </a:r>
            <a:r>
              <a:rPr lang="en-GB" sz="1200" dirty="0" smtClean="0"/>
              <a:t> </a:t>
            </a:r>
            <a:endParaRPr lang="en-GB" sz="1200" dirty="0"/>
          </a:p>
        </p:txBody>
      </p:sp>
      <p:sp>
        <p:nvSpPr>
          <p:cNvPr id="3" name="Right Brace 2"/>
          <p:cNvSpPr/>
          <p:nvPr/>
        </p:nvSpPr>
        <p:spPr>
          <a:xfrm>
            <a:off x="5663309" y="3544478"/>
            <a:ext cx="107859" cy="3972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 name="Straight Arrow Connector 4"/>
          <p:cNvCxnSpPr>
            <a:stCxn id="3" idx="1"/>
          </p:cNvCxnSpPr>
          <p:nvPr/>
        </p:nvCxnSpPr>
        <p:spPr>
          <a:xfrm>
            <a:off x="5771168" y="3743112"/>
            <a:ext cx="601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63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27</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3000" dirty="0" smtClean="0"/>
              <a:t>Highest proportions were walking/cycling in Glenmore &amp; Rothiemurchus, Badenoch, Strathspey and Deeside &amp; Donside</a:t>
            </a:r>
            <a:endParaRPr lang="en-GB" sz="3000" dirty="0"/>
          </a:p>
        </p:txBody>
      </p:sp>
      <p:sp>
        <p:nvSpPr>
          <p:cNvPr id="12" name="Text Placeholder 8"/>
          <p:cNvSpPr txBox="1">
            <a:spLocks/>
          </p:cNvSpPr>
          <p:nvPr/>
        </p:nvSpPr>
        <p:spPr>
          <a:xfrm>
            <a:off x="188536" y="6523348"/>
            <a:ext cx="11165264" cy="254821"/>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a:t>Q28. SHOW MAP B. Can you show me roughly on this map where you have/will be </a:t>
            </a:r>
            <a:r>
              <a:rPr lang="en-GB" sz="1000" i="1" dirty="0"/>
              <a:t>[walking/cycling]</a:t>
            </a:r>
            <a:r>
              <a:rPr lang="en-GB" sz="1000" dirty="0"/>
              <a:t> during your visit</a:t>
            </a:r>
            <a:r>
              <a:rPr lang="en-GB" sz="1000" dirty="0" smtClean="0"/>
              <a:t>? Base </a:t>
            </a:r>
            <a:r>
              <a:rPr lang="en-GB" sz="1000" dirty="0"/>
              <a:t>(</a:t>
            </a:r>
            <a:r>
              <a:rPr lang="en-GB" sz="1000" dirty="0" smtClean="0"/>
              <a:t>all walking or cycling): 1,174</a:t>
            </a:r>
            <a:endParaRPr lang="en-GB" sz="1000" i="1" dirty="0" smtClean="0"/>
          </a:p>
        </p:txBody>
      </p:sp>
      <p:sp>
        <p:nvSpPr>
          <p:cNvPr id="3" name="TextBox 2"/>
          <p:cNvSpPr txBox="1"/>
          <p:nvPr/>
        </p:nvSpPr>
        <p:spPr>
          <a:xfrm>
            <a:off x="1233024" y="3105366"/>
            <a:ext cx="1480009" cy="646331"/>
          </a:xfrm>
          <a:prstGeom prst="rect">
            <a:avLst/>
          </a:prstGeom>
          <a:noFill/>
          <a:ln>
            <a:solidFill>
              <a:schemeClr val="accent2"/>
            </a:solidFill>
          </a:ln>
        </p:spPr>
        <p:txBody>
          <a:bodyPr wrap="square" rtlCol="0">
            <a:spAutoFit/>
          </a:bodyPr>
          <a:lstStyle/>
          <a:p>
            <a:pPr algn="ctr"/>
            <a:r>
              <a:rPr lang="en-GB" dirty="0" smtClean="0"/>
              <a:t>1: Badenoch</a:t>
            </a:r>
          </a:p>
          <a:p>
            <a:pPr algn="ctr"/>
            <a:r>
              <a:rPr lang="en-GB" dirty="0" smtClean="0"/>
              <a:t>32%</a:t>
            </a:r>
            <a:endParaRPr lang="en-GB" dirty="0"/>
          </a:p>
        </p:txBody>
      </p:sp>
      <p:grpSp>
        <p:nvGrpSpPr>
          <p:cNvPr id="7" name="Group 6"/>
          <p:cNvGrpSpPr>
            <a:grpSpLocks noChangeAspect="1"/>
          </p:cNvGrpSpPr>
          <p:nvPr/>
        </p:nvGrpSpPr>
        <p:grpSpPr>
          <a:xfrm>
            <a:off x="3171635" y="1716311"/>
            <a:ext cx="5708414" cy="4434762"/>
            <a:chOff x="3171635" y="1357458"/>
            <a:chExt cx="6170328" cy="4793615"/>
          </a:xfrm>
        </p:grpSpPr>
        <p:grpSp>
          <p:nvGrpSpPr>
            <p:cNvPr id="5" name="Group 4"/>
            <p:cNvGrpSpPr/>
            <p:nvPr/>
          </p:nvGrpSpPr>
          <p:grpSpPr>
            <a:xfrm>
              <a:off x="3171635" y="1357458"/>
              <a:ext cx="6170328" cy="4793615"/>
              <a:chOff x="3171635" y="1357458"/>
              <a:chExt cx="6170328" cy="4793615"/>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635" y="1357458"/>
                <a:ext cx="6170328" cy="4793615"/>
              </a:xfrm>
              <a:prstGeom prst="rect">
                <a:avLst/>
              </a:prstGeom>
            </p:spPr>
          </p:pic>
          <p:sp>
            <p:nvSpPr>
              <p:cNvPr id="4" name="TextBox 3"/>
              <p:cNvSpPr txBox="1"/>
              <p:nvPr/>
            </p:nvSpPr>
            <p:spPr>
              <a:xfrm>
                <a:off x="3547378" y="1831318"/>
                <a:ext cx="1319753" cy="904973"/>
              </a:xfrm>
              <a:prstGeom prst="rect">
                <a:avLst/>
              </a:prstGeom>
              <a:solidFill>
                <a:schemeClr val="bg1"/>
              </a:solidFill>
            </p:spPr>
            <p:txBody>
              <a:bodyPr wrap="square" rtlCol="0">
                <a:spAutoFit/>
              </a:bodyPr>
              <a:lstStyle/>
              <a:p>
                <a:endParaRPr lang="en-GB" dirty="0"/>
              </a:p>
            </p:txBody>
          </p:sp>
        </p:grpSp>
        <p:sp>
          <p:nvSpPr>
            <p:cNvPr id="11" name="TextBox 10"/>
            <p:cNvSpPr txBox="1"/>
            <p:nvPr/>
          </p:nvSpPr>
          <p:spPr>
            <a:xfrm>
              <a:off x="7882380" y="1357458"/>
              <a:ext cx="1319753" cy="904973"/>
            </a:xfrm>
            <a:prstGeom prst="rect">
              <a:avLst/>
            </a:prstGeom>
            <a:solidFill>
              <a:schemeClr val="bg1"/>
            </a:solidFill>
          </p:spPr>
          <p:txBody>
            <a:bodyPr wrap="square" rtlCol="0">
              <a:spAutoFit/>
            </a:bodyPr>
            <a:lstStyle/>
            <a:p>
              <a:endParaRPr lang="en-GB" dirty="0"/>
            </a:p>
          </p:txBody>
        </p:sp>
      </p:grpSp>
      <p:sp>
        <p:nvSpPr>
          <p:cNvPr id="13" name="TextBox 12"/>
          <p:cNvSpPr txBox="1"/>
          <p:nvPr/>
        </p:nvSpPr>
        <p:spPr>
          <a:xfrm>
            <a:off x="1960775" y="1798653"/>
            <a:ext cx="1994750" cy="923330"/>
          </a:xfrm>
          <a:prstGeom prst="rect">
            <a:avLst/>
          </a:prstGeom>
          <a:noFill/>
          <a:ln>
            <a:solidFill>
              <a:schemeClr val="accent2"/>
            </a:solidFill>
          </a:ln>
        </p:spPr>
        <p:txBody>
          <a:bodyPr wrap="square" rtlCol="0">
            <a:spAutoFit/>
          </a:bodyPr>
          <a:lstStyle/>
          <a:p>
            <a:pPr algn="ctr"/>
            <a:r>
              <a:rPr lang="en-GB" dirty="0" smtClean="0"/>
              <a:t>2: Glenmore &amp; Rothiemurchus</a:t>
            </a:r>
          </a:p>
          <a:p>
            <a:pPr algn="ctr"/>
            <a:r>
              <a:rPr lang="en-GB" dirty="0" smtClean="0"/>
              <a:t>36%</a:t>
            </a:r>
            <a:endParaRPr lang="en-GB" dirty="0"/>
          </a:p>
        </p:txBody>
      </p:sp>
      <p:sp>
        <p:nvSpPr>
          <p:cNvPr id="14" name="TextBox 13"/>
          <p:cNvSpPr txBox="1"/>
          <p:nvPr/>
        </p:nvSpPr>
        <p:spPr>
          <a:xfrm>
            <a:off x="7897561" y="1557412"/>
            <a:ext cx="1706252" cy="646331"/>
          </a:xfrm>
          <a:prstGeom prst="rect">
            <a:avLst/>
          </a:prstGeom>
          <a:noFill/>
          <a:ln>
            <a:solidFill>
              <a:schemeClr val="accent2"/>
            </a:solidFill>
          </a:ln>
        </p:spPr>
        <p:txBody>
          <a:bodyPr wrap="square" rtlCol="0">
            <a:spAutoFit/>
          </a:bodyPr>
          <a:lstStyle/>
          <a:p>
            <a:pPr algn="ctr"/>
            <a:r>
              <a:rPr lang="en-GB" dirty="0" smtClean="0"/>
              <a:t>3: Strathspey</a:t>
            </a:r>
          </a:p>
          <a:p>
            <a:pPr algn="ctr"/>
            <a:r>
              <a:rPr lang="en-GB" dirty="0" smtClean="0"/>
              <a:t>31%</a:t>
            </a:r>
            <a:endParaRPr lang="en-GB" dirty="0"/>
          </a:p>
        </p:txBody>
      </p:sp>
      <p:sp>
        <p:nvSpPr>
          <p:cNvPr id="15" name="TextBox 14"/>
          <p:cNvSpPr txBox="1"/>
          <p:nvPr/>
        </p:nvSpPr>
        <p:spPr>
          <a:xfrm>
            <a:off x="9185730" y="2415320"/>
            <a:ext cx="1706252" cy="646331"/>
          </a:xfrm>
          <a:prstGeom prst="rect">
            <a:avLst/>
          </a:prstGeom>
          <a:noFill/>
          <a:ln>
            <a:solidFill>
              <a:schemeClr val="accent2"/>
            </a:solidFill>
          </a:ln>
        </p:spPr>
        <p:txBody>
          <a:bodyPr wrap="square" rtlCol="0">
            <a:spAutoFit/>
          </a:bodyPr>
          <a:lstStyle/>
          <a:p>
            <a:pPr algn="ctr"/>
            <a:r>
              <a:rPr lang="en-GB" dirty="0" smtClean="0"/>
              <a:t>4: Glenlivet</a:t>
            </a:r>
          </a:p>
          <a:p>
            <a:pPr algn="ctr"/>
            <a:r>
              <a:rPr lang="en-GB" dirty="0" smtClean="0"/>
              <a:t>12%</a:t>
            </a:r>
            <a:endParaRPr lang="en-GB" dirty="0"/>
          </a:p>
        </p:txBody>
      </p:sp>
      <p:sp>
        <p:nvSpPr>
          <p:cNvPr id="16" name="TextBox 15"/>
          <p:cNvSpPr txBox="1"/>
          <p:nvPr/>
        </p:nvSpPr>
        <p:spPr>
          <a:xfrm>
            <a:off x="9548744" y="3668235"/>
            <a:ext cx="2269434" cy="646331"/>
          </a:xfrm>
          <a:prstGeom prst="rect">
            <a:avLst/>
          </a:prstGeom>
          <a:noFill/>
          <a:ln>
            <a:solidFill>
              <a:schemeClr val="accent2"/>
            </a:solidFill>
          </a:ln>
        </p:spPr>
        <p:txBody>
          <a:bodyPr wrap="square" rtlCol="0">
            <a:spAutoFit/>
          </a:bodyPr>
          <a:lstStyle/>
          <a:p>
            <a:pPr algn="ctr"/>
            <a:r>
              <a:rPr lang="en-GB" dirty="0" smtClean="0"/>
              <a:t>5: </a:t>
            </a:r>
            <a:r>
              <a:rPr lang="en-GB" dirty="0"/>
              <a:t>Deeside </a:t>
            </a:r>
            <a:r>
              <a:rPr lang="en-GB" dirty="0" smtClean="0"/>
              <a:t>&amp; </a:t>
            </a:r>
            <a:r>
              <a:rPr lang="en-GB" dirty="0"/>
              <a:t>Donside</a:t>
            </a:r>
            <a:endParaRPr lang="en-GB" dirty="0" smtClean="0"/>
          </a:p>
          <a:p>
            <a:pPr algn="ctr"/>
            <a:r>
              <a:rPr lang="en-GB" dirty="0" smtClean="0"/>
              <a:t>30%</a:t>
            </a:r>
            <a:endParaRPr lang="en-GB" dirty="0"/>
          </a:p>
        </p:txBody>
      </p:sp>
      <p:sp>
        <p:nvSpPr>
          <p:cNvPr id="17" name="TextBox 16"/>
          <p:cNvSpPr txBox="1"/>
          <p:nvPr/>
        </p:nvSpPr>
        <p:spPr>
          <a:xfrm>
            <a:off x="8880049" y="5110251"/>
            <a:ext cx="1706252" cy="646331"/>
          </a:xfrm>
          <a:prstGeom prst="rect">
            <a:avLst/>
          </a:prstGeom>
          <a:noFill/>
          <a:ln>
            <a:solidFill>
              <a:schemeClr val="accent2"/>
            </a:solidFill>
          </a:ln>
        </p:spPr>
        <p:txBody>
          <a:bodyPr wrap="square" rtlCol="0">
            <a:spAutoFit/>
          </a:bodyPr>
          <a:lstStyle/>
          <a:p>
            <a:pPr algn="ctr"/>
            <a:r>
              <a:rPr lang="en-GB" dirty="0" smtClean="0"/>
              <a:t>6: </a:t>
            </a:r>
            <a:r>
              <a:rPr lang="en-GB" dirty="0"/>
              <a:t>Angus Glens</a:t>
            </a:r>
            <a:endParaRPr lang="en-GB" dirty="0" smtClean="0"/>
          </a:p>
          <a:p>
            <a:pPr algn="ctr"/>
            <a:r>
              <a:rPr lang="en-GB" dirty="0" smtClean="0"/>
              <a:t>9%</a:t>
            </a:r>
            <a:endParaRPr lang="en-GB" dirty="0"/>
          </a:p>
        </p:txBody>
      </p:sp>
      <p:sp>
        <p:nvSpPr>
          <p:cNvPr id="18" name="TextBox 17"/>
          <p:cNvSpPr txBox="1"/>
          <p:nvPr/>
        </p:nvSpPr>
        <p:spPr>
          <a:xfrm>
            <a:off x="5015072" y="5874814"/>
            <a:ext cx="1176237" cy="646331"/>
          </a:xfrm>
          <a:prstGeom prst="rect">
            <a:avLst/>
          </a:prstGeom>
          <a:noFill/>
          <a:ln>
            <a:solidFill>
              <a:schemeClr val="accent2"/>
            </a:solidFill>
          </a:ln>
        </p:spPr>
        <p:txBody>
          <a:bodyPr wrap="square" rtlCol="0">
            <a:spAutoFit/>
          </a:bodyPr>
          <a:lstStyle/>
          <a:p>
            <a:pPr algn="ctr"/>
            <a:r>
              <a:rPr lang="en-GB" dirty="0" smtClean="0"/>
              <a:t>7: Atholl</a:t>
            </a:r>
          </a:p>
          <a:p>
            <a:pPr algn="ctr"/>
            <a:r>
              <a:rPr lang="en-GB" dirty="0" smtClean="0"/>
              <a:t>8%</a:t>
            </a:r>
            <a:endParaRPr lang="en-GB" dirty="0"/>
          </a:p>
        </p:txBody>
      </p:sp>
      <p:cxnSp>
        <p:nvCxnSpPr>
          <p:cNvPr id="9" name="Straight Arrow Connector 8"/>
          <p:cNvCxnSpPr/>
          <p:nvPr/>
        </p:nvCxnSpPr>
        <p:spPr>
          <a:xfrm flipH="1" flipV="1">
            <a:off x="2865954" y="3444076"/>
            <a:ext cx="1858509" cy="34140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159258" y="2446027"/>
            <a:ext cx="1479862" cy="68453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191309" y="2016391"/>
            <a:ext cx="1566951" cy="60884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002525" y="2476843"/>
            <a:ext cx="2081258" cy="28670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160673" y="3726891"/>
            <a:ext cx="2328870" cy="20680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347981" y="4673837"/>
            <a:ext cx="1402706" cy="42917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01725" y="4888425"/>
            <a:ext cx="13363" cy="95823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157074">
            <a:off x="3312858" y="5003186"/>
            <a:ext cx="794655" cy="511822"/>
          </a:xfrm>
          <a:prstGeom prst="rect">
            <a:avLst/>
          </a:prstGeom>
          <a:solidFill>
            <a:schemeClr val="bg1"/>
          </a:solidFill>
        </p:spPr>
        <p:txBody>
          <a:bodyPr wrap="square" rtlCol="0">
            <a:spAutoFit/>
          </a:bodyPr>
          <a:lstStyle/>
          <a:p>
            <a:endParaRPr lang="en-GB" dirty="0"/>
          </a:p>
        </p:txBody>
      </p:sp>
      <p:sp>
        <p:nvSpPr>
          <p:cNvPr id="27" name="TextBox 26"/>
          <p:cNvSpPr txBox="1"/>
          <p:nvPr/>
        </p:nvSpPr>
        <p:spPr>
          <a:xfrm>
            <a:off x="3056908" y="5248831"/>
            <a:ext cx="1021616" cy="511822"/>
          </a:xfrm>
          <a:prstGeom prst="rect">
            <a:avLst/>
          </a:prstGeom>
          <a:solidFill>
            <a:schemeClr val="bg1"/>
          </a:solidFill>
        </p:spPr>
        <p:txBody>
          <a:bodyPr wrap="square" rtlCol="0">
            <a:spAutoFit/>
          </a:bodyPr>
          <a:lstStyle/>
          <a:p>
            <a:endParaRPr lang="en-GB" dirty="0"/>
          </a:p>
        </p:txBody>
      </p:sp>
      <p:sp>
        <p:nvSpPr>
          <p:cNvPr id="29" name="TextBox 28"/>
          <p:cNvSpPr txBox="1"/>
          <p:nvPr/>
        </p:nvSpPr>
        <p:spPr>
          <a:xfrm rot="1800038">
            <a:off x="3934337" y="5313313"/>
            <a:ext cx="576926" cy="417053"/>
          </a:xfrm>
          <a:prstGeom prst="rect">
            <a:avLst/>
          </a:prstGeom>
          <a:solidFill>
            <a:schemeClr val="bg1"/>
          </a:solidFill>
        </p:spPr>
        <p:txBody>
          <a:bodyPr wrap="square" rtlCol="0">
            <a:spAutoFit/>
          </a:bodyPr>
          <a:lstStyle/>
          <a:p>
            <a:endParaRPr lang="en-GB" dirty="0"/>
          </a:p>
        </p:txBody>
      </p:sp>
      <p:cxnSp>
        <p:nvCxnSpPr>
          <p:cNvPr id="35" name="Straight Arrow Connector 34"/>
          <p:cNvCxnSpPr>
            <a:endCxn id="26" idx="1"/>
          </p:cNvCxnSpPr>
          <p:nvPr/>
        </p:nvCxnSpPr>
        <p:spPr>
          <a:xfrm flipH="1">
            <a:off x="3388542" y="4157755"/>
            <a:ext cx="2080956" cy="86807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78849" y="4809749"/>
            <a:ext cx="2243579" cy="646331"/>
          </a:xfrm>
          <a:prstGeom prst="rect">
            <a:avLst/>
          </a:prstGeom>
          <a:noFill/>
          <a:ln>
            <a:solidFill>
              <a:schemeClr val="accent2"/>
            </a:solidFill>
          </a:ln>
        </p:spPr>
        <p:txBody>
          <a:bodyPr wrap="square" rtlCol="0">
            <a:spAutoFit/>
          </a:bodyPr>
          <a:lstStyle/>
          <a:p>
            <a:pPr algn="ctr"/>
            <a:r>
              <a:rPr lang="en-GB" dirty="0" smtClean="0"/>
              <a:t>8: </a:t>
            </a:r>
            <a:r>
              <a:rPr lang="en-GB" dirty="0"/>
              <a:t>Cairngorm plateau</a:t>
            </a:r>
            <a:endParaRPr lang="en-GB" dirty="0" smtClean="0"/>
          </a:p>
          <a:p>
            <a:pPr algn="ctr"/>
            <a:r>
              <a:rPr lang="en-GB" dirty="0" smtClean="0"/>
              <a:t>21%</a:t>
            </a:r>
            <a:endParaRPr lang="en-GB" dirty="0"/>
          </a:p>
        </p:txBody>
      </p:sp>
    </p:spTree>
    <p:extLst>
      <p:ext uri="{BB962C8B-B14F-4D97-AF65-F5344CB8AC3E}">
        <p14:creationId xmlns:p14="http://schemas.microsoft.com/office/powerpoint/2010/main" val="37942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28</a:t>
            </a:fld>
            <a:endParaRPr lang="en-GB" dirty="0"/>
          </a:p>
        </p:txBody>
      </p:sp>
      <p:sp>
        <p:nvSpPr>
          <p:cNvPr id="10" name="Text Placeholder 4"/>
          <p:cNvSpPr>
            <a:spLocks noGrp="1"/>
          </p:cNvSpPr>
          <p:nvPr>
            <p:ph type="body" sz="quarter" idx="11"/>
          </p:nvPr>
        </p:nvSpPr>
        <p:spPr>
          <a:xfrm>
            <a:off x="334964" y="180788"/>
            <a:ext cx="10562422" cy="1299219"/>
          </a:xfrm>
        </p:spPr>
        <p:txBody>
          <a:bodyPr>
            <a:noAutofit/>
          </a:bodyPr>
          <a:lstStyle/>
          <a:p>
            <a:r>
              <a:rPr lang="en-GB" sz="3200" dirty="0" smtClean="0"/>
              <a:t>Loch Morlich and Balmoral Castle were the most popular attractions, followed by Loch an Eilein and the Highland Wildlife Park</a:t>
            </a:r>
            <a:endParaRPr lang="en-GB" sz="3200" dirty="0"/>
          </a:p>
        </p:txBody>
      </p:sp>
      <p:sp>
        <p:nvSpPr>
          <p:cNvPr id="12" name="Text Placeholder 8"/>
          <p:cNvSpPr txBox="1">
            <a:spLocks/>
          </p:cNvSpPr>
          <p:nvPr/>
        </p:nvSpPr>
        <p:spPr>
          <a:xfrm>
            <a:off x="188536" y="6432060"/>
            <a:ext cx="11165264" cy="346109"/>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a:t>Q30. </a:t>
            </a:r>
            <a:r>
              <a:rPr lang="en-GB" sz="1000" dirty="0" smtClean="0"/>
              <a:t>SHOWCARD </a:t>
            </a:r>
            <a:r>
              <a:rPr lang="en-GB" sz="1000" dirty="0"/>
              <a:t>C. Which attraction(s) have you, or do you intend to, visit during your </a:t>
            </a:r>
            <a:r>
              <a:rPr lang="en-GB" sz="1000" i="1" dirty="0"/>
              <a:t>[trip to/day out in]</a:t>
            </a:r>
            <a:r>
              <a:rPr lang="en-GB" sz="1000" dirty="0"/>
              <a:t> the Cairngorms area? </a:t>
            </a:r>
            <a:r>
              <a:rPr lang="en-GB" sz="1000" dirty="0" smtClean="0"/>
              <a:t>Base </a:t>
            </a:r>
            <a:r>
              <a:rPr lang="en-GB" sz="1000" dirty="0"/>
              <a:t>(</a:t>
            </a:r>
            <a:r>
              <a:rPr lang="en-GB" sz="1000" dirty="0" smtClean="0"/>
              <a:t>all excluding ‘none of these’): 1,305</a:t>
            </a:r>
            <a:endParaRPr lang="en-GB" sz="1000" dirty="0" smtClean="0">
              <a:solidFill>
                <a:srgbClr val="FF0000"/>
              </a:solidFill>
            </a:endParaRPr>
          </a:p>
          <a:p>
            <a:pPr algn="l">
              <a:lnSpc>
                <a:spcPct val="100000"/>
              </a:lnSpc>
              <a:spcBef>
                <a:spcPts val="0"/>
              </a:spcBef>
            </a:pPr>
            <a:r>
              <a:rPr lang="en-GB" sz="1000" i="1" dirty="0" smtClean="0"/>
              <a:t>NB question only asked of those selecting ‘visiting attractions’ as an activity in 2014, and slightly different attraction list, so data not directly comparable</a:t>
            </a:r>
            <a:r>
              <a:rPr lang="en-GB" sz="1000" i="1" dirty="0" smtClean="0">
                <a:solidFill>
                  <a:srgbClr val="FF0000"/>
                </a:solidFill>
              </a:rPr>
              <a:t> </a:t>
            </a:r>
          </a:p>
        </p:txBody>
      </p:sp>
      <p:graphicFrame>
        <p:nvGraphicFramePr>
          <p:cNvPr id="8" name="Table 7"/>
          <p:cNvGraphicFramePr>
            <a:graphicFrameLocks noGrp="1"/>
          </p:cNvGraphicFramePr>
          <p:nvPr>
            <p:extLst>
              <p:ext uri="{D42A27DB-BD31-4B8C-83A1-F6EECF244321}">
                <p14:modId xmlns:p14="http://schemas.microsoft.com/office/powerpoint/2010/main" val="1199177353"/>
              </p:ext>
            </p:extLst>
          </p:nvPr>
        </p:nvGraphicFramePr>
        <p:xfrm>
          <a:off x="807640" y="1919441"/>
          <a:ext cx="3485686" cy="3291752"/>
        </p:xfrm>
        <a:graphic>
          <a:graphicData uri="http://schemas.openxmlformats.org/drawingml/2006/table">
            <a:tbl>
              <a:tblPr firstRow="1" bandRow="1">
                <a:tableStyleId>{69012ECD-51FC-41F1-AA8D-1B2483CD663E}</a:tableStyleId>
              </a:tblPr>
              <a:tblGrid>
                <a:gridCol w="2710623"/>
                <a:gridCol w="775063"/>
              </a:tblGrid>
              <a:tr h="273987">
                <a:tc>
                  <a:txBody>
                    <a:bodyPr/>
                    <a:lstStyle/>
                    <a:p>
                      <a:r>
                        <a:rPr lang="en-GB" sz="1200" dirty="0" smtClean="0">
                          <a:latin typeface="+mn-lt"/>
                        </a:rPr>
                        <a:t>Attractions</a:t>
                      </a:r>
                      <a:endParaRPr lang="en-GB" sz="1200" dirty="0">
                        <a:latin typeface="+mn-lt"/>
                      </a:endParaRPr>
                    </a:p>
                  </a:txBody>
                  <a:tcPr/>
                </a:tc>
                <a:tc>
                  <a:txBody>
                    <a:bodyPr/>
                    <a:lstStyle/>
                    <a:p>
                      <a:pPr algn="ctr"/>
                      <a:r>
                        <a:rPr lang="en-GB" sz="1200" dirty="0" smtClean="0"/>
                        <a:t>2019</a:t>
                      </a:r>
                      <a:endParaRPr lang="en-GB" sz="1200" dirty="0"/>
                    </a:p>
                  </a:txBody>
                  <a:tcP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Loch Morlich</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27%</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Balmoral Castle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21%</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Loch an Eilein</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18%</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Highland Wildlife Park</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17%</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Loch Garten Osprey Centre (RSPB)</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14%</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Highland Folk Museum</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13%</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Landmark Forest Heritage Park</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13%</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Rothiemurchus estate / visitor centre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13%</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Braemar Castle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12%</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Cairngorm Mountain / ski centre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12%</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Glenlivet Distillery</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12%</a:t>
                      </a:r>
                    </a:p>
                  </a:txBody>
                  <a:tcPr marL="9525" marR="9525" marT="9525"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03872588"/>
              </p:ext>
            </p:extLst>
          </p:nvPr>
        </p:nvGraphicFramePr>
        <p:xfrm>
          <a:off x="8198999" y="1919441"/>
          <a:ext cx="3485686" cy="3291800"/>
        </p:xfrm>
        <a:graphic>
          <a:graphicData uri="http://schemas.openxmlformats.org/drawingml/2006/table">
            <a:tbl>
              <a:tblPr firstRow="1" bandRow="1">
                <a:tableStyleId>{69012ECD-51FC-41F1-AA8D-1B2483CD663E}</a:tableStyleId>
              </a:tblPr>
              <a:tblGrid>
                <a:gridCol w="2756384"/>
                <a:gridCol w="729302"/>
              </a:tblGrid>
              <a:tr h="258527">
                <a:tc>
                  <a:txBody>
                    <a:bodyPr/>
                    <a:lstStyle/>
                    <a:p>
                      <a:r>
                        <a:rPr lang="en-GB" sz="1200" dirty="0" smtClean="0">
                          <a:latin typeface="+mn-lt"/>
                        </a:rPr>
                        <a:t>Attractions</a:t>
                      </a:r>
                      <a:endParaRPr lang="en-GB" sz="1200" dirty="0">
                        <a:latin typeface="+mn-lt"/>
                      </a:endParaRPr>
                    </a:p>
                  </a:txBody>
                  <a:tcPr/>
                </a:tc>
                <a:tc>
                  <a:txBody>
                    <a:bodyPr/>
                    <a:lstStyle/>
                    <a:p>
                      <a:pPr algn="ctr"/>
                      <a:r>
                        <a:rPr lang="en-GB" sz="1200" dirty="0" smtClean="0"/>
                        <a:t>2019</a:t>
                      </a:r>
                      <a:endParaRPr lang="en-GB" sz="1200" dirty="0"/>
                    </a:p>
                  </a:txBody>
                  <a:tcPr/>
                </a:tc>
              </a:tr>
              <a:tr h="25852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Speyside Heather Centre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6%</a:t>
                      </a:r>
                    </a:p>
                  </a:txBody>
                  <a:tcPr marL="9525" marR="9525" marT="9525" marB="0" anchor="ctr"/>
                </a:tc>
              </a:tr>
              <a:tr h="25852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Grantown Museum</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5%</a:t>
                      </a:r>
                    </a:p>
                  </a:txBody>
                  <a:tcPr marL="9525" marR="9525" marT="9525" marB="0" anchor="ctr"/>
                </a:tc>
              </a:tr>
              <a:tr h="25852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Insh Marshes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4%</a:t>
                      </a:r>
                    </a:p>
                  </a:txBody>
                  <a:tcPr marL="9525" marR="9525" marT="9525" marB="0" anchor="ctr"/>
                </a:tc>
              </a:tr>
              <a:tr h="25852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Ruthven Barracks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3%</a:t>
                      </a:r>
                    </a:p>
                  </a:txBody>
                  <a:tcPr marL="9525" marR="9525" marT="9525" marB="0" anchor="ctr"/>
                </a:tc>
              </a:tr>
              <a:tr h="25852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Uath Lochans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3%</a:t>
                      </a:r>
                    </a:p>
                  </a:txBody>
                  <a:tcPr marL="9525" marR="9525" marT="9525" marB="0" anchor="ctr"/>
                </a:tc>
              </a:tr>
              <a:tr h="258520">
                <a:tc>
                  <a:txBody>
                    <a:bodyPr/>
                    <a:lstStyle/>
                    <a:p>
                      <a:r>
                        <a:rPr lang="en-GB" sz="1200" b="0" dirty="0" smtClean="0">
                          <a:solidFill>
                            <a:schemeClr val="tx1"/>
                          </a:solidFill>
                          <a:latin typeface="+mn-lt"/>
                        </a:rPr>
                        <a:t>Braemar Highland Heritage Centre</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a:t>
                      </a:r>
                    </a:p>
                  </a:txBody>
                  <a:tcPr marL="9525" marR="9525" marT="9525" marB="0" anchor="ctr"/>
                </a:tc>
              </a:tr>
              <a:tr h="258520">
                <a:tc>
                  <a:txBody>
                    <a:bodyPr/>
                    <a:lstStyle/>
                    <a:p>
                      <a:r>
                        <a:rPr lang="en-GB" sz="1200" b="0" dirty="0" smtClean="0">
                          <a:solidFill>
                            <a:schemeClr val="tx1"/>
                          </a:solidFill>
                          <a:latin typeface="+mn-lt"/>
                        </a:rPr>
                        <a:t>Glenshee ski centre</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a:t>
                      </a:r>
                    </a:p>
                  </a:txBody>
                  <a:tcPr marL="9525" marR="9525" marT="9525" marB="0" anchor="ctr"/>
                </a:tc>
              </a:tr>
              <a:tr h="268465">
                <a:tc>
                  <a:txBody>
                    <a:bodyPr/>
                    <a:lstStyle/>
                    <a:p>
                      <a:r>
                        <a:rPr lang="en-GB" sz="1200" b="0" dirty="0" smtClean="0">
                          <a:solidFill>
                            <a:schemeClr val="tx1"/>
                          </a:solidFill>
                          <a:latin typeface="+mn-lt"/>
                        </a:rPr>
                        <a:t>Killiecrankie visitor centre</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a:t>
                      </a:r>
                    </a:p>
                  </a:txBody>
                  <a:tcPr marL="9525" marR="9525" marT="9525" marB="0" anchor="ctr"/>
                </a:tc>
              </a:tr>
              <a:tr h="258520">
                <a:tc>
                  <a:txBody>
                    <a:bodyPr/>
                    <a:lstStyle/>
                    <a:p>
                      <a:r>
                        <a:rPr lang="en-GB" sz="1200" b="0" dirty="0" smtClean="0">
                          <a:solidFill>
                            <a:schemeClr val="tx1"/>
                          </a:solidFill>
                          <a:latin typeface="+mn-lt"/>
                        </a:rPr>
                        <a:t>Leault Farm Working Sheepdogs, Kincraig</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r h="258520">
                <a:tc>
                  <a:txBody>
                    <a:bodyPr/>
                    <a:lstStyle/>
                    <a:p>
                      <a:r>
                        <a:rPr lang="en-GB" sz="1200" b="0" dirty="0" smtClean="0">
                          <a:solidFill>
                            <a:schemeClr val="tx1"/>
                          </a:solidFill>
                          <a:latin typeface="+mn-lt"/>
                        </a:rPr>
                        <a:t>Other</a:t>
                      </a:r>
                      <a:endParaRPr lang="en-GB" sz="1200" b="0" dirty="0">
                        <a:solidFill>
                          <a:schemeClr val="tx1"/>
                        </a:solidFill>
                        <a:latin typeface="+mn-lt"/>
                      </a:endParaRPr>
                    </a:p>
                  </a:txBody>
                  <a:tcPr anchor="ctr"/>
                </a:tc>
                <a:tc>
                  <a:txBody>
                    <a:bodyPr/>
                    <a:lstStyle/>
                    <a:p>
                      <a:pPr algn="ctr"/>
                      <a:r>
                        <a:rPr lang="en-GB" sz="1200" b="0" dirty="0" smtClean="0">
                          <a:solidFill>
                            <a:schemeClr val="tx1"/>
                          </a:solidFill>
                          <a:latin typeface="+mn-lt"/>
                        </a:rPr>
                        <a:t>11%</a:t>
                      </a:r>
                      <a:endParaRPr lang="en-GB" sz="1200" b="0" dirty="0">
                        <a:solidFill>
                          <a:schemeClr val="tx1"/>
                        </a:solidFill>
                        <a:latin typeface="+mn-lt"/>
                      </a:endParaRPr>
                    </a:p>
                  </a:txBody>
                  <a:tcPr anchor="ctr"/>
                </a:tc>
              </a:tr>
              <a:tr h="258520">
                <a:tc>
                  <a:txBody>
                    <a:bodyPr/>
                    <a:lstStyle/>
                    <a:p>
                      <a:r>
                        <a:rPr lang="en-GB" sz="1200" b="1" dirty="0" smtClean="0">
                          <a:solidFill>
                            <a:schemeClr val="tx1"/>
                          </a:solidFill>
                          <a:latin typeface="+mn-lt"/>
                        </a:rPr>
                        <a:t>Base (all</a:t>
                      </a:r>
                      <a:r>
                        <a:rPr lang="en-GB" sz="1200" b="1" baseline="0" dirty="0" smtClean="0">
                          <a:solidFill>
                            <a:schemeClr val="tx1"/>
                          </a:solidFill>
                          <a:latin typeface="+mn-lt"/>
                        </a:rPr>
                        <a:t> excluding ‘none of these’)</a:t>
                      </a:r>
                      <a:endParaRPr lang="en-GB" sz="1200" b="1" dirty="0">
                        <a:solidFill>
                          <a:schemeClr val="tx1"/>
                        </a:solidFill>
                        <a:latin typeface="+mn-lt"/>
                      </a:endParaRPr>
                    </a:p>
                  </a:txBody>
                  <a:tcPr anchor="ctr"/>
                </a:tc>
                <a:tc>
                  <a:txBody>
                    <a:bodyPr/>
                    <a:lstStyle/>
                    <a:p>
                      <a:pPr algn="ctr"/>
                      <a:r>
                        <a:rPr lang="en-GB" sz="1200" b="1" dirty="0" smtClean="0">
                          <a:solidFill>
                            <a:schemeClr val="tx1"/>
                          </a:solidFill>
                          <a:latin typeface="+mn-lt"/>
                        </a:rPr>
                        <a:t>1,305</a:t>
                      </a:r>
                      <a:endParaRPr lang="en-GB" sz="1200" b="1" dirty="0">
                        <a:solidFill>
                          <a:schemeClr val="tx1"/>
                        </a:solidFill>
                        <a:latin typeface="+mn-lt"/>
                      </a:endParaRPr>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02631639"/>
              </p:ext>
            </p:extLst>
          </p:nvPr>
        </p:nvGraphicFramePr>
        <p:xfrm>
          <a:off x="4541399" y="1919441"/>
          <a:ext cx="3485686" cy="3291792"/>
        </p:xfrm>
        <a:graphic>
          <a:graphicData uri="http://schemas.openxmlformats.org/drawingml/2006/table">
            <a:tbl>
              <a:tblPr firstRow="1" bandRow="1">
                <a:tableStyleId>{69012ECD-51FC-41F1-AA8D-1B2483CD663E}</a:tableStyleId>
              </a:tblPr>
              <a:tblGrid>
                <a:gridCol w="2695424"/>
                <a:gridCol w="790262"/>
              </a:tblGrid>
              <a:tr h="273987">
                <a:tc>
                  <a:txBody>
                    <a:bodyPr/>
                    <a:lstStyle/>
                    <a:p>
                      <a:r>
                        <a:rPr lang="en-GB" sz="1200" dirty="0" smtClean="0">
                          <a:latin typeface="+mn-lt"/>
                        </a:rPr>
                        <a:t>Attractions</a:t>
                      </a:r>
                      <a:endParaRPr lang="en-GB" sz="1200" dirty="0">
                        <a:latin typeface="+mn-lt"/>
                      </a:endParaRPr>
                    </a:p>
                  </a:txBody>
                  <a:tcPr/>
                </a:tc>
                <a:tc>
                  <a:txBody>
                    <a:bodyPr/>
                    <a:lstStyle/>
                    <a:p>
                      <a:pPr algn="ctr"/>
                      <a:r>
                        <a:rPr lang="en-GB" sz="1200" dirty="0" smtClean="0"/>
                        <a:t>2019</a:t>
                      </a:r>
                      <a:endParaRPr lang="en-GB" sz="1200" dirty="0"/>
                    </a:p>
                  </a:txBody>
                  <a:tcPr/>
                </a:tc>
              </a:tr>
              <a:tr h="273979">
                <a:tc>
                  <a:txBody>
                    <a:bodyPr/>
                    <a:lstStyle/>
                    <a:p>
                      <a:r>
                        <a:rPr lang="en-GB" sz="1200" b="0" dirty="0" smtClean="0">
                          <a:solidFill>
                            <a:schemeClr val="tx1"/>
                          </a:solidFill>
                          <a:latin typeface="+mn-lt"/>
                        </a:rPr>
                        <a:t>Loch Muick</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11%</a:t>
                      </a:r>
                    </a:p>
                  </a:txBody>
                  <a:tcPr marL="9525" marR="9525" marT="9525" marB="0" anchor="ctr"/>
                </a:tc>
              </a:tr>
              <a:tr h="273979">
                <a:tc>
                  <a:txBody>
                    <a:bodyPr/>
                    <a:lstStyle/>
                    <a:p>
                      <a:r>
                        <a:rPr lang="en-GB" sz="1200" b="0" dirty="0" smtClean="0">
                          <a:solidFill>
                            <a:schemeClr val="tx1"/>
                          </a:solidFill>
                          <a:latin typeface="+mn-lt"/>
                        </a:rPr>
                        <a:t>Linn of Dee</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10%</a:t>
                      </a:r>
                    </a:p>
                  </a:txBody>
                  <a:tcPr marL="9525" marR="9525" marT="9525" marB="0" anchor="ctr"/>
                </a:tc>
              </a:tr>
              <a:tr h="273979">
                <a:tc>
                  <a:txBody>
                    <a:bodyPr/>
                    <a:lstStyle/>
                    <a:p>
                      <a:r>
                        <a:rPr lang="en-GB" sz="1200" b="0" dirty="0" smtClean="0">
                          <a:solidFill>
                            <a:schemeClr val="tx1"/>
                          </a:solidFill>
                          <a:latin typeface="+mn-lt"/>
                        </a:rPr>
                        <a:t>Tomintoul Museum</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10%</a:t>
                      </a:r>
                    </a:p>
                  </a:txBody>
                  <a:tcPr marL="9525" marR="9525" marT="9525" marB="0" anchor="ctr"/>
                </a:tc>
              </a:tr>
              <a:tr h="273979">
                <a:tc>
                  <a:txBody>
                    <a:bodyPr/>
                    <a:lstStyle/>
                    <a:p>
                      <a:r>
                        <a:rPr lang="en-GB" sz="1200" b="0" dirty="0" smtClean="0">
                          <a:solidFill>
                            <a:schemeClr val="tx1"/>
                          </a:solidFill>
                          <a:latin typeface="+mn-lt"/>
                        </a:rPr>
                        <a:t>Glenmore Forest Visitor Centre</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9%</a:t>
                      </a:r>
                    </a:p>
                  </a:txBody>
                  <a:tcPr marL="9525" marR="9525" marT="9525" marB="0" anchor="ctr"/>
                </a:tc>
              </a:tr>
              <a:tr h="273979">
                <a:tc>
                  <a:txBody>
                    <a:bodyPr/>
                    <a:lstStyle/>
                    <a:p>
                      <a:r>
                        <a:rPr lang="en-GB" sz="1200" b="0" dirty="0" smtClean="0">
                          <a:solidFill>
                            <a:schemeClr val="tx1"/>
                          </a:solidFill>
                          <a:latin typeface="+mn-lt"/>
                        </a:rPr>
                        <a:t>Strathspey Steam Railway</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9%</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Burn o Vat</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8%</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Blair Castle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7%</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Dalwhinnie Distillery</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7%</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Cairngorm Reindeer Centre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6%</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Corgarff Castle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6%</a:t>
                      </a:r>
                    </a:p>
                  </a:txBody>
                  <a:tcPr marL="9525" marR="9525" marT="9525" marB="0" anchor="ctr"/>
                </a:tc>
              </a:tr>
              <a:tr h="27397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Royal Lochnagar Distillery</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6%</a:t>
                      </a:r>
                    </a:p>
                  </a:txBody>
                  <a:tcPr marL="9525" marR="9525" marT="9525" marB="0" anchor="ctr"/>
                </a:tc>
              </a:tr>
            </a:tbl>
          </a:graphicData>
        </a:graphic>
      </p:graphicFrame>
    </p:spTree>
    <p:extLst>
      <p:ext uri="{BB962C8B-B14F-4D97-AF65-F5344CB8AC3E}">
        <p14:creationId xmlns:p14="http://schemas.microsoft.com/office/powerpoint/2010/main" val="224674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6531810" cy="1525603"/>
          </a:xfrm>
        </p:spPr>
        <p:txBody>
          <a:bodyPr/>
          <a:lstStyle/>
          <a:p>
            <a:r>
              <a:rPr lang="en-US" dirty="0" smtClean="0"/>
              <a:t>Awareness &amp; perceptions of the National Park</a:t>
            </a:r>
            <a:endParaRPr lang="en-GB" dirty="0"/>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29</a:t>
            </a:fld>
            <a:endParaRPr lang="en-GB" dirty="0"/>
          </a:p>
        </p:txBody>
      </p:sp>
    </p:spTree>
    <p:extLst>
      <p:ext uri="{BB962C8B-B14F-4D97-AF65-F5344CB8AC3E}">
        <p14:creationId xmlns:p14="http://schemas.microsoft.com/office/powerpoint/2010/main" val="58815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 xmlns:a16="http://schemas.microsoft.com/office/drawing/2014/main" id="{91397A91-C355-4EA7-BCCD-37ED672092B8}"/>
              </a:ext>
            </a:extLst>
          </p:cNvPr>
          <p:cNvSpPr>
            <a:spLocks noGrp="1"/>
          </p:cNvSpPr>
          <p:nvPr>
            <p:ph type="body" sz="quarter" idx="11"/>
          </p:nvPr>
        </p:nvSpPr>
        <p:spPr>
          <a:xfrm>
            <a:off x="334964" y="180789"/>
            <a:ext cx="3720793" cy="1310260"/>
          </a:xfrm>
        </p:spPr>
        <p:txBody>
          <a:bodyPr>
            <a:normAutofit/>
          </a:bodyPr>
          <a:lstStyle/>
          <a:p>
            <a:r>
              <a:rPr lang="en-US" dirty="0" smtClean="0"/>
              <a:t>Project background</a:t>
            </a:r>
            <a:endParaRPr lang="en-US" dirty="0"/>
          </a:p>
        </p:txBody>
      </p:sp>
      <p:sp>
        <p:nvSpPr>
          <p:cNvPr id="5" name="Slide Number Placeholder 4">
            <a:extLst>
              <a:ext uri="{FF2B5EF4-FFF2-40B4-BE49-F238E27FC236}">
                <a16:creationId xmlns="" xmlns:a16="http://schemas.microsoft.com/office/drawing/2014/main" id="{03FEF19F-8813-424D-8370-9B947624B925}"/>
              </a:ext>
            </a:extLst>
          </p:cNvPr>
          <p:cNvSpPr>
            <a:spLocks noGrp="1"/>
          </p:cNvSpPr>
          <p:nvPr>
            <p:ph type="sldNum" sz="quarter" idx="12"/>
          </p:nvPr>
        </p:nvSpPr>
        <p:spPr/>
        <p:txBody>
          <a:bodyPr/>
          <a:lstStyle/>
          <a:p>
            <a:fld id="{3CF2D5F0-42C9-44CC-9D46-F1CEB28D430F}" type="slidenum">
              <a:rPr lang="en-GB" smtClean="0"/>
              <a:pPr/>
              <a:t>3</a:t>
            </a:fld>
            <a:endParaRPr lang="en-GB" dirty="0"/>
          </a:p>
        </p:txBody>
      </p:sp>
      <p:sp>
        <p:nvSpPr>
          <p:cNvPr id="18" name="Oval 17">
            <a:extLst>
              <a:ext uri="{FF2B5EF4-FFF2-40B4-BE49-F238E27FC236}">
                <a16:creationId xmlns="" xmlns:a16="http://schemas.microsoft.com/office/drawing/2014/main" id="{68AA9612-E45A-4F78-ABE9-DC8B298C5E2A}"/>
              </a:ext>
            </a:extLst>
          </p:cNvPr>
          <p:cNvSpPr/>
          <p:nvPr/>
        </p:nvSpPr>
        <p:spPr>
          <a:xfrm>
            <a:off x="4128180" y="2032146"/>
            <a:ext cx="3960000" cy="3960000"/>
          </a:xfrm>
          <a:prstGeom prst="ellipse">
            <a:avLst/>
          </a:prstGeom>
          <a:noFill/>
          <a:ln w="254000" cap="flat">
            <a:solidFill>
              <a:srgbClr val="9FA052"/>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effectLst/>
              <a:uFillTx/>
              <a:latin typeface="Calibri" panose="020F0502020204030204" pitchFamily="34" charset="0"/>
              <a:sym typeface="Open Sans"/>
            </a:endParaRPr>
          </a:p>
        </p:txBody>
      </p:sp>
      <p:grpSp>
        <p:nvGrpSpPr>
          <p:cNvPr id="20" name="Group 956">
            <a:extLst>
              <a:ext uri="{FF2B5EF4-FFF2-40B4-BE49-F238E27FC236}">
                <a16:creationId xmlns="" xmlns:a16="http://schemas.microsoft.com/office/drawing/2014/main" id="{A58EC0F8-AD52-4F88-A92E-955FA1C2C1EE}"/>
              </a:ext>
            </a:extLst>
          </p:cNvPr>
          <p:cNvGrpSpPr/>
          <p:nvPr userDrawn="1"/>
        </p:nvGrpSpPr>
        <p:grpSpPr>
          <a:xfrm>
            <a:off x="6665802" y="2526246"/>
            <a:ext cx="1366732" cy="416668"/>
            <a:chOff x="0" y="0"/>
            <a:chExt cx="1366730" cy="416667"/>
          </a:xfrm>
        </p:grpSpPr>
        <p:sp>
          <p:nvSpPr>
            <p:cNvPr id="24" name="Shape 954">
              <a:extLst>
                <a:ext uri="{FF2B5EF4-FFF2-40B4-BE49-F238E27FC236}">
                  <a16:creationId xmlns="" xmlns:a16="http://schemas.microsoft.com/office/drawing/2014/main" id="{E77A8560-1C3B-43AB-B9E3-241379781B92}"/>
                </a:ext>
              </a:extLst>
            </p:cNvPr>
            <p:cNvSpPr/>
            <p:nvPr/>
          </p:nvSpPr>
          <p:spPr>
            <a:xfrm flipV="1">
              <a:off x="0" y="0"/>
              <a:ext cx="243347"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5" name="Shape 955">
              <a:extLst>
                <a:ext uri="{FF2B5EF4-FFF2-40B4-BE49-F238E27FC236}">
                  <a16:creationId xmlns="" xmlns:a16="http://schemas.microsoft.com/office/drawing/2014/main" id="{646E3D2E-CE13-4CAC-AEDD-3ECB9E2AD9BD}"/>
                </a:ext>
              </a:extLst>
            </p:cNvPr>
            <p:cNvSpPr/>
            <p:nvPr/>
          </p:nvSpPr>
          <p:spPr>
            <a:xfrm>
              <a:off x="243347" y="0"/>
              <a:ext cx="1123384" cy="0"/>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1" name="Group 962">
            <a:extLst>
              <a:ext uri="{FF2B5EF4-FFF2-40B4-BE49-F238E27FC236}">
                <a16:creationId xmlns="" xmlns:a16="http://schemas.microsoft.com/office/drawing/2014/main" id="{6098E068-BAAC-4C73-B778-DA1DAD3AB8CC}"/>
              </a:ext>
            </a:extLst>
          </p:cNvPr>
          <p:cNvGrpSpPr/>
          <p:nvPr userDrawn="1"/>
        </p:nvGrpSpPr>
        <p:grpSpPr>
          <a:xfrm>
            <a:off x="4183826" y="2508793"/>
            <a:ext cx="1366731" cy="416668"/>
            <a:chOff x="11366" y="0"/>
            <a:chExt cx="1366730" cy="416667"/>
          </a:xfrm>
        </p:grpSpPr>
        <p:sp>
          <p:nvSpPr>
            <p:cNvPr id="22" name="Shape 960">
              <a:extLst>
                <a:ext uri="{FF2B5EF4-FFF2-40B4-BE49-F238E27FC236}">
                  <a16:creationId xmlns="" xmlns:a16="http://schemas.microsoft.com/office/drawing/2014/main" id="{C0DEE82E-D5D2-493B-AC89-0BE52159D6D7}"/>
                </a:ext>
              </a:extLst>
            </p:cNvPr>
            <p:cNvSpPr/>
            <p:nvPr/>
          </p:nvSpPr>
          <p:spPr>
            <a:xfrm flipH="1" flipV="1">
              <a:off x="1134750" y="0"/>
              <a:ext cx="243348"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3" name="Shape 961">
              <a:extLst>
                <a:ext uri="{FF2B5EF4-FFF2-40B4-BE49-F238E27FC236}">
                  <a16:creationId xmlns="" xmlns:a16="http://schemas.microsoft.com/office/drawing/2014/main" id="{FE94B14E-4238-4589-A4D5-212CA6F39C4C}"/>
                </a:ext>
              </a:extLst>
            </p:cNvPr>
            <p:cNvSpPr/>
            <p:nvPr/>
          </p:nvSpPr>
          <p:spPr>
            <a:xfrm flipH="1" flipV="1">
              <a:off x="11366" y="-1"/>
              <a:ext cx="1123384" cy="2"/>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7" name="Group 959">
            <a:extLst>
              <a:ext uri="{FF2B5EF4-FFF2-40B4-BE49-F238E27FC236}">
                <a16:creationId xmlns="" xmlns:a16="http://schemas.microsoft.com/office/drawing/2014/main" id="{BEB963E0-C56F-425D-A60C-804D1B754FD4}"/>
              </a:ext>
            </a:extLst>
          </p:cNvPr>
          <p:cNvGrpSpPr/>
          <p:nvPr userDrawn="1"/>
        </p:nvGrpSpPr>
        <p:grpSpPr>
          <a:xfrm>
            <a:off x="7007419" y="4888480"/>
            <a:ext cx="1340355" cy="417919"/>
            <a:chOff x="0" y="0"/>
            <a:chExt cx="1340354" cy="417918"/>
          </a:xfrm>
        </p:grpSpPr>
        <p:sp>
          <p:nvSpPr>
            <p:cNvPr id="31" name="Shape 957">
              <a:extLst>
                <a:ext uri="{FF2B5EF4-FFF2-40B4-BE49-F238E27FC236}">
                  <a16:creationId xmlns="" xmlns:a16="http://schemas.microsoft.com/office/drawing/2014/main" id="{9650A2F4-48B6-4514-AC9D-8BCAF54EB79A}"/>
                </a:ext>
              </a:extLst>
            </p:cNvPr>
            <p:cNvSpPr/>
            <p:nvPr/>
          </p:nvSpPr>
          <p:spPr>
            <a:xfrm>
              <a:off x="-1" y="-1"/>
              <a:ext cx="259596" cy="416650"/>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2" name="Shape 958">
              <a:extLst>
                <a:ext uri="{FF2B5EF4-FFF2-40B4-BE49-F238E27FC236}">
                  <a16:creationId xmlns="" xmlns:a16="http://schemas.microsoft.com/office/drawing/2014/main" id="{01D86BF6-2BF4-428C-BFA7-E8281F7AE780}"/>
                </a:ext>
              </a:extLst>
            </p:cNvPr>
            <p:cNvSpPr/>
            <p:nvPr/>
          </p:nvSpPr>
          <p:spPr>
            <a:xfrm>
              <a:off x="259594"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8" name="Group 965">
            <a:extLst>
              <a:ext uri="{FF2B5EF4-FFF2-40B4-BE49-F238E27FC236}">
                <a16:creationId xmlns="" xmlns:a16="http://schemas.microsoft.com/office/drawing/2014/main" id="{A00BF7BB-8FF7-47B2-940D-1857A6C9AE62}"/>
              </a:ext>
            </a:extLst>
          </p:cNvPr>
          <p:cNvGrpSpPr/>
          <p:nvPr userDrawn="1"/>
        </p:nvGrpSpPr>
        <p:grpSpPr>
          <a:xfrm>
            <a:off x="3868584" y="5108766"/>
            <a:ext cx="1212349" cy="417919"/>
            <a:chOff x="11366" y="0"/>
            <a:chExt cx="1340354" cy="417918"/>
          </a:xfrm>
        </p:grpSpPr>
        <p:sp>
          <p:nvSpPr>
            <p:cNvPr id="29" name="Shape 963">
              <a:extLst>
                <a:ext uri="{FF2B5EF4-FFF2-40B4-BE49-F238E27FC236}">
                  <a16:creationId xmlns="" xmlns:a16="http://schemas.microsoft.com/office/drawing/2014/main" id="{5523BDB3-8E80-4BEB-8AEE-8056A715E5BE}"/>
                </a:ext>
              </a:extLst>
            </p:cNvPr>
            <p:cNvSpPr/>
            <p:nvPr/>
          </p:nvSpPr>
          <p:spPr>
            <a:xfrm flipH="1">
              <a:off x="1092125" y="0"/>
              <a:ext cx="259596" cy="41664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0" name="Shape 964">
              <a:extLst>
                <a:ext uri="{FF2B5EF4-FFF2-40B4-BE49-F238E27FC236}">
                  <a16:creationId xmlns="" xmlns:a16="http://schemas.microsoft.com/office/drawing/2014/main" id="{0BD2DC81-5659-46E4-AE8B-A8EBF0E6715E}"/>
                </a:ext>
              </a:extLst>
            </p:cNvPr>
            <p:cNvSpPr/>
            <p:nvPr/>
          </p:nvSpPr>
          <p:spPr>
            <a:xfrm flipH="1" flipV="1">
              <a:off x="11366"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sp>
        <p:nvSpPr>
          <p:cNvPr id="39" name="Text Placeholder 8">
            <a:extLst>
              <a:ext uri="{FF2B5EF4-FFF2-40B4-BE49-F238E27FC236}">
                <a16:creationId xmlns="" xmlns:a16="http://schemas.microsoft.com/office/drawing/2014/main" id="{19601BB0-9831-4FA6-86A9-D20175D86D6C}"/>
              </a:ext>
            </a:extLst>
          </p:cNvPr>
          <p:cNvSpPr txBox="1">
            <a:spLocks/>
          </p:cNvSpPr>
          <p:nvPr/>
        </p:nvSpPr>
        <p:spPr>
          <a:xfrm>
            <a:off x="8473637" y="4048026"/>
            <a:ext cx="3454302" cy="2308324"/>
          </a:xfrm>
          <a:prstGeom prst="rect">
            <a:avLst/>
          </a:prstGeom>
        </p:spPr>
        <p:txBody>
          <a:bodyPr wrap="square"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Previous Visitor Surveys have been conducted at the National Park – in 2003/04, 2009/10 and 2014/15. This research was commissioned to continue to inform the sustainable management of the parks through the 2019/20 Visitor Survey</a:t>
            </a:r>
            <a:r>
              <a:rPr lang="en-GB" sz="1600" dirty="0" smtClean="0">
                <a:solidFill>
                  <a:schemeClr val="tx1"/>
                </a:solidFill>
              </a:rPr>
              <a:t>. This report provides data and analysis pertaining to the summer season 2019.</a:t>
            </a:r>
            <a:endParaRPr lang="en-GB" sz="1600" dirty="0">
              <a:solidFill>
                <a:schemeClr val="tx1"/>
              </a:solidFill>
            </a:endParaRPr>
          </a:p>
        </p:txBody>
      </p:sp>
      <p:sp>
        <p:nvSpPr>
          <p:cNvPr id="42" name="Text Placeholder 8">
            <a:extLst>
              <a:ext uri="{FF2B5EF4-FFF2-40B4-BE49-F238E27FC236}">
                <a16:creationId xmlns="" xmlns:a16="http://schemas.microsoft.com/office/drawing/2014/main" id="{F2D13D54-A0EC-430D-977E-E4E4BA36DAB9}"/>
              </a:ext>
            </a:extLst>
          </p:cNvPr>
          <p:cNvSpPr txBox="1">
            <a:spLocks/>
          </p:cNvSpPr>
          <p:nvPr/>
        </p:nvSpPr>
        <p:spPr>
          <a:xfrm>
            <a:off x="437280" y="1845390"/>
            <a:ext cx="3363231" cy="1228736"/>
          </a:xfrm>
          <a:prstGeom prst="rect">
            <a:avLst/>
          </a:prstGeom>
        </p:spPr>
        <p:txBody>
          <a:bodyPr anchor="ctr" anchorCtr="0">
            <a:no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dirty="0">
                <a:solidFill>
                  <a:schemeClr val="tx1"/>
                </a:solidFill>
              </a:rPr>
              <a:t>The Cairngorms National Park was established in 2003 and is one of Scotland’s two National Parks (the other being Loch Lomond &amp; The Trossachs National </a:t>
            </a:r>
            <a:r>
              <a:rPr lang="en-US" sz="1600" dirty="0" smtClean="0">
                <a:solidFill>
                  <a:schemeClr val="tx1"/>
                </a:solidFill>
              </a:rPr>
              <a:t>Park).</a:t>
            </a:r>
            <a:endParaRPr lang="en-GB" sz="1600" dirty="0">
              <a:solidFill>
                <a:schemeClr val="tx1"/>
              </a:solidFill>
              <a:cs typeface="Microsoft Tai Le" panose="020B0502040204020203" pitchFamily="34" charset="0"/>
            </a:endParaRPr>
          </a:p>
        </p:txBody>
      </p:sp>
      <p:sp>
        <p:nvSpPr>
          <p:cNvPr id="44" name="Text Placeholder 8">
            <a:extLst>
              <a:ext uri="{FF2B5EF4-FFF2-40B4-BE49-F238E27FC236}">
                <a16:creationId xmlns="" xmlns:a16="http://schemas.microsoft.com/office/drawing/2014/main" id="{11B024AB-25DC-49C4-84BE-FBE8E7C28CDB}"/>
              </a:ext>
            </a:extLst>
          </p:cNvPr>
          <p:cNvSpPr txBox="1">
            <a:spLocks/>
          </p:cNvSpPr>
          <p:nvPr/>
        </p:nvSpPr>
        <p:spPr>
          <a:xfrm>
            <a:off x="8368480" y="1551817"/>
            <a:ext cx="3581799" cy="1815882"/>
          </a:xfrm>
          <a:prstGeom prst="rect">
            <a:avLst/>
          </a:prstGeom>
        </p:spPr>
        <p:txBody>
          <a:bodyPr wrap="square"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600" dirty="0" smtClean="0">
                <a:solidFill>
                  <a:schemeClr val="tx1"/>
                </a:solidFill>
              </a:rPr>
              <a:t>To make </a:t>
            </a:r>
            <a:r>
              <a:rPr lang="en-GB" sz="1600" dirty="0">
                <a:solidFill>
                  <a:schemeClr val="tx1"/>
                </a:solidFill>
              </a:rPr>
              <a:t>sure these aims are met, the bodies responsible for the parks’ management require information regarding visitor profile and behaviour, volumes of use, visitors’ knowledge and attitudes, and the impacts of information provided to </a:t>
            </a:r>
            <a:r>
              <a:rPr lang="en-GB" sz="1600" dirty="0" smtClean="0">
                <a:solidFill>
                  <a:schemeClr val="tx1"/>
                </a:solidFill>
              </a:rPr>
              <a:t>visitors. </a:t>
            </a:r>
            <a:endParaRPr lang="en-GB" sz="1600" dirty="0">
              <a:solidFill>
                <a:schemeClr val="tx1"/>
              </a:solidFill>
              <a:cs typeface="Microsoft Tai Le" panose="020B0502040204020203" pitchFamily="34" charset="0"/>
            </a:endParaRPr>
          </a:p>
        </p:txBody>
      </p:sp>
      <p:sp>
        <p:nvSpPr>
          <p:cNvPr id="46" name="Oval 45">
            <a:extLst>
              <a:ext uri="{FF2B5EF4-FFF2-40B4-BE49-F238E27FC236}">
                <a16:creationId xmlns="" xmlns:a16="http://schemas.microsoft.com/office/drawing/2014/main" id="{A549D1F3-BD47-4F69-8D1D-A05D4C4388C1}"/>
              </a:ext>
            </a:extLst>
          </p:cNvPr>
          <p:cNvSpPr/>
          <p:nvPr/>
        </p:nvSpPr>
        <p:spPr>
          <a:xfrm>
            <a:off x="4894810" y="2798776"/>
            <a:ext cx="2426740" cy="2426740"/>
          </a:xfrm>
          <a:prstGeom prst="ellipse">
            <a:avLst/>
          </a:prstGeom>
          <a:noFill/>
          <a:ln w="6350" cap="flat">
            <a:solidFill>
              <a:srgbClr val="D9D9D9"/>
            </a:solidFill>
            <a:prstDash val="solid"/>
            <a:miter lim="400000"/>
          </a:ln>
          <a:effectLst/>
        </p:spPr>
        <p:txBody>
          <a:bodyPr wrap="square" lIns="0" tIns="0" rIns="0" bIns="0" numCol="1" anchor="t">
            <a:noAutofit/>
          </a:bodyPr>
          <a:lstStyle/>
          <a:p>
            <a:pPr defTabSz="457200"/>
            <a:endParaRPr lang="en-US" sz="1200" b="1"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4582792" y="2942915"/>
            <a:ext cx="3050776" cy="2075785"/>
          </a:xfrm>
          <a:prstGeom prst="rect">
            <a:avLst/>
          </a:prstGeom>
        </p:spPr>
      </p:pic>
      <p:sp>
        <p:nvSpPr>
          <p:cNvPr id="26" name="Text Placeholder 8">
            <a:extLst>
              <a:ext uri="{FF2B5EF4-FFF2-40B4-BE49-F238E27FC236}">
                <a16:creationId xmlns="" xmlns:a16="http://schemas.microsoft.com/office/drawing/2014/main" id="{F2D13D54-A0EC-430D-977E-E4E4BA36DAB9}"/>
              </a:ext>
            </a:extLst>
          </p:cNvPr>
          <p:cNvSpPr txBox="1">
            <a:spLocks/>
          </p:cNvSpPr>
          <p:nvPr/>
        </p:nvSpPr>
        <p:spPr>
          <a:xfrm>
            <a:off x="78377" y="3428467"/>
            <a:ext cx="3790208" cy="3277131"/>
          </a:xfrm>
          <a:prstGeom prst="rect">
            <a:avLst/>
          </a:prstGeom>
        </p:spPr>
        <p:txBody>
          <a:bodyPr anchor="ctr" anchorCtr="0">
            <a:no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dirty="0" smtClean="0">
                <a:solidFill>
                  <a:schemeClr val="tx1"/>
                </a:solidFill>
              </a:rPr>
              <a:t>The </a:t>
            </a:r>
            <a:r>
              <a:rPr lang="en-GB" sz="1600" dirty="0">
                <a:solidFill>
                  <a:schemeClr val="tx1"/>
                </a:solidFill>
              </a:rPr>
              <a:t>National Park Authority co-ordinates the delivery of four statutory </a:t>
            </a:r>
            <a:r>
              <a:rPr lang="en-GB" sz="1600" dirty="0" smtClean="0">
                <a:solidFill>
                  <a:schemeClr val="tx1"/>
                </a:solidFill>
              </a:rPr>
              <a:t>aims: to conserve and enhance the area’s natural and cultural heritage</a:t>
            </a:r>
            <a:r>
              <a:rPr lang="en-GB" sz="1600" dirty="0" smtClean="0">
                <a:solidFill>
                  <a:schemeClr val="tx1"/>
                </a:solidFill>
                <a:cs typeface="Microsoft Tai Le" panose="020B0502040204020203" pitchFamily="34" charset="0"/>
              </a:rPr>
              <a:t>; t</a:t>
            </a:r>
            <a:r>
              <a:rPr lang="en-GB" sz="1600" dirty="0" smtClean="0">
                <a:solidFill>
                  <a:schemeClr val="tx1"/>
                </a:solidFill>
              </a:rPr>
              <a:t>o promote the sustainable use of the area’s natural resources; to promote </a:t>
            </a:r>
            <a:r>
              <a:rPr lang="en-GB" sz="1600" dirty="0">
                <a:solidFill>
                  <a:schemeClr val="tx1"/>
                </a:solidFill>
              </a:rPr>
              <a:t>understanding </a:t>
            </a:r>
            <a:r>
              <a:rPr lang="en-GB" sz="1600" dirty="0" smtClean="0">
                <a:solidFill>
                  <a:schemeClr val="tx1"/>
                </a:solidFill>
              </a:rPr>
              <a:t>and enjoyment </a:t>
            </a:r>
            <a:r>
              <a:rPr lang="en-GB" sz="1600" dirty="0">
                <a:solidFill>
                  <a:schemeClr val="tx1"/>
                </a:solidFill>
              </a:rPr>
              <a:t>of the Park’s special </a:t>
            </a:r>
            <a:r>
              <a:rPr lang="en-GB" sz="1600" dirty="0" smtClean="0">
                <a:solidFill>
                  <a:schemeClr val="tx1"/>
                </a:solidFill>
              </a:rPr>
              <a:t>qualities; and to promote </a:t>
            </a:r>
            <a:r>
              <a:rPr lang="en-GB" sz="1600" dirty="0">
                <a:solidFill>
                  <a:schemeClr val="tx1"/>
                </a:solidFill>
              </a:rPr>
              <a:t>sustainable economic and social development of local </a:t>
            </a:r>
            <a:r>
              <a:rPr lang="en-GB" sz="1600" dirty="0" smtClean="0">
                <a:solidFill>
                  <a:schemeClr val="tx1"/>
                </a:solidFill>
              </a:rPr>
              <a:t>communities.</a:t>
            </a:r>
            <a:endParaRPr lang="en-GB" sz="1600" dirty="0">
              <a:solidFill>
                <a:schemeClr val="tx1"/>
              </a:solidFill>
              <a:cs typeface="Microsoft Tai Le" panose="020B0502040204020203" pitchFamily="34" charset="0"/>
            </a:endParaRPr>
          </a:p>
        </p:txBody>
      </p:sp>
    </p:spTree>
    <p:extLst>
      <p:ext uri="{BB962C8B-B14F-4D97-AF65-F5344CB8AC3E}">
        <p14:creationId xmlns:p14="http://schemas.microsoft.com/office/powerpoint/2010/main" val="7623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30</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2800" dirty="0" smtClean="0"/>
              <a:t>National </a:t>
            </a:r>
            <a:r>
              <a:rPr lang="en-GB" sz="2800" dirty="0"/>
              <a:t>Park status </a:t>
            </a:r>
            <a:r>
              <a:rPr lang="en-GB" sz="2800" dirty="0" smtClean="0"/>
              <a:t>was </a:t>
            </a:r>
            <a:r>
              <a:rPr lang="en-GB" sz="2800" dirty="0"/>
              <a:t>well understood by visitors </a:t>
            </a:r>
            <a:r>
              <a:rPr lang="en-GB" sz="2800" dirty="0" smtClean="0"/>
              <a:t>– 9/10 were aware, very consistent with 2014. Half (52%) said this was important in deciding to visit – an increase since the last survey (36%)</a:t>
            </a:r>
            <a:endParaRPr lang="en-GB" sz="2800" dirty="0"/>
          </a:p>
        </p:txBody>
      </p:sp>
      <p:sp>
        <p:nvSpPr>
          <p:cNvPr id="11" name="Text Placeholder 7"/>
          <p:cNvSpPr>
            <a:spLocks noGrp="1"/>
          </p:cNvSpPr>
          <p:nvPr>
            <p:ph type="body" sz="quarter" idx="4294967295"/>
          </p:nvPr>
        </p:nvSpPr>
        <p:spPr>
          <a:xfrm>
            <a:off x="156138" y="6232761"/>
            <a:ext cx="4697488" cy="533798"/>
          </a:xfrm>
          <a:prstGeom prst="rect">
            <a:avLst/>
          </a:prstGeom>
        </p:spPr>
        <p:txBody>
          <a:bodyPr>
            <a:noAutofit/>
          </a:bodyPr>
          <a:lstStyle/>
          <a:p>
            <a:pPr marL="0" indent="0">
              <a:lnSpc>
                <a:spcPct val="100000"/>
              </a:lnSpc>
              <a:spcBef>
                <a:spcPts val="0"/>
              </a:spcBef>
              <a:buNone/>
            </a:pPr>
            <a:r>
              <a:rPr lang="en-GB" sz="1000" b="1" dirty="0"/>
              <a:t>Q15. Before today, were you aware that this area is a National </a:t>
            </a:r>
            <a:r>
              <a:rPr lang="en-GB" sz="1000" b="1" dirty="0" smtClean="0"/>
              <a:t>Park? </a:t>
            </a:r>
          </a:p>
          <a:p>
            <a:pPr marL="0" indent="0">
              <a:lnSpc>
                <a:spcPct val="100000"/>
              </a:lnSpc>
              <a:spcBef>
                <a:spcPts val="0"/>
              </a:spcBef>
              <a:buNone/>
            </a:pPr>
            <a:r>
              <a:rPr lang="en-GB" sz="1000" b="1" dirty="0" smtClean="0"/>
              <a:t>Base </a:t>
            </a:r>
            <a:r>
              <a:rPr lang="en-GB" sz="1000" b="1" dirty="0"/>
              <a:t>(</a:t>
            </a:r>
            <a:r>
              <a:rPr lang="en-GB" sz="1000" b="1" dirty="0" smtClean="0"/>
              <a:t>all visitors): 2014 1,467, 2019 1,629. </a:t>
            </a:r>
            <a:r>
              <a:rPr lang="en-GB" sz="1000" b="1" i="1" dirty="0" smtClean="0"/>
              <a:t>NB 2014 question wording was slightly different: Are </a:t>
            </a:r>
            <a:r>
              <a:rPr lang="en-GB" sz="1000" b="1" i="1" dirty="0"/>
              <a:t>you aware that you are in a National </a:t>
            </a:r>
            <a:r>
              <a:rPr lang="en-GB" sz="1000" b="1" i="1" dirty="0" smtClean="0"/>
              <a:t>Park? (and no DK option)</a:t>
            </a:r>
          </a:p>
        </p:txBody>
      </p:sp>
      <p:graphicFrame>
        <p:nvGraphicFramePr>
          <p:cNvPr id="7" name="Chart 6"/>
          <p:cNvGraphicFramePr/>
          <p:nvPr>
            <p:extLst>
              <p:ext uri="{D42A27DB-BD31-4B8C-83A1-F6EECF244321}">
                <p14:modId xmlns:p14="http://schemas.microsoft.com/office/powerpoint/2010/main" val="711185653"/>
              </p:ext>
            </p:extLst>
          </p:nvPr>
        </p:nvGraphicFramePr>
        <p:xfrm>
          <a:off x="715418" y="1704827"/>
          <a:ext cx="4484687" cy="40957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4294967295"/>
          </p:nvPr>
        </p:nvSpPr>
        <p:spPr>
          <a:xfrm>
            <a:off x="6897189" y="6356350"/>
            <a:ext cx="4601391" cy="389289"/>
          </a:xfrm>
          <a:prstGeom prst="rect">
            <a:avLst/>
          </a:prstGeom>
        </p:spPr>
        <p:txBody>
          <a:bodyPr>
            <a:noAutofit/>
          </a:bodyPr>
          <a:lstStyle/>
          <a:p>
            <a:pPr marL="0" indent="0" algn="r">
              <a:lnSpc>
                <a:spcPct val="100000"/>
              </a:lnSpc>
              <a:spcBef>
                <a:spcPts val="0"/>
              </a:spcBef>
              <a:buNone/>
            </a:pPr>
            <a:r>
              <a:rPr lang="en-GB" sz="1000" b="1" dirty="0"/>
              <a:t>Q16. </a:t>
            </a:r>
            <a:r>
              <a:rPr lang="en-GB" sz="1000" b="1" dirty="0" smtClean="0"/>
              <a:t>In </a:t>
            </a:r>
            <a:r>
              <a:rPr lang="en-GB" sz="1000" b="1" dirty="0"/>
              <a:t>your decision to visit the Cairngorms area, how important was the fact that this area is a National </a:t>
            </a:r>
            <a:r>
              <a:rPr lang="en-GB" sz="1000" b="1" dirty="0" smtClean="0"/>
              <a:t>Park? Base (all aware of NP status): 2014 1,317, 2019 1,442</a:t>
            </a:r>
          </a:p>
        </p:txBody>
      </p:sp>
      <p:graphicFrame>
        <p:nvGraphicFramePr>
          <p:cNvPr id="12" name="Chart 11"/>
          <p:cNvGraphicFramePr/>
          <p:nvPr>
            <p:extLst>
              <p:ext uri="{D42A27DB-BD31-4B8C-83A1-F6EECF244321}">
                <p14:modId xmlns:p14="http://schemas.microsoft.com/office/powerpoint/2010/main" val="2188292178"/>
              </p:ext>
            </p:extLst>
          </p:nvPr>
        </p:nvGraphicFramePr>
        <p:xfrm>
          <a:off x="4991100" y="1861154"/>
          <a:ext cx="6919274" cy="393942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p:cNvSpPr/>
          <p:nvPr/>
        </p:nvSpPr>
        <p:spPr>
          <a:xfrm>
            <a:off x="8155946" y="2486663"/>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8155946" y="3267714"/>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xmlns="" id="{6950AA72-A81E-4611-9203-E9B1BF30DA25}"/>
              </a:ext>
            </a:extLst>
          </p:cNvPr>
          <p:cNvSpPr/>
          <p:nvPr/>
        </p:nvSpPr>
        <p:spPr>
          <a:xfrm>
            <a:off x="8165913" y="4005220"/>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5" name="Oval 14">
            <a:extLst>
              <a:ext uri="{FF2B5EF4-FFF2-40B4-BE49-F238E27FC236}">
                <a16:creationId xmlns:a16="http://schemas.microsoft.com/office/drawing/2014/main" xmlns="" id="{6950AA72-A81E-4611-9203-E9B1BF30DA25}"/>
              </a:ext>
            </a:extLst>
          </p:cNvPr>
          <p:cNvSpPr/>
          <p:nvPr/>
        </p:nvSpPr>
        <p:spPr>
          <a:xfrm>
            <a:off x="8191411" y="4903182"/>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46660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31</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2800" dirty="0" smtClean="0"/>
              <a:t>National Park status was more important to those from Europe (70% said very or quite important) and rest of the world (62%) than it was to Scotland (44%) and rest of UK visitors (50%)</a:t>
            </a:r>
            <a:endParaRPr lang="en-GB" sz="2800" dirty="0"/>
          </a:p>
        </p:txBody>
      </p:sp>
      <p:sp>
        <p:nvSpPr>
          <p:cNvPr id="8" name="Text Placeholder 7"/>
          <p:cNvSpPr>
            <a:spLocks noGrp="1"/>
          </p:cNvSpPr>
          <p:nvPr>
            <p:ph type="body" sz="quarter" idx="4294967295"/>
          </p:nvPr>
        </p:nvSpPr>
        <p:spPr>
          <a:xfrm>
            <a:off x="57151" y="6505575"/>
            <a:ext cx="8736330" cy="240064"/>
          </a:xfrm>
          <a:prstGeom prst="rect">
            <a:avLst/>
          </a:prstGeom>
        </p:spPr>
        <p:txBody>
          <a:bodyPr>
            <a:noAutofit/>
          </a:bodyPr>
          <a:lstStyle/>
          <a:p>
            <a:pPr marL="0" indent="0">
              <a:lnSpc>
                <a:spcPct val="100000"/>
              </a:lnSpc>
              <a:spcBef>
                <a:spcPts val="0"/>
              </a:spcBef>
              <a:buNone/>
            </a:pPr>
            <a:r>
              <a:rPr lang="en-GB" sz="1000" b="1" dirty="0"/>
              <a:t>Q16. </a:t>
            </a:r>
            <a:r>
              <a:rPr lang="en-GB" sz="1000" b="1" dirty="0" smtClean="0"/>
              <a:t>In </a:t>
            </a:r>
            <a:r>
              <a:rPr lang="en-GB" sz="1000" b="1" dirty="0"/>
              <a:t>your decision to visit the Cairngorms area, how important was the fact that this area is a National </a:t>
            </a:r>
            <a:r>
              <a:rPr lang="en-GB" sz="1000" b="1" dirty="0" smtClean="0"/>
              <a:t>Park? Base (all aware of NP status): 2019 1,442</a:t>
            </a:r>
          </a:p>
        </p:txBody>
      </p:sp>
      <p:graphicFrame>
        <p:nvGraphicFramePr>
          <p:cNvPr id="12" name="Chart 11"/>
          <p:cNvGraphicFramePr/>
          <p:nvPr>
            <p:extLst>
              <p:ext uri="{D42A27DB-BD31-4B8C-83A1-F6EECF244321}">
                <p14:modId xmlns:p14="http://schemas.microsoft.com/office/powerpoint/2010/main" val="4247516382"/>
              </p:ext>
            </p:extLst>
          </p:nvPr>
        </p:nvGraphicFramePr>
        <p:xfrm>
          <a:off x="866775" y="1611086"/>
          <a:ext cx="10487025" cy="474526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2625142" y="2190750"/>
            <a:ext cx="22808" cy="34374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003792438"/>
              </p:ext>
            </p:extLst>
          </p:nvPr>
        </p:nvGraphicFramePr>
        <p:xfrm>
          <a:off x="1236617" y="2116550"/>
          <a:ext cx="7097485" cy="407966"/>
        </p:xfrm>
        <a:graphic>
          <a:graphicData uri="http://schemas.openxmlformats.org/drawingml/2006/table">
            <a:tbl>
              <a:tblPr firstRow="1" bandRow="1">
                <a:tableStyleId>{69012ECD-51FC-41F1-AA8D-1B2483CD663E}</a:tableStyleId>
              </a:tblPr>
              <a:tblGrid>
                <a:gridCol w="1419497"/>
                <a:gridCol w="1419497"/>
                <a:gridCol w="1419497"/>
                <a:gridCol w="1419497"/>
                <a:gridCol w="1419497"/>
              </a:tblGrid>
              <a:tr h="407966">
                <a:tc>
                  <a:txBody>
                    <a:bodyPr/>
                    <a:lstStyle/>
                    <a:p>
                      <a:pPr algn="ctr"/>
                      <a:r>
                        <a:rPr lang="en-GB" sz="1200" dirty="0" smtClean="0">
                          <a:solidFill>
                            <a:schemeClr val="tx1"/>
                          </a:solidFill>
                        </a:rPr>
                        <a:t>52%</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44%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50%</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70%</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62%</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334964" y="2089700"/>
            <a:ext cx="1023573" cy="461665"/>
          </a:xfrm>
          <a:prstGeom prst="rect">
            <a:avLst/>
          </a:prstGeom>
          <a:noFill/>
        </p:spPr>
        <p:txBody>
          <a:bodyPr wrap="square" rtlCol="0">
            <a:spAutoFit/>
          </a:bodyPr>
          <a:lstStyle/>
          <a:p>
            <a:pPr algn="ctr"/>
            <a:r>
              <a:rPr lang="en-GB" sz="1200" b="1" dirty="0" smtClean="0"/>
              <a:t>Net important %</a:t>
            </a:r>
            <a:endParaRPr lang="en-GB" sz="1200" b="1" dirty="0"/>
          </a:p>
        </p:txBody>
      </p:sp>
      <p:sp>
        <p:nvSpPr>
          <p:cNvPr id="11" name="Oval 10"/>
          <p:cNvSpPr/>
          <p:nvPr/>
        </p:nvSpPr>
        <p:spPr>
          <a:xfrm>
            <a:off x="5902825" y="2115084"/>
            <a:ext cx="2091643" cy="39201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3111977" y="2139713"/>
            <a:ext cx="2091643" cy="36738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37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32</a:t>
            </a:fld>
            <a:endParaRPr lang="en-GB" dirty="0"/>
          </a:p>
        </p:txBody>
      </p:sp>
      <p:sp>
        <p:nvSpPr>
          <p:cNvPr id="10" name="Text Placeholder 4"/>
          <p:cNvSpPr>
            <a:spLocks noGrp="1"/>
          </p:cNvSpPr>
          <p:nvPr>
            <p:ph type="body" sz="quarter" idx="11"/>
          </p:nvPr>
        </p:nvSpPr>
        <p:spPr>
          <a:xfrm>
            <a:off x="334964" y="180788"/>
            <a:ext cx="10578842" cy="1299219"/>
          </a:xfrm>
        </p:spPr>
        <p:txBody>
          <a:bodyPr>
            <a:noAutofit/>
          </a:bodyPr>
          <a:lstStyle/>
          <a:p>
            <a:r>
              <a:rPr lang="en-GB" sz="2400" dirty="0" smtClean="0"/>
              <a:t>High levels of agreement with all statements, especially re attractions and outdoor activities. Mostly consistent with 2014, though agreement with ‘tranquil unspoilt wilderness where conservation is key aim’ is down, and agreement with ‘possible to experience history and culture’ is up</a:t>
            </a:r>
            <a:endParaRPr lang="en-GB" sz="2400" dirty="0"/>
          </a:p>
        </p:txBody>
      </p:sp>
      <p:graphicFrame>
        <p:nvGraphicFramePr>
          <p:cNvPr id="27"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1461930464"/>
              </p:ext>
            </p:extLst>
          </p:nvPr>
        </p:nvGraphicFramePr>
        <p:xfrm>
          <a:off x="1036320" y="1523638"/>
          <a:ext cx="9458331" cy="4971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64275021"/>
              </p:ext>
            </p:extLst>
          </p:nvPr>
        </p:nvGraphicFramePr>
        <p:xfrm>
          <a:off x="10575665" y="1386454"/>
          <a:ext cx="598792" cy="5014719"/>
        </p:xfrm>
        <a:graphic>
          <a:graphicData uri="http://schemas.openxmlformats.org/drawingml/2006/table">
            <a:tbl>
              <a:tblPr firstRow="1" bandRow="1">
                <a:tableStyleId>{69012ECD-51FC-41F1-AA8D-1B2483CD663E}</a:tableStyleId>
              </a:tblPr>
              <a:tblGrid>
                <a:gridCol w="598792">
                  <a:extLst>
                    <a:ext uri="{9D8B030D-6E8A-4147-A177-3AD203B41FA5}">
                      <a16:colId xmlns:a16="http://schemas.microsoft.com/office/drawing/2014/main" xmlns="" val="20001"/>
                    </a:ext>
                  </a:extLst>
                </a:gridCol>
              </a:tblGrid>
              <a:tr h="557191">
                <a:tc>
                  <a:txBody>
                    <a:bodyPr/>
                    <a:lstStyle/>
                    <a:p>
                      <a:pPr algn="ctr"/>
                      <a:r>
                        <a:rPr lang="en-GB" sz="1200" dirty="0" smtClean="0">
                          <a:solidFill>
                            <a:schemeClr val="tx1"/>
                          </a:solidFill>
                        </a:rPr>
                        <a:t>Mean score</a:t>
                      </a:r>
                      <a:endParaRPr lang="en-GB" sz="1200"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7191">
                <a:tc>
                  <a:txBody>
                    <a:bodyPr/>
                    <a:lstStyle/>
                    <a:p>
                      <a:pPr algn="ctr"/>
                      <a:r>
                        <a:rPr lang="en-GB" sz="1400" b="1" dirty="0" smtClean="0">
                          <a:solidFill>
                            <a:schemeClr val="tx1"/>
                          </a:solidFill>
                        </a:rPr>
                        <a:t>4.55</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557191">
                <a:tc>
                  <a:txBody>
                    <a:bodyPr/>
                    <a:lstStyle/>
                    <a:p>
                      <a:pPr algn="ctr"/>
                      <a:r>
                        <a:rPr lang="en-GB" sz="1400" b="1" dirty="0" smtClean="0">
                          <a:solidFill>
                            <a:schemeClr val="tx1"/>
                          </a:solidFill>
                        </a:rPr>
                        <a:t>4.54</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57191">
                <a:tc>
                  <a:txBody>
                    <a:bodyPr/>
                    <a:lstStyle/>
                    <a:p>
                      <a:pPr algn="ctr"/>
                      <a:r>
                        <a:rPr lang="en-GB" sz="1400" b="1" dirty="0" smtClean="0">
                          <a:solidFill>
                            <a:schemeClr val="tx1"/>
                          </a:solidFill>
                        </a:rPr>
                        <a:t>4.43</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57191">
                <a:tc>
                  <a:txBody>
                    <a:bodyPr/>
                    <a:lstStyle/>
                    <a:p>
                      <a:pPr algn="ctr"/>
                      <a:r>
                        <a:rPr lang="en-GB" sz="1400" b="1" dirty="0" smtClean="0">
                          <a:solidFill>
                            <a:schemeClr val="tx1"/>
                          </a:solidFill>
                        </a:rPr>
                        <a:t>4.48</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57191">
                <a:tc>
                  <a:txBody>
                    <a:bodyPr/>
                    <a:lstStyle/>
                    <a:p>
                      <a:pPr algn="ctr"/>
                      <a:r>
                        <a:rPr lang="en-GB" sz="1400" b="1" dirty="0" smtClean="0">
                          <a:solidFill>
                            <a:schemeClr val="tx1"/>
                          </a:solidFill>
                        </a:rPr>
                        <a:t>4.49</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57191">
                <a:tc>
                  <a:txBody>
                    <a:bodyPr/>
                    <a:lstStyle/>
                    <a:p>
                      <a:pPr algn="ctr"/>
                      <a:r>
                        <a:rPr lang="en-GB" sz="1400" b="1" dirty="0" smtClean="0">
                          <a:solidFill>
                            <a:schemeClr val="tx1"/>
                          </a:solidFill>
                        </a:rPr>
                        <a:t>4.41</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57191">
                <a:tc>
                  <a:txBody>
                    <a:bodyPr/>
                    <a:lstStyle/>
                    <a:p>
                      <a:pPr algn="ctr"/>
                      <a:r>
                        <a:rPr lang="en-GB" sz="1400" b="1" dirty="0" smtClean="0">
                          <a:solidFill>
                            <a:schemeClr val="tx1"/>
                          </a:solidFill>
                        </a:rPr>
                        <a:t>4.30</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57191">
                <a:tc>
                  <a:txBody>
                    <a:bodyPr/>
                    <a:lstStyle/>
                    <a:p>
                      <a:pPr algn="ctr"/>
                      <a:r>
                        <a:rPr lang="en-GB" sz="1400" b="1" dirty="0" smtClean="0">
                          <a:solidFill>
                            <a:schemeClr val="tx1"/>
                          </a:solidFill>
                        </a:rPr>
                        <a:t>4.40</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8" name="Text Placeholder 18">
            <a:extLst>
              <a:ext uri="{FF2B5EF4-FFF2-40B4-BE49-F238E27FC236}">
                <a16:creationId xmlns:a16="http://schemas.microsoft.com/office/drawing/2014/main" xmlns="" id="{FDA54C5D-3624-44DC-BF6D-4F4C12A0550E}"/>
              </a:ext>
            </a:extLst>
          </p:cNvPr>
          <p:cNvSpPr>
            <a:spLocks noGrp="1"/>
          </p:cNvSpPr>
          <p:nvPr>
            <p:ph type="body" sz="quarter" idx="4294967295"/>
          </p:nvPr>
        </p:nvSpPr>
        <p:spPr>
          <a:xfrm>
            <a:off x="56563" y="6409884"/>
            <a:ext cx="10857243" cy="333816"/>
          </a:xfrm>
          <a:prstGeom prst="rect">
            <a:avLst/>
          </a:prstGeom>
        </p:spPr>
        <p:txBody>
          <a:bodyPr>
            <a:noAutofit/>
          </a:bodyPr>
          <a:lstStyle/>
          <a:p>
            <a:pPr marL="0" indent="0">
              <a:lnSpc>
                <a:spcPct val="100000"/>
              </a:lnSpc>
              <a:spcBef>
                <a:spcPts val="0"/>
              </a:spcBef>
              <a:buNone/>
            </a:pPr>
            <a:r>
              <a:rPr lang="en-GB" sz="1000" b="1" dirty="0"/>
              <a:t>Q31. For each of the following statements, please tell me how much you agree or disagree that the statement describes the Cairngorms area</a:t>
            </a:r>
            <a:r>
              <a:rPr lang="en-GB" sz="1000" b="1" dirty="0" smtClean="0"/>
              <a:t>? Base (all visitors 2014): 1,467, Base (all 2019): 1,679</a:t>
            </a:r>
          </a:p>
          <a:p>
            <a:pPr marL="0" indent="0">
              <a:lnSpc>
                <a:spcPct val="100000"/>
              </a:lnSpc>
              <a:spcBef>
                <a:spcPts val="0"/>
              </a:spcBef>
              <a:buNone/>
            </a:pPr>
            <a:r>
              <a:rPr lang="en-GB" sz="1000" b="1" i="1" dirty="0" smtClean="0"/>
              <a:t>NB 2014 question asked of visitors only, about expectations prior to visiting and now you are here – data shown is for ‘now you are here’</a:t>
            </a:r>
            <a:endParaRPr lang="en-GB" sz="1000" b="1" i="1" dirty="0"/>
          </a:p>
        </p:txBody>
      </p:sp>
      <p:cxnSp>
        <p:nvCxnSpPr>
          <p:cNvPr id="4" name="Straight Connector 3"/>
          <p:cNvCxnSpPr/>
          <p:nvPr/>
        </p:nvCxnSpPr>
        <p:spPr>
          <a:xfrm flipV="1">
            <a:off x="282384" y="3086263"/>
            <a:ext cx="11576241" cy="5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82384" y="4205313"/>
            <a:ext cx="11571880" cy="9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2384" y="5272113"/>
            <a:ext cx="11558815" cy="52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9565" y="2265414"/>
            <a:ext cx="2469525" cy="523220"/>
          </a:xfrm>
          <a:prstGeom prst="rect">
            <a:avLst/>
          </a:prstGeom>
          <a:noFill/>
          <a:ln>
            <a:noFill/>
          </a:ln>
        </p:spPr>
        <p:txBody>
          <a:bodyPr wrap="square" rtlCol="0">
            <a:spAutoFit/>
          </a:bodyPr>
          <a:lstStyle/>
          <a:p>
            <a:pPr algn="ctr"/>
            <a:r>
              <a:rPr lang="en-GB" sz="1400" dirty="0"/>
              <a:t>An area with plenty of attractions </a:t>
            </a:r>
            <a:r>
              <a:rPr lang="en-GB" sz="1400" dirty="0" smtClean="0"/>
              <a:t>&amp; </a:t>
            </a:r>
            <a:r>
              <a:rPr lang="en-GB" sz="1400" dirty="0"/>
              <a:t>outdoor activities </a:t>
            </a:r>
          </a:p>
        </p:txBody>
      </p:sp>
      <p:sp>
        <p:nvSpPr>
          <p:cNvPr id="15" name="TextBox 14"/>
          <p:cNvSpPr txBox="1"/>
          <p:nvPr/>
        </p:nvSpPr>
        <p:spPr>
          <a:xfrm>
            <a:off x="436654" y="4434634"/>
            <a:ext cx="2695345" cy="523220"/>
          </a:xfrm>
          <a:prstGeom prst="rect">
            <a:avLst/>
          </a:prstGeom>
          <a:noFill/>
          <a:ln>
            <a:noFill/>
          </a:ln>
        </p:spPr>
        <p:txBody>
          <a:bodyPr wrap="square" rtlCol="0">
            <a:spAutoFit/>
          </a:bodyPr>
          <a:lstStyle/>
          <a:p>
            <a:pPr algn="ctr"/>
            <a:r>
              <a:rPr lang="en-GB" sz="1400" dirty="0"/>
              <a:t>A tranquil unspoilt wilderness where conservation is the key aim</a:t>
            </a:r>
          </a:p>
        </p:txBody>
      </p:sp>
      <p:sp>
        <p:nvSpPr>
          <p:cNvPr id="16" name="TextBox 15"/>
          <p:cNvSpPr txBox="1"/>
          <p:nvPr/>
        </p:nvSpPr>
        <p:spPr>
          <a:xfrm>
            <a:off x="549564" y="3345490"/>
            <a:ext cx="2469524" cy="523220"/>
          </a:xfrm>
          <a:prstGeom prst="rect">
            <a:avLst/>
          </a:prstGeom>
          <a:noFill/>
          <a:ln>
            <a:noFill/>
          </a:ln>
        </p:spPr>
        <p:txBody>
          <a:bodyPr wrap="square" rtlCol="0">
            <a:spAutoFit/>
          </a:bodyPr>
          <a:lstStyle/>
          <a:p>
            <a:pPr algn="ctr"/>
            <a:r>
              <a:rPr lang="en-GB" sz="1400" dirty="0"/>
              <a:t>An area with great opportunities to see wildlife</a:t>
            </a:r>
          </a:p>
        </p:txBody>
      </p:sp>
      <p:sp>
        <p:nvSpPr>
          <p:cNvPr id="17" name="TextBox 16"/>
          <p:cNvSpPr txBox="1"/>
          <p:nvPr/>
        </p:nvSpPr>
        <p:spPr>
          <a:xfrm>
            <a:off x="562575" y="5531341"/>
            <a:ext cx="2456515" cy="523220"/>
          </a:xfrm>
          <a:prstGeom prst="rect">
            <a:avLst/>
          </a:prstGeom>
          <a:noFill/>
          <a:ln>
            <a:noFill/>
          </a:ln>
        </p:spPr>
        <p:txBody>
          <a:bodyPr wrap="square" rtlCol="0">
            <a:spAutoFit/>
          </a:bodyPr>
          <a:lstStyle/>
          <a:p>
            <a:pPr algn="ctr"/>
            <a:r>
              <a:rPr lang="en-GB" sz="1400" dirty="0"/>
              <a:t>An area where it is possible to experience history </a:t>
            </a:r>
            <a:r>
              <a:rPr lang="en-GB" sz="1400" dirty="0" smtClean="0"/>
              <a:t>&amp; </a:t>
            </a:r>
            <a:r>
              <a:rPr lang="en-GB" sz="1400" dirty="0"/>
              <a:t>culture</a:t>
            </a:r>
          </a:p>
        </p:txBody>
      </p:sp>
      <p:sp>
        <p:nvSpPr>
          <p:cNvPr id="18" name="Oval 17">
            <a:extLst>
              <a:ext uri="{FF2B5EF4-FFF2-40B4-BE49-F238E27FC236}">
                <a16:creationId xmlns:a16="http://schemas.microsoft.com/office/drawing/2014/main" xmlns="" id="{6950AA72-A81E-4611-9203-E9B1BF30DA25}"/>
              </a:ext>
            </a:extLst>
          </p:cNvPr>
          <p:cNvSpPr/>
          <p:nvPr/>
        </p:nvSpPr>
        <p:spPr>
          <a:xfrm>
            <a:off x="10615735" y="4838651"/>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9" name="Oval 18"/>
          <p:cNvSpPr/>
          <p:nvPr/>
        </p:nvSpPr>
        <p:spPr>
          <a:xfrm>
            <a:off x="10606397" y="5981818"/>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8288974" y="3758115"/>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xmlns="" id="{6950AA72-A81E-4611-9203-E9B1BF30DA25}"/>
              </a:ext>
            </a:extLst>
          </p:cNvPr>
          <p:cNvSpPr/>
          <p:nvPr/>
        </p:nvSpPr>
        <p:spPr>
          <a:xfrm>
            <a:off x="8439714" y="4853346"/>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2" name="Oval 21"/>
          <p:cNvSpPr/>
          <p:nvPr/>
        </p:nvSpPr>
        <p:spPr>
          <a:xfrm>
            <a:off x="8411522" y="5962002"/>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92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33</a:t>
            </a:fld>
            <a:endParaRPr lang="en-GB" dirty="0"/>
          </a:p>
        </p:txBody>
      </p:sp>
      <p:sp>
        <p:nvSpPr>
          <p:cNvPr id="10" name="Text Placeholder 4"/>
          <p:cNvSpPr>
            <a:spLocks noGrp="1"/>
          </p:cNvSpPr>
          <p:nvPr>
            <p:ph type="body" sz="quarter" idx="11"/>
          </p:nvPr>
        </p:nvSpPr>
        <p:spPr>
          <a:xfrm>
            <a:off x="334964" y="180788"/>
            <a:ext cx="10578842" cy="1299219"/>
          </a:xfrm>
        </p:spPr>
        <p:txBody>
          <a:bodyPr>
            <a:noAutofit/>
          </a:bodyPr>
          <a:lstStyle/>
          <a:p>
            <a:r>
              <a:rPr lang="en-GB" sz="3200" dirty="0" smtClean="0"/>
              <a:t>Very high levels of agreement with these statements – indicating high satisfaction </a:t>
            </a:r>
            <a:r>
              <a:rPr lang="en-GB" sz="3200" dirty="0"/>
              <a:t>with visitor experience</a:t>
            </a:r>
            <a:r>
              <a:rPr lang="en-GB" sz="3200" dirty="0" smtClean="0"/>
              <a:t>. Results very similar to 2014 findings </a:t>
            </a:r>
            <a:endParaRPr lang="en-GB" sz="3200" dirty="0"/>
          </a:p>
        </p:txBody>
      </p:sp>
      <p:graphicFrame>
        <p:nvGraphicFramePr>
          <p:cNvPr id="27"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3142192421"/>
              </p:ext>
            </p:extLst>
          </p:nvPr>
        </p:nvGraphicFramePr>
        <p:xfrm>
          <a:off x="1036320" y="1523638"/>
          <a:ext cx="9458331" cy="4971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61803940"/>
              </p:ext>
            </p:extLst>
          </p:nvPr>
        </p:nvGraphicFramePr>
        <p:xfrm>
          <a:off x="10566352" y="1295400"/>
          <a:ext cx="598792" cy="5060949"/>
        </p:xfrm>
        <a:graphic>
          <a:graphicData uri="http://schemas.openxmlformats.org/drawingml/2006/table">
            <a:tbl>
              <a:tblPr firstRow="1" bandRow="1">
                <a:tableStyleId>{69012ECD-51FC-41F1-AA8D-1B2483CD663E}</a:tableStyleId>
              </a:tblPr>
              <a:tblGrid>
                <a:gridCol w="598792">
                  <a:extLst>
                    <a:ext uri="{9D8B030D-6E8A-4147-A177-3AD203B41FA5}">
                      <a16:colId xmlns:a16="http://schemas.microsoft.com/office/drawing/2014/main" xmlns="" val="20001"/>
                    </a:ext>
                  </a:extLst>
                </a:gridCol>
              </a:tblGrid>
              <a:tr h="730719">
                <a:tc>
                  <a:txBody>
                    <a:bodyPr/>
                    <a:lstStyle/>
                    <a:p>
                      <a:pPr algn="ctr"/>
                      <a:r>
                        <a:rPr lang="en-GB" sz="1200" dirty="0" smtClean="0">
                          <a:solidFill>
                            <a:schemeClr val="tx1"/>
                          </a:solidFill>
                        </a:rPr>
                        <a:t>Mean score</a:t>
                      </a:r>
                      <a:endParaRPr lang="en-GB" sz="1200"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21705">
                <a:tc>
                  <a:txBody>
                    <a:bodyPr/>
                    <a:lstStyle/>
                    <a:p>
                      <a:pPr algn="ctr"/>
                      <a:r>
                        <a:rPr lang="en-GB" sz="1400" b="1" dirty="0" smtClean="0">
                          <a:solidFill>
                            <a:schemeClr val="tx1"/>
                          </a:solidFill>
                        </a:rPr>
                        <a:t>4.68</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721705">
                <a:tc>
                  <a:txBody>
                    <a:bodyPr/>
                    <a:lstStyle/>
                    <a:p>
                      <a:pPr algn="ctr"/>
                      <a:r>
                        <a:rPr lang="en-GB" sz="1400" b="1" dirty="0" smtClean="0">
                          <a:solidFill>
                            <a:schemeClr val="tx1"/>
                          </a:solidFill>
                        </a:rPr>
                        <a:t>4.68</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21705">
                <a:tc>
                  <a:txBody>
                    <a:bodyPr/>
                    <a:lstStyle/>
                    <a:p>
                      <a:pPr algn="ct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21705">
                <a:tc>
                  <a:txBody>
                    <a:bodyPr/>
                    <a:lstStyle/>
                    <a:p>
                      <a:pPr algn="ctr"/>
                      <a:r>
                        <a:rPr lang="en-GB" sz="1400" b="1" dirty="0" smtClean="0">
                          <a:solidFill>
                            <a:schemeClr val="tx1"/>
                          </a:solidFill>
                        </a:rPr>
                        <a:t>4.56</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721705">
                <a:tc>
                  <a:txBody>
                    <a:bodyPr/>
                    <a:lstStyle/>
                    <a:p>
                      <a:pPr algn="ctr"/>
                      <a:r>
                        <a:rPr lang="en-GB" sz="1400" b="1" dirty="0" smtClean="0">
                          <a:solidFill>
                            <a:schemeClr val="tx1"/>
                          </a:solidFill>
                        </a:rPr>
                        <a:t>4.52</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r>
              <a:tr h="721705">
                <a:tc>
                  <a:txBody>
                    <a:bodyPr/>
                    <a:lstStyle/>
                    <a:p>
                      <a:pPr algn="ctr"/>
                      <a:r>
                        <a:rPr lang="en-GB" sz="1400" b="1" dirty="0" smtClean="0">
                          <a:solidFill>
                            <a:schemeClr val="tx1"/>
                          </a:solidFill>
                        </a:rPr>
                        <a:t>4.56</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8" name="Text Placeholder 18">
            <a:extLst>
              <a:ext uri="{FF2B5EF4-FFF2-40B4-BE49-F238E27FC236}">
                <a16:creationId xmlns:a16="http://schemas.microsoft.com/office/drawing/2014/main" xmlns="" id="{FDA54C5D-3624-44DC-BF6D-4F4C12A0550E}"/>
              </a:ext>
            </a:extLst>
          </p:cNvPr>
          <p:cNvSpPr>
            <a:spLocks noGrp="1"/>
          </p:cNvSpPr>
          <p:nvPr>
            <p:ph type="body" sz="quarter" idx="4294967295"/>
          </p:nvPr>
        </p:nvSpPr>
        <p:spPr>
          <a:xfrm>
            <a:off x="56563" y="6512096"/>
            <a:ext cx="11557260" cy="231604"/>
          </a:xfrm>
          <a:prstGeom prst="rect">
            <a:avLst/>
          </a:prstGeom>
        </p:spPr>
        <p:txBody>
          <a:bodyPr>
            <a:noAutofit/>
          </a:bodyPr>
          <a:lstStyle/>
          <a:p>
            <a:pPr marL="0" indent="0">
              <a:lnSpc>
                <a:spcPct val="100000"/>
              </a:lnSpc>
              <a:spcBef>
                <a:spcPts val="0"/>
              </a:spcBef>
              <a:buNone/>
            </a:pPr>
            <a:r>
              <a:rPr lang="en-GB" sz="1000" b="1" dirty="0" smtClean="0"/>
              <a:t>Q32. I </a:t>
            </a:r>
            <a:r>
              <a:rPr lang="en-GB" sz="1000" b="1" dirty="0"/>
              <a:t>would like to read out a number of statements which other visitors have made about the area. Please tell me how much you agree or disagree with each of these </a:t>
            </a:r>
            <a:r>
              <a:rPr lang="en-GB" sz="1000" b="1" dirty="0" smtClean="0"/>
              <a:t>statements. Base (all): 2014 1,519, 2019 1,679 </a:t>
            </a:r>
            <a:endParaRPr lang="en-GB" sz="1000" b="1" i="1" dirty="0">
              <a:solidFill>
                <a:srgbClr val="FF0000"/>
              </a:solidFill>
            </a:endParaRPr>
          </a:p>
        </p:txBody>
      </p:sp>
      <p:cxnSp>
        <p:nvCxnSpPr>
          <p:cNvPr id="12" name="Straight Connector 11"/>
          <p:cNvCxnSpPr/>
          <p:nvPr/>
        </p:nvCxnSpPr>
        <p:spPr>
          <a:xfrm flipV="1">
            <a:off x="282384" y="3495288"/>
            <a:ext cx="11571880" cy="9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2384" y="4903902"/>
            <a:ext cx="11558815" cy="52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9564" y="2444196"/>
            <a:ext cx="2469525" cy="523220"/>
          </a:xfrm>
          <a:prstGeom prst="rect">
            <a:avLst/>
          </a:prstGeom>
          <a:noFill/>
          <a:ln>
            <a:noFill/>
          </a:ln>
        </p:spPr>
        <p:txBody>
          <a:bodyPr wrap="square" rtlCol="0">
            <a:spAutoFit/>
          </a:bodyPr>
          <a:lstStyle/>
          <a:p>
            <a:pPr algn="ctr"/>
            <a:r>
              <a:rPr lang="en-GB" sz="1400" dirty="0" smtClean="0"/>
              <a:t>I </a:t>
            </a:r>
            <a:r>
              <a:rPr lang="en-GB" sz="1400" dirty="0"/>
              <a:t>enjoyed my visit and would recommend to friends</a:t>
            </a:r>
          </a:p>
        </p:txBody>
      </p:sp>
      <p:sp>
        <p:nvSpPr>
          <p:cNvPr id="15" name="TextBox 14"/>
          <p:cNvSpPr txBox="1"/>
          <p:nvPr/>
        </p:nvSpPr>
        <p:spPr>
          <a:xfrm>
            <a:off x="436653" y="5398637"/>
            <a:ext cx="2695345" cy="307777"/>
          </a:xfrm>
          <a:prstGeom prst="rect">
            <a:avLst/>
          </a:prstGeom>
          <a:noFill/>
          <a:ln>
            <a:noFill/>
          </a:ln>
        </p:spPr>
        <p:txBody>
          <a:bodyPr wrap="square" rtlCol="0">
            <a:spAutoFit/>
          </a:bodyPr>
          <a:lstStyle/>
          <a:p>
            <a:pPr algn="ctr"/>
            <a:r>
              <a:rPr lang="en-GB" sz="1400" dirty="0"/>
              <a:t>I love this place</a:t>
            </a:r>
          </a:p>
        </p:txBody>
      </p:sp>
      <p:sp>
        <p:nvSpPr>
          <p:cNvPr id="16" name="TextBox 15"/>
          <p:cNvSpPr txBox="1"/>
          <p:nvPr/>
        </p:nvSpPr>
        <p:spPr>
          <a:xfrm>
            <a:off x="662474" y="4006922"/>
            <a:ext cx="2469524" cy="523220"/>
          </a:xfrm>
          <a:prstGeom prst="rect">
            <a:avLst/>
          </a:prstGeom>
          <a:noFill/>
          <a:ln>
            <a:noFill/>
          </a:ln>
        </p:spPr>
        <p:txBody>
          <a:bodyPr wrap="square" rtlCol="0">
            <a:spAutoFit/>
          </a:bodyPr>
          <a:lstStyle/>
          <a:p>
            <a:pPr algn="ctr"/>
            <a:r>
              <a:rPr lang="en-GB" sz="1400" dirty="0" smtClean="0"/>
              <a:t>Local </a:t>
            </a:r>
            <a:r>
              <a:rPr lang="en-GB" sz="1400" dirty="0"/>
              <a:t>people are welcoming and </a:t>
            </a:r>
            <a:r>
              <a:rPr lang="en-GB" sz="1400" dirty="0" smtClean="0"/>
              <a:t>helpful</a:t>
            </a:r>
            <a:endParaRPr lang="en-GB" sz="1400" dirty="0"/>
          </a:p>
        </p:txBody>
      </p:sp>
      <p:sp>
        <p:nvSpPr>
          <p:cNvPr id="19" name="Rectangle 18"/>
          <p:cNvSpPr/>
          <p:nvPr/>
        </p:nvSpPr>
        <p:spPr>
          <a:xfrm>
            <a:off x="5835193" y="3687374"/>
            <a:ext cx="1998617" cy="276999"/>
          </a:xfrm>
          <a:prstGeom prst="rect">
            <a:avLst/>
          </a:prstGeom>
        </p:spPr>
        <p:txBody>
          <a:bodyPr wrap="square">
            <a:spAutoFit/>
          </a:bodyPr>
          <a:lstStyle/>
          <a:p>
            <a:pPr algn="ctr"/>
            <a:r>
              <a:rPr lang="en-GB" sz="1200" i="1" dirty="0" smtClean="0"/>
              <a:t>Not asked in 2014</a:t>
            </a:r>
            <a:endParaRPr lang="en-GB" sz="1200" i="1" dirty="0"/>
          </a:p>
        </p:txBody>
      </p:sp>
    </p:spTree>
    <p:extLst>
      <p:ext uri="{BB962C8B-B14F-4D97-AF65-F5344CB8AC3E}">
        <p14:creationId xmlns:p14="http://schemas.microsoft.com/office/powerpoint/2010/main" val="232849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34</a:t>
            </a:fld>
            <a:endParaRPr lang="en-GB" dirty="0"/>
          </a:p>
        </p:txBody>
      </p:sp>
      <p:sp>
        <p:nvSpPr>
          <p:cNvPr id="10" name="Text Placeholder 4"/>
          <p:cNvSpPr>
            <a:spLocks noGrp="1"/>
          </p:cNvSpPr>
          <p:nvPr>
            <p:ph type="body" sz="quarter" idx="11"/>
          </p:nvPr>
        </p:nvSpPr>
        <p:spPr>
          <a:xfrm>
            <a:off x="334964" y="180788"/>
            <a:ext cx="10578842" cy="1299219"/>
          </a:xfrm>
        </p:spPr>
        <p:txBody>
          <a:bodyPr>
            <a:noAutofit/>
          </a:bodyPr>
          <a:lstStyle/>
          <a:p>
            <a:r>
              <a:rPr lang="en-GB" sz="1900" dirty="0" smtClean="0"/>
              <a:t>Slightly lower levels of agreement in relation to voluntary donations to local projects compared to the other statements – although agreement is higher than in 2014 (though please note question wording not directly comparable). There was little difference by origin here, though European visitors were less likely to agree than Scotland respondents. Agreement has also increased that information is easy to find / access</a:t>
            </a:r>
            <a:endParaRPr lang="en-GB" sz="1900" dirty="0"/>
          </a:p>
        </p:txBody>
      </p:sp>
      <p:graphicFrame>
        <p:nvGraphicFramePr>
          <p:cNvPr id="27"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3657245580"/>
              </p:ext>
            </p:extLst>
          </p:nvPr>
        </p:nvGraphicFramePr>
        <p:xfrm>
          <a:off x="970332" y="1700856"/>
          <a:ext cx="9458331" cy="36066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81764660"/>
              </p:ext>
            </p:extLst>
          </p:nvPr>
        </p:nvGraphicFramePr>
        <p:xfrm>
          <a:off x="10566352" y="2026761"/>
          <a:ext cx="598792" cy="3204652"/>
        </p:xfrm>
        <a:graphic>
          <a:graphicData uri="http://schemas.openxmlformats.org/drawingml/2006/table">
            <a:tbl>
              <a:tblPr firstRow="1" bandRow="1">
                <a:tableStyleId>{69012ECD-51FC-41F1-AA8D-1B2483CD663E}</a:tableStyleId>
              </a:tblPr>
              <a:tblGrid>
                <a:gridCol w="598792">
                  <a:extLst>
                    <a:ext uri="{9D8B030D-6E8A-4147-A177-3AD203B41FA5}">
                      <a16:colId xmlns:a16="http://schemas.microsoft.com/office/drawing/2014/main" xmlns="" val="20001"/>
                    </a:ext>
                  </a:extLst>
                </a:gridCol>
              </a:tblGrid>
              <a:tr h="801163">
                <a:tc>
                  <a:txBody>
                    <a:bodyPr/>
                    <a:lstStyle/>
                    <a:p>
                      <a:pPr algn="ctr"/>
                      <a:r>
                        <a:rPr lang="en-GB" sz="1400" b="1" dirty="0" smtClean="0">
                          <a:solidFill>
                            <a:schemeClr val="tx1"/>
                          </a:solidFill>
                        </a:rPr>
                        <a:t>4.21</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801163">
                <a:tc>
                  <a:txBody>
                    <a:bodyPr/>
                    <a:lstStyle/>
                    <a:p>
                      <a:pPr algn="ctr"/>
                      <a:r>
                        <a:rPr lang="en-GB" sz="1400" b="1" dirty="0" smtClean="0">
                          <a:solidFill>
                            <a:schemeClr val="tx1"/>
                          </a:solidFill>
                        </a:rPr>
                        <a:t>4.31</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801163">
                <a:tc>
                  <a:txBody>
                    <a:bodyPr/>
                    <a:lstStyle/>
                    <a:p>
                      <a:pPr algn="ctr"/>
                      <a:r>
                        <a:rPr lang="en-GB" sz="1400" b="1" dirty="0" smtClean="0">
                          <a:solidFill>
                            <a:schemeClr val="tx1"/>
                          </a:solidFill>
                        </a:rPr>
                        <a:t>3.26</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801163">
                <a:tc>
                  <a:txBody>
                    <a:bodyPr/>
                    <a:lstStyle/>
                    <a:p>
                      <a:pPr algn="ctr"/>
                      <a:r>
                        <a:rPr lang="en-GB" sz="1400" b="1" dirty="0" smtClean="0">
                          <a:solidFill>
                            <a:schemeClr val="tx1"/>
                          </a:solidFill>
                        </a:rPr>
                        <a:t>3.81</a:t>
                      </a:r>
                      <a:endParaRPr lang="en-GB" sz="1400" b="1" dirty="0">
                        <a:solidFill>
                          <a:schemeClr val="tx1"/>
                        </a:solidFill>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8" name="Text Placeholder 18">
            <a:extLst>
              <a:ext uri="{FF2B5EF4-FFF2-40B4-BE49-F238E27FC236}">
                <a16:creationId xmlns:a16="http://schemas.microsoft.com/office/drawing/2014/main" xmlns="" id="{FDA54C5D-3624-44DC-BF6D-4F4C12A0550E}"/>
              </a:ext>
            </a:extLst>
          </p:cNvPr>
          <p:cNvSpPr>
            <a:spLocks noGrp="1"/>
          </p:cNvSpPr>
          <p:nvPr>
            <p:ph type="body" sz="quarter" idx="4294967295"/>
          </p:nvPr>
        </p:nvSpPr>
        <p:spPr>
          <a:xfrm>
            <a:off x="56563" y="6512096"/>
            <a:ext cx="11557260" cy="231604"/>
          </a:xfrm>
          <a:prstGeom prst="rect">
            <a:avLst/>
          </a:prstGeom>
        </p:spPr>
        <p:txBody>
          <a:bodyPr>
            <a:noAutofit/>
          </a:bodyPr>
          <a:lstStyle/>
          <a:p>
            <a:pPr marL="0" indent="0">
              <a:lnSpc>
                <a:spcPct val="100000"/>
              </a:lnSpc>
              <a:spcBef>
                <a:spcPts val="0"/>
              </a:spcBef>
              <a:buNone/>
            </a:pPr>
            <a:r>
              <a:rPr lang="en-GB" sz="1000" b="1" dirty="0" smtClean="0"/>
              <a:t>Q32. I </a:t>
            </a:r>
            <a:r>
              <a:rPr lang="en-GB" sz="1000" b="1" dirty="0"/>
              <a:t>would like to read out a number of statements which other visitors have made about the area. Please tell me how much you agree or disagree with each of these </a:t>
            </a:r>
            <a:r>
              <a:rPr lang="en-GB" sz="1000" b="1" dirty="0" smtClean="0"/>
              <a:t>statements. Base (all): 2014 1,519, 2019 1,679 </a:t>
            </a:r>
            <a:endParaRPr lang="en-GB" sz="1000" b="1" i="1" dirty="0">
              <a:solidFill>
                <a:srgbClr val="FF0000"/>
              </a:solidFill>
            </a:endParaRPr>
          </a:p>
        </p:txBody>
      </p:sp>
      <p:cxnSp>
        <p:nvCxnSpPr>
          <p:cNvPr id="12" name="Straight Connector 11"/>
          <p:cNvCxnSpPr/>
          <p:nvPr/>
        </p:nvCxnSpPr>
        <p:spPr>
          <a:xfrm flipV="1">
            <a:off x="282384" y="3616070"/>
            <a:ext cx="11571880" cy="9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4278" y="4048340"/>
            <a:ext cx="2663177" cy="738664"/>
          </a:xfrm>
          <a:prstGeom prst="rect">
            <a:avLst/>
          </a:prstGeom>
          <a:noFill/>
          <a:ln>
            <a:noFill/>
          </a:ln>
        </p:spPr>
        <p:txBody>
          <a:bodyPr wrap="square" rtlCol="0">
            <a:spAutoFit/>
          </a:bodyPr>
          <a:lstStyle/>
          <a:p>
            <a:pPr algn="ctr"/>
            <a:r>
              <a:rPr lang="en-GB" sz="1400" dirty="0"/>
              <a:t>I would consider making a voluntary donation towards local access and nature projects</a:t>
            </a:r>
          </a:p>
        </p:txBody>
      </p:sp>
      <p:sp>
        <p:nvSpPr>
          <p:cNvPr id="18" name="TextBox 17"/>
          <p:cNvSpPr txBox="1"/>
          <p:nvPr/>
        </p:nvSpPr>
        <p:spPr>
          <a:xfrm>
            <a:off x="484278" y="2559455"/>
            <a:ext cx="2695345" cy="523220"/>
          </a:xfrm>
          <a:prstGeom prst="rect">
            <a:avLst/>
          </a:prstGeom>
          <a:noFill/>
          <a:ln>
            <a:noFill/>
          </a:ln>
        </p:spPr>
        <p:txBody>
          <a:bodyPr wrap="square" rtlCol="0">
            <a:spAutoFit/>
          </a:bodyPr>
          <a:lstStyle/>
          <a:p>
            <a:pPr algn="ctr"/>
            <a:r>
              <a:rPr lang="en-GB" sz="1400" dirty="0"/>
              <a:t>Information about the National Park is easy to find / access</a:t>
            </a:r>
          </a:p>
        </p:txBody>
      </p:sp>
      <p:sp>
        <p:nvSpPr>
          <p:cNvPr id="3" name="Rectangle 2"/>
          <p:cNvSpPr/>
          <p:nvPr/>
        </p:nvSpPr>
        <p:spPr>
          <a:xfrm>
            <a:off x="4230061" y="4237997"/>
            <a:ext cx="5570971" cy="400110"/>
          </a:xfrm>
          <a:prstGeom prst="rect">
            <a:avLst/>
          </a:prstGeom>
        </p:spPr>
        <p:txBody>
          <a:bodyPr wrap="square">
            <a:spAutoFit/>
          </a:bodyPr>
          <a:lstStyle/>
          <a:p>
            <a:pPr algn="ctr"/>
            <a:r>
              <a:rPr lang="en-GB" sz="1000" b="1" i="1" dirty="0" smtClean="0"/>
              <a:t>2014 wording: ‘I </a:t>
            </a:r>
            <a:r>
              <a:rPr lang="en-GB" sz="1000" b="1" i="1" dirty="0"/>
              <a:t>would consider donating a little time or money to help local conservation </a:t>
            </a:r>
            <a:r>
              <a:rPr lang="en-GB" sz="1000" b="1" i="1" dirty="0" smtClean="0"/>
              <a:t>projects’</a:t>
            </a:r>
          </a:p>
          <a:p>
            <a:pPr algn="ctr"/>
            <a:r>
              <a:rPr lang="en-GB" sz="1000" b="1" i="1" dirty="0" smtClean="0"/>
              <a:t>Significance testing not shown due to data not being comparable</a:t>
            </a:r>
            <a:endParaRPr lang="en-GB" sz="1000" b="1" i="1" dirty="0"/>
          </a:p>
        </p:txBody>
      </p:sp>
      <p:graphicFrame>
        <p:nvGraphicFramePr>
          <p:cNvPr id="6" name="Table 5"/>
          <p:cNvGraphicFramePr>
            <a:graphicFrameLocks noGrp="1"/>
          </p:cNvGraphicFramePr>
          <p:nvPr>
            <p:extLst>
              <p:ext uri="{D42A27DB-BD31-4B8C-83A1-F6EECF244321}">
                <p14:modId xmlns:p14="http://schemas.microsoft.com/office/powerpoint/2010/main" val="672885225"/>
              </p:ext>
            </p:extLst>
          </p:nvPr>
        </p:nvGraphicFramePr>
        <p:xfrm>
          <a:off x="3371850" y="5722790"/>
          <a:ext cx="6823028" cy="548632"/>
        </p:xfrm>
        <a:graphic>
          <a:graphicData uri="http://schemas.openxmlformats.org/drawingml/2006/table">
            <a:tbl>
              <a:tblPr firstRow="1" bandRow="1">
                <a:tableStyleId>{69012ECD-51FC-41F1-AA8D-1B2483CD663E}</a:tableStyleId>
              </a:tblPr>
              <a:tblGrid>
                <a:gridCol w="2524125"/>
                <a:gridCol w="752475"/>
                <a:gridCol w="866775"/>
                <a:gridCol w="790575"/>
                <a:gridCol w="828675"/>
                <a:gridCol w="1060403"/>
              </a:tblGrid>
              <a:tr h="257346">
                <a:tc>
                  <a:txBody>
                    <a:bodyPr/>
                    <a:lstStyle/>
                    <a:p>
                      <a:endParaRPr lang="en-GB" sz="1200" dirty="0">
                        <a:latin typeface="+mn-lt"/>
                      </a:endParaRPr>
                    </a:p>
                  </a:txBody>
                  <a:tcPr/>
                </a:tc>
                <a:tc>
                  <a:txBody>
                    <a:bodyPr/>
                    <a:lstStyle/>
                    <a:p>
                      <a:pPr algn="ctr"/>
                      <a:r>
                        <a:rPr lang="en-GB" sz="1200" dirty="0" smtClean="0"/>
                        <a:t>All</a:t>
                      </a:r>
                      <a:endParaRPr lang="en-GB" sz="1200" dirty="0"/>
                    </a:p>
                  </a:txBody>
                  <a:tcPr/>
                </a:tc>
                <a:tc>
                  <a:txBody>
                    <a:bodyPr/>
                    <a:lstStyle/>
                    <a:p>
                      <a:pPr algn="ctr"/>
                      <a:r>
                        <a:rPr lang="en-GB" sz="1200" dirty="0" smtClean="0"/>
                        <a:t>Scotland</a:t>
                      </a:r>
                      <a:endParaRPr lang="en-GB" sz="1200" dirty="0"/>
                    </a:p>
                  </a:txBody>
                  <a:tcPr/>
                </a:tc>
                <a:tc>
                  <a:txBody>
                    <a:bodyPr/>
                    <a:lstStyle/>
                    <a:p>
                      <a:pPr algn="ctr"/>
                      <a:r>
                        <a:rPr lang="en-GB" sz="1200" dirty="0" smtClean="0"/>
                        <a:t>rUK</a:t>
                      </a:r>
                      <a:endParaRPr lang="en-GB" sz="1200" dirty="0"/>
                    </a:p>
                  </a:txBody>
                  <a:tcPr/>
                </a:tc>
                <a:tc>
                  <a:txBody>
                    <a:bodyPr/>
                    <a:lstStyle/>
                    <a:p>
                      <a:pPr algn="ctr"/>
                      <a:r>
                        <a:rPr lang="en-GB" sz="1200" dirty="0" smtClean="0"/>
                        <a:t>Europe</a:t>
                      </a:r>
                      <a:endParaRPr lang="en-GB" sz="1200" dirty="0"/>
                    </a:p>
                  </a:txBody>
                  <a:tcPr/>
                </a:tc>
                <a:tc>
                  <a:txBody>
                    <a:bodyPr/>
                    <a:lstStyle/>
                    <a:p>
                      <a:pPr algn="ctr"/>
                      <a:r>
                        <a:rPr lang="en-GB" sz="1200" dirty="0" smtClean="0"/>
                        <a:t>Rest of world</a:t>
                      </a:r>
                      <a:endParaRPr lang="en-GB" sz="1200" dirty="0"/>
                    </a:p>
                  </a:txBody>
                  <a:tcPr/>
                </a:tc>
              </a:tr>
              <a:tr h="25733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Would consider a voluntary donation</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64%</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65%</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smtClean="0">
                          <a:ln>
                            <a:noFill/>
                          </a:ln>
                          <a:solidFill>
                            <a:schemeClr val="tx1"/>
                          </a:solidFill>
                          <a:effectLst/>
                          <a:latin typeface="+mn-lt"/>
                          <a:ea typeface="+mn-ea"/>
                          <a:cs typeface="+mn-cs"/>
                        </a:rPr>
                        <a:t>64%</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58%</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67%</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bl>
          </a:graphicData>
        </a:graphic>
      </p:graphicFrame>
      <p:sp>
        <p:nvSpPr>
          <p:cNvPr id="20" name="Right Brace 19"/>
          <p:cNvSpPr/>
          <p:nvPr/>
        </p:nvSpPr>
        <p:spPr>
          <a:xfrm rot="5400000">
            <a:off x="7872302" y="3753993"/>
            <a:ext cx="371695" cy="312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Oval 14"/>
          <p:cNvSpPr/>
          <p:nvPr/>
        </p:nvSpPr>
        <p:spPr>
          <a:xfrm>
            <a:off x="10585622" y="3070815"/>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10529269" y="1635862"/>
            <a:ext cx="655949" cy="523220"/>
          </a:xfrm>
          <a:prstGeom prst="rect">
            <a:avLst/>
          </a:prstGeom>
        </p:spPr>
        <p:txBody>
          <a:bodyPr wrap="none">
            <a:spAutoFit/>
          </a:bodyPr>
          <a:lstStyle/>
          <a:p>
            <a:pPr algn="ctr"/>
            <a:r>
              <a:rPr lang="en-GB" sz="1400" b="1" dirty="0"/>
              <a:t>Mean </a:t>
            </a:r>
            <a:endParaRPr lang="en-GB" sz="1400" b="1" dirty="0" smtClean="0"/>
          </a:p>
          <a:p>
            <a:pPr algn="ctr"/>
            <a:r>
              <a:rPr lang="en-GB" sz="1400" b="1" dirty="0" smtClean="0"/>
              <a:t>score</a:t>
            </a:r>
            <a:endParaRPr lang="en-GB" sz="1400" b="1" dirty="0"/>
          </a:p>
        </p:txBody>
      </p:sp>
      <p:sp>
        <p:nvSpPr>
          <p:cNvPr id="19" name="Oval 18"/>
          <p:cNvSpPr/>
          <p:nvPr/>
        </p:nvSpPr>
        <p:spPr>
          <a:xfrm>
            <a:off x="8645272" y="3070815"/>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0843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6531810" cy="1525603"/>
          </a:xfrm>
        </p:spPr>
        <p:txBody>
          <a:bodyPr/>
          <a:lstStyle/>
          <a:p>
            <a:r>
              <a:rPr lang="en-US" dirty="0" smtClean="0"/>
              <a:t>Ratings and areas for improvement</a:t>
            </a:r>
            <a:endParaRPr lang="en-GB" dirty="0"/>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35</a:t>
            </a:fld>
            <a:endParaRPr lang="en-GB" dirty="0"/>
          </a:p>
        </p:txBody>
      </p:sp>
    </p:spTree>
    <p:extLst>
      <p:ext uri="{BB962C8B-B14F-4D97-AF65-F5344CB8AC3E}">
        <p14:creationId xmlns:p14="http://schemas.microsoft.com/office/powerpoint/2010/main" val="81329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36</a:t>
            </a:fld>
            <a:endParaRPr lang="en-GB" dirty="0"/>
          </a:p>
        </p:txBody>
      </p:sp>
      <p:sp>
        <p:nvSpPr>
          <p:cNvPr id="10" name="Text Placeholder 4"/>
          <p:cNvSpPr>
            <a:spLocks noGrp="1"/>
          </p:cNvSpPr>
          <p:nvPr>
            <p:ph type="body" sz="quarter" idx="11"/>
          </p:nvPr>
        </p:nvSpPr>
        <p:spPr>
          <a:xfrm>
            <a:off x="334964" y="180788"/>
            <a:ext cx="10578842" cy="1299219"/>
          </a:xfrm>
        </p:spPr>
        <p:txBody>
          <a:bodyPr>
            <a:noAutofit/>
          </a:bodyPr>
          <a:lstStyle/>
          <a:p>
            <a:r>
              <a:rPr lang="en-GB" sz="2200" dirty="0" smtClean="0"/>
              <a:t>Most facilities rated highly, although the balance was towards ‘good’ rather than ‘very good’. Public transport, mobile reception and Wi-Fi access were less well rated, although more now rate mobile reception and Wi-Fi access as ‘very good’ than in 2014. Ratings have declined for public transport and availability of public toilets, and to a lesser extent, provision of parking</a:t>
            </a:r>
            <a:endParaRPr lang="en-GB" sz="2200" dirty="0"/>
          </a:p>
        </p:txBody>
      </p:sp>
      <p:sp>
        <p:nvSpPr>
          <p:cNvPr id="8" name="Text Placeholder 18">
            <a:extLst>
              <a:ext uri="{FF2B5EF4-FFF2-40B4-BE49-F238E27FC236}">
                <a16:creationId xmlns:a16="http://schemas.microsoft.com/office/drawing/2014/main" xmlns="" id="{FDA54C5D-3624-44DC-BF6D-4F4C12A0550E}"/>
              </a:ext>
            </a:extLst>
          </p:cNvPr>
          <p:cNvSpPr>
            <a:spLocks noGrp="1"/>
          </p:cNvSpPr>
          <p:nvPr>
            <p:ph type="body" sz="quarter" idx="4294967295"/>
          </p:nvPr>
        </p:nvSpPr>
        <p:spPr>
          <a:xfrm>
            <a:off x="0" y="6523349"/>
            <a:ext cx="10163761" cy="235669"/>
          </a:xfrm>
          <a:prstGeom prst="rect">
            <a:avLst/>
          </a:prstGeom>
        </p:spPr>
        <p:txBody>
          <a:bodyPr>
            <a:noAutofit/>
          </a:bodyPr>
          <a:lstStyle/>
          <a:p>
            <a:pPr marL="0" indent="0">
              <a:lnSpc>
                <a:spcPct val="100000"/>
              </a:lnSpc>
              <a:spcBef>
                <a:spcPts val="0"/>
              </a:spcBef>
              <a:buNone/>
            </a:pPr>
            <a:r>
              <a:rPr lang="en-GB" sz="1000" b="1" dirty="0" smtClean="0"/>
              <a:t>Q34</a:t>
            </a:r>
            <a:r>
              <a:rPr lang="en-GB" sz="1000" b="1" dirty="0"/>
              <a:t>. </a:t>
            </a:r>
            <a:r>
              <a:rPr lang="en-GB" sz="1000" b="1" dirty="0" smtClean="0"/>
              <a:t>How </a:t>
            </a:r>
            <a:r>
              <a:rPr lang="en-GB" sz="1000" b="1" dirty="0"/>
              <a:t>would you rate the following facilities in the National Park? </a:t>
            </a:r>
            <a:r>
              <a:rPr lang="en-GB" sz="1000" b="1" dirty="0" smtClean="0"/>
              <a:t>Base (all who used facilities): 2014 283-1,477, 2019 325-1,613. </a:t>
            </a:r>
            <a:r>
              <a:rPr lang="en-GB" sz="1000" b="1" i="1" dirty="0" smtClean="0"/>
              <a:t>NB 2014 ‘Signposts’ (not ‘Signposts/signage’)</a:t>
            </a:r>
            <a:endParaRPr lang="en-GB" sz="1000" b="1" i="1" dirty="0"/>
          </a:p>
        </p:txBody>
      </p:sp>
      <p:graphicFrame>
        <p:nvGraphicFramePr>
          <p:cNvPr id="20" name="Chart 19"/>
          <p:cNvGraphicFramePr/>
          <p:nvPr>
            <p:extLst>
              <p:ext uri="{D42A27DB-BD31-4B8C-83A1-F6EECF244321}">
                <p14:modId xmlns:p14="http://schemas.microsoft.com/office/powerpoint/2010/main" val="4113260016"/>
              </p:ext>
            </p:extLst>
          </p:nvPr>
        </p:nvGraphicFramePr>
        <p:xfrm>
          <a:off x="334965" y="1480007"/>
          <a:ext cx="11575410" cy="4977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5854564"/>
              </p:ext>
            </p:extLst>
          </p:nvPr>
        </p:nvGraphicFramePr>
        <p:xfrm>
          <a:off x="1630832" y="1985883"/>
          <a:ext cx="10011274" cy="582674"/>
        </p:xfrm>
        <a:graphic>
          <a:graphicData uri="http://schemas.openxmlformats.org/drawingml/2006/table">
            <a:tbl>
              <a:tblPr firstRow="1" bandRow="1">
                <a:tableStyleId>{69012ECD-51FC-41F1-AA8D-1B2483CD663E}</a:tableStyleId>
              </a:tblPr>
              <a:tblGrid>
                <a:gridCol w="715091"/>
                <a:gridCol w="715091"/>
                <a:gridCol w="715091"/>
                <a:gridCol w="715091"/>
                <a:gridCol w="715091"/>
                <a:gridCol w="715091"/>
                <a:gridCol w="715091"/>
                <a:gridCol w="715091"/>
                <a:gridCol w="715091"/>
                <a:gridCol w="715091"/>
                <a:gridCol w="715091"/>
                <a:gridCol w="715091"/>
                <a:gridCol w="715091"/>
                <a:gridCol w="715091"/>
              </a:tblGrid>
              <a:tr h="185012">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8354">
                <a:tc>
                  <a:txBody>
                    <a:bodyPr/>
                    <a:lstStyle/>
                    <a:p>
                      <a:pPr algn="ctr"/>
                      <a:r>
                        <a:rPr lang="en-GB" sz="1200" b="1" dirty="0" smtClean="0">
                          <a:solidFill>
                            <a:schemeClr val="tx1"/>
                          </a:solidFill>
                        </a:rPr>
                        <a:t>4.29</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4.30</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4.14</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4.19</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4.27</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4.18</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4.10</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3.73</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3.11</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3.21</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3.11</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3.17</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3.86</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3.14</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1" name="Straight Connector 20"/>
          <p:cNvCxnSpPr/>
          <p:nvPr/>
        </p:nvCxnSpPr>
        <p:spPr>
          <a:xfrm flipV="1">
            <a:off x="3063292" y="1967029"/>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07162" y="1987451"/>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913328" y="1989020"/>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357200" y="1990588"/>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82221" y="1982729"/>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226091" y="1993725"/>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472" y="2258366"/>
            <a:ext cx="1004950" cy="276999"/>
          </a:xfrm>
          <a:prstGeom prst="rect">
            <a:avLst/>
          </a:prstGeom>
          <a:noFill/>
        </p:spPr>
        <p:txBody>
          <a:bodyPr wrap="square" rtlCol="0">
            <a:spAutoFit/>
          </a:bodyPr>
          <a:lstStyle/>
          <a:p>
            <a:r>
              <a:rPr lang="en-GB" sz="1200" b="1" dirty="0" smtClean="0"/>
              <a:t>Mean score</a:t>
            </a:r>
            <a:endParaRPr lang="en-GB" sz="1200" b="1" dirty="0"/>
          </a:p>
        </p:txBody>
      </p:sp>
      <p:sp>
        <p:nvSpPr>
          <p:cNvPr id="22" name="TextBox 21"/>
          <p:cNvSpPr txBox="1"/>
          <p:nvPr/>
        </p:nvSpPr>
        <p:spPr>
          <a:xfrm>
            <a:off x="1638692" y="5668736"/>
            <a:ext cx="1395167" cy="461665"/>
          </a:xfrm>
          <a:prstGeom prst="rect">
            <a:avLst/>
          </a:prstGeom>
          <a:solidFill>
            <a:schemeClr val="bg1"/>
          </a:solidFill>
        </p:spPr>
        <p:txBody>
          <a:bodyPr wrap="square" rtlCol="0">
            <a:spAutoFit/>
          </a:bodyPr>
          <a:lstStyle/>
          <a:p>
            <a:pPr algn="ctr"/>
            <a:r>
              <a:rPr lang="en-GB" sz="1200" b="1" dirty="0" smtClean="0"/>
              <a:t>Conditions of paths and tracks</a:t>
            </a:r>
            <a:endParaRPr lang="en-GB" sz="1200" b="1" dirty="0"/>
          </a:p>
        </p:txBody>
      </p:sp>
      <p:sp>
        <p:nvSpPr>
          <p:cNvPr id="30" name="TextBox 29"/>
          <p:cNvSpPr txBox="1"/>
          <p:nvPr/>
        </p:nvSpPr>
        <p:spPr>
          <a:xfrm>
            <a:off x="3080575" y="5669570"/>
            <a:ext cx="1395167" cy="461665"/>
          </a:xfrm>
          <a:prstGeom prst="rect">
            <a:avLst/>
          </a:prstGeom>
          <a:solidFill>
            <a:schemeClr val="bg1"/>
          </a:solidFill>
        </p:spPr>
        <p:txBody>
          <a:bodyPr wrap="square" rtlCol="0">
            <a:spAutoFit/>
          </a:bodyPr>
          <a:lstStyle/>
          <a:p>
            <a:pPr algn="ctr"/>
            <a:r>
              <a:rPr lang="en-GB" sz="1200" b="1" dirty="0" smtClean="0"/>
              <a:t>Signposts/</a:t>
            </a:r>
          </a:p>
          <a:p>
            <a:pPr algn="ctr"/>
            <a:r>
              <a:rPr lang="en-GB" sz="1200" b="1" dirty="0" smtClean="0"/>
              <a:t>signage</a:t>
            </a:r>
            <a:endParaRPr lang="en-GB" sz="1200" b="1" dirty="0"/>
          </a:p>
        </p:txBody>
      </p:sp>
      <p:sp>
        <p:nvSpPr>
          <p:cNvPr id="31" name="TextBox 30"/>
          <p:cNvSpPr txBox="1"/>
          <p:nvPr/>
        </p:nvSpPr>
        <p:spPr>
          <a:xfrm>
            <a:off x="4517008" y="5687590"/>
            <a:ext cx="1395167" cy="461665"/>
          </a:xfrm>
          <a:prstGeom prst="rect">
            <a:avLst/>
          </a:prstGeom>
          <a:solidFill>
            <a:schemeClr val="bg1"/>
          </a:solidFill>
        </p:spPr>
        <p:txBody>
          <a:bodyPr wrap="square" rtlCol="0">
            <a:spAutoFit/>
          </a:bodyPr>
          <a:lstStyle/>
          <a:p>
            <a:pPr algn="ctr"/>
            <a:r>
              <a:rPr lang="en-GB" sz="1200" b="1" dirty="0" smtClean="0"/>
              <a:t>Provision of </a:t>
            </a:r>
          </a:p>
          <a:p>
            <a:pPr algn="ctr"/>
            <a:r>
              <a:rPr lang="en-GB" sz="1200" b="1" dirty="0" smtClean="0"/>
              <a:t>car parks</a:t>
            </a:r>
            <a:endParaRPr lang="en-GB" sz="1200" b="1" dirty="0"/>
          </a:p>
        </p:txBody>
      </p:sp>
      <p:sp>
        <p:nvSpPr>
          <p:cNvPr id="32" name="TextBox 31"/>
          <p:cNvSpPr txBox="1"/>
          <p:nvPr/>
        </p:nvSpPr>
        <p:spPr>
          <a:xfrm>
            <a:off x="5931604" y="5670473"/>
            <a:ext cx="1395167" cy="461665"/>
          </a:xfrm>
          <a:prstGeom prst="rect">
            <a:avLst/>
          </a:prstGeom>
          <a:solidFill>
            <a:schemeClr val="bg1"/>
          </a:solidFill>
        </p:spPr>
        <p:txBody>
          <a:bodyPr wrap="square" rtlCol="0">
            <a:spAutoFit/>
          </a:bodyPr>
          <a:lstStyle/>
          <a:p>
            <a:pPr algn="ctr"/>
            <a:r>
              <a:rPr lang="en-GB" sz="1200" b="1" dirty="0" smtClean="0"/>
              <a:t>Availability of public toilets</a:t>
            </a:r>
            <a:endParaRPr lang="en-GB" sz="1200" b="1" dirty="0"/>
          </a:p>
        </p:txBody>
      </p:sp>
      <p:sp>
        <p:nvSpPr>
          <p:cNvPr id="33" name="TextBox 32"/>
          <p:cNvSpPr txBox="1"/>
          <p:nvPr/>
        </p:nvSpPr>
        <p:spPr>
          <a:xfrm>
            <a:off x="7366201" y="5676069"/>
            <a:ext cx="1395167" cy="461665"/>
          </a:xfrm>
          <a:prstGeom prst="rect">
            <a:avLst/>
          </a:prstGeom>
          <a:solidFill>
            <a:schemeClr val="bg1"/>
          </a:solidFill>
        </p:spPr>
        <p:txBody>
          <a:bodyPr wrap="square" rtlCol="0">
            <a:spAutoFit/>
          </a:bodyPr>
          <a:lstStyle/>
          <a:p>
            <a:pPr algn="ctr"/>
            <a:r>
              <a:rPr lang="en-GB" sz="1200" b="1" dirty="0" smtClean="0"/>
              <a:t>Mobile phone reception</a:t>
            </a:r>
            <a:endParaRPr lang="en-GB" sz="1200" b="1" dirty="0"/>
          </a:p>
        </p:txBody>
      </p:sp>
      <p:sp>
        <p:nvSpPr>
          <p:cNvPr id="34" name="TextBox 33"/>
          <p:cNvSpPr txBox="1"/>
          <p:nvPr/>
        </p:nvSpPr>
        <p:spPr>
          <a:xfrm>
            <a:off x="8827357" y="5666544"/>
            <a:ext cx="1395167" cy="461665"/>
          </a:xfrm>
          <a:prstGeom prst="rect">
            <a:avLst/>
          </a:prstGeom>
          <a:solidFill>
            <a:schemeClr val="bg1"/>
          </a:solidFill>
        </p:spPr>
        <p:txBody>
          <a:bodyPr wrap="square" rtlCol="0">
            <a:spAutoFit/>
          </a:bodyPr>
          <a:lstStyle/>
          <a:p>
            <a:pPr algn="ctr"/>
            <a:r>
              <a:rPr lang="en-GB" sz="1200" b="1" dirty="0" smtClean="0"/>
              <a:t>Wi-Fi</a:t>
            </a:r>
          </a:p>
          <a:p>
            <a:pPr algn="ctr"/>
            <a:r>
              <a:rPr lang="en-GB" sz="1200" b="1" dirty="0" smtClean="0"/>
              <a:t>access</a:t>
            </a:r>
            <a:endParaRPr lang="en-GB" sz="1200" b="1" dirty="0"/>
          </a:p>
        </p:txBody>
      </p:sp>
      <p:sp>
        <p:nvSpPr>
          <p:cNvPr id="35" name="TextBox 34"/>
          <p:cNvSpPr txBox="1"/>
          <p:nvPr/>
        </p:nvSpPr>
        <p:spPr>
          <a:xfrm>
            <a:off x="10260232" y="5673531"/>
            <a:ext cx="1395167" cy="461665"/>
          </a:xfrm>
          <a:prstGeom prst="rect">
            <a:avLst/>
          </a:prstGeom>
          <a:solidFill>
            <a:schemeClr val="bg1"/>
          </a:solidFill>
        </p:spPr>
        <p:txBody>
          <a:bodyPr wrap="square" rtlCol="0">
            <a:spAutoFit/>
          </a:bodyPr>
          <a:lstStyle/>
          <a:p>
            <a:pPr algn="ctr"/>
            <a:r>
              <a:rPr lang="en-GB" sz="1200" b="1" dirty="0" smtClean="0"/>
              <a:t>Public</a:t>
            </a:r>
          </a:p>
          <a:p>
            <a:pPr algn="ctr"/>
            <a:r>
              <a:rPr lang="en-GB" sz="1200" b="1" dirty="0" smtClean="0"/>
              <a:t>transport</a:t>
            </a:r>
            <a:endParaRPr lang="en-GB" sz="1200" b="1" dirty="0"/>
          </a:p>
        </p:txBody>
      </p:sp>
      <p:sp>
        <p:nvSpPr>
          <p:cNvPr id="36" name="Oval 35">
            <a:extLst>
              <a:ext uri="{FF2B5EF4-FFF2-40B4-BE49-F238E27FC236}">
                <a16:creationId xmlns:a16="http://schemas.microsoft.com/office/drawing/2014/main" xmlns="" id="{6950AA72-A81E-4611-9203-E9B1BF30DA25}"/>
              </a:ext>
            </a:extLst>
          </p:cNvPr>
          <p:cNvSpPr/>
          <p:nvPr/>
        </p:nvSpPr>
        <p:spPr>
          <a:xfrm>
            <a:off x="11023369" y="2239512"/>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37" name="Oval 36">
            <a:extLst>
              <a:ext uri="{FF2B5EF4-FFF2-40B4-BE49-F238E27FC236}">
                <a16:creationId xmlns:a16="http://schemas.microsoft.com/office/drawing/2014/main" xmlns="" id="{6950AA72-A81E-4611-9203-E9B1BF30DA25}"/>
              </a:ext>
            </a:extLst>
          </p:cNvPr>
          <p:cNvSpPr/>
          <p:nvPr/>
        </p:nvSpPr>
        <p:spPr>
          <a:xfrm>
            <a:off x="6738947" y="2243780"/>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38" name="Oval 37">
            <a:extLst>
              <a:ext uri="{FF2B5EF4-FFF2-40B4-BE49-F238E27FC236}">
                <a16:creationId xmlns:a16="http://schemas.microsoft.com/office/drawing/2014/main" xmlns="" id="{6950AA72-A81E-4611-9203-E9B1BF30DA25}"/>
              </a:ext>
            </a:extLst>
          </p:cNvPr>
          <p:cNvSpPr/>
          <p:nvPr/>
        </p:nvSpPr>
        <p:spPr>
          <a:xfrm>
            <a:off x="5308336" y="2236833"/>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40" name="Oval 39"/>
          <p:cNvSpPr/>
          <p:nvPr/>
        </p:nvSpPr>
        <p:spPr>
          <a:xfrm>
            <a:off x="8148489" y="2250723"/>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xmlns="" id="{6950AA72-A81E-4611-9203-E9B1BF30DA25}"/>
              </a:ext>
            </a:extLst>
          </p:cNvPr>
          <p:cNvSpPr/>
          <p:nvPr/>
        </p:nvSpPr>
        <p:spPr>
          <a:xfrm>
            <a:off x="6753923" y="2809885"/>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9" name="Oval 28">
            <a:extLst>
              <a:ext uri="{FF2B5EF4-FFF2-40B4-BE49-F238E27FC236}">
                <a16:creationId xmlns:a16="http://schemas.microsoft.com/office/drawing/2014/main" xmlns="" id="{6950AA72-A81E-4611-9203-E9B1BF30DA25}"/>
              </a:ext>
            </a:extLst>
          </p:cNvPr>
          <p:cNvSpPr/>
          <p:nvPr/>
        </p:nvSpPr>
        <p:spPr>
          <a:xfrm>
            <a:off x="11019136" y="2726984"/>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42" name="Oval 41"/>
          <p:cNvSpPr/>
          <p:nvPr/>
        </p:nvSpPr>
        <p:spPr>
          <a:xfrm>
            <a:off x="8171210" y="3329103"/>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p:nvSpPr>
        <p:spPr>
          <a:xfrm>
            <a:off x="9602019" y="3321523"/>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1039122" y="4788917"/>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p:nvSpPr>
        <p:spPr>
          <a:xfrm>
            <a:off x="11034763" y="5228705"/>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xmlns="" id="{6950AA72-A81E-4611-9203-E9B1BF30DA25}"/>
              </a:ext>
            </a:extLst>
          </p:cNvPr>
          <p:cNvSpPr/>
          <p:nvPr/>
        </p:nvSpPr>
        <p:spPr>
          <a:xfrm>
            <a:off x="6749565" y="3780895"/>
            <a:ext cx="518652" cy="338917"/>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45" name="Oval 44"/>
          <p:cNvSpPr/>
          <p:nvPr/>
        </p:nvSpPr>
        <p:spPr>
          <a:xfrm>
            <a:off x="6720271" y="4788917"/>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p:nvSpPr>
        <p:spPr>
          <a:xfrm>
            <a:off x="6730889" y="5199479"/>
            <a:ext cx="537328" cy="46706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41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37</a:t>
            </a:fld>
            <a:endParaRPr lang="en-GB" dirty="0"/>
          </a:p>
        </p:txBody>
      </p:sp>
      <p:sp>
        <p:nvSpPr>
          <p:cNvPr id="10" name="Text Placeholder 4"/>
          <p:cNvSpPr>
            <a:spLocks noGrp="1"/>
          </p:cNvSpPr>
          <p:nvPr>
            <p:ph type="body" sz="quarter" idx="11"/>
          </p:nvPr>
        </p:nvSpPr>
        <p:spPr>
          <a:xfrm>
            <a:off x="334964" y="180788"/>
            <a:ext cx="10578842" cy="1299219"/>
          </a:xfrm>
        </p:spPr>
        <p:txBody>
          <a:bodyPr>
            <a:noAutofit/>
          </a:bodyPr>
          <a:lstStyle/>
          <a:p>
            <a:r>
              <a:rPr lang="en-GB" sz="2800" dirty="0" smtClean="0"/>
              <a:t>Ratings of customer service also very high – mean scores have improved for pubs, restaurants and cafes and activity providers, and more rate each aspect as ‘very good’ than they did in the previous wave</a:t>
            </a:r>
            <a:endParaRPr lang="en-GB" sz="2800" dirty="0"/>
          </a:p>
        </p:txBody>
      </p:sp>
      <p:sp>
        <p:nvSpPr>
          <p:cNvPr id="8" name="Text Placeholder 18">
            <a:extLst>
              <a:ext uri="{FF2B5EF4-FFF2-40B4-BE49-F238E27FC236}">
                <a16:creationId xmlns:a16="http://schemas.microsoft.com/office/drawing/2014/main" xmlns="" id="{FDA54C5D-3624-44DC-BF6D-4F4C12A0550E}"/>
              </a:ext>
            </a:extLst>
          </p:cNvPr>
          <p:cNvSpPr>
            <a:spLocks noGrp="1"/>
          </p:cNvSpPr>
          <p:nvPr>
            <p:ph type="body" sz="quarter" idx="4294967295"/>
          </p:nvPr>
        </p:nvSpPr>
        <p:spPr>
          <a:xfrm>
            <a:off x="0" y="6382781"/>
            <a:ext cx="11528981" cy="333816"/>
          </a:xfrm>
          <a:prstGeom prst="rect">
            <a:avLst/>
          </a:prstGeom>
        </p:spPr>
        <p:txBody>
          <a:bodyPr>
            <a:noAutofit/>
          </a:bodyPr>
          <a:lstStyle/>
          <a:p>
            <a:pPr marL="0" indent="0">
              <a:lnSpc>
                <a:spcPct val="100000"/>
              </a:lnSpc>
              <a:spcBef>
                <a:spcPts val="0"/>
              </a:spcBef>
              <a:buNone/>
            </a:pPr>
            <a:r>
              <a:rPr lang="en-GB" sz="1000" b="1" dirty="0" smtClean="0"/>
              <a:t>Q35</a:t>
            </a:r>
            <a:r>
              <a:rPr lang="en-GB" sz="1000" b="1" dirty="0"/>
              <a:t>. </a:t>
            </a:r>
            <a:r>
              <a:rPr lang="en-GB" sz="1000" b="1" dirty="0" smtClean="0"/>
              <a:t>And </a:t>
            </a:r>
            <a:r>
              <a:rPr lang="en-GB" sz="1000" b="1" dirty="0"/>
              <a:t>please tell me how you would rate the customer service provided by staff at facilities you have used in the area this trip</a:t>
            </a:r>
            <a:r>
              <a:rPr lang="en-GB" sz="1000" b="1" dirty="0" smtClean="0"/>
              <a:t>? Base (all who used facilities): 2014 827-1,040, 2019 532-1,323</a:t>
            </a:r>
          </a:p>
          <a:p>
            <a:pPr marL="0" indent="0">
              <a:lnSpc>
                <a:spcPct val="100000"/>
              </a:lnSpc>
              <a:spcBef>
                <a:spcPts val="0"/>
              </a:spcBef>
              <a:buNone/>
            </a:pPr>
            <a:r>
              <a:rPr lang="en-GB" sz="1000" b="1" i="1" dirty="0" smtClean="0"/>
              <a:t>NB 2014 ‘Pubs and restaurants’ (not ‘Pubs, restaurants and cafes’), ‘Activities’ (not ‘Activity </a:t>
            </a:r>
            <a:r>
              <a:rPr lang="en-GB" sz="1000" b="1" i="1" dirty="0"/>
              <a:t>providers e.g. </a:t>
            </a:r>
            <a:r>
              <a:rPr lang="en-GB" sz="1000" b="1" i="1" dirty="0" smtClean="0"/>
              <a:t>water </a:t>
            </a:r>
            <a:r>
              <a:rPr lang="en-GB" sz="1000" b="1" i="1" dirty="0"/>
              <a:t>sports, adventure activities </a:t>
            </a:r>
            <a:r>
              <a:rPr lang="en-GB" sz="1000" b="1" i="1" dirty="0" smtClean="0"/>
              <a:t>etc’)</a:t>
            </a:r>
            <a:endParaRPr lang="en-GB" sz="1000" b="1" i="1" dirty="0"/>
          </a:p>
        </p:txBody>
      </p:sp>
      <p:graphicFrame>
        <p:nvGraphicFramePr>
          <p:cNvPr id="20" name="Chart 19"/>
          <p:cNvGraphicFramePr/>
          <p:nvPr>
            <p:extLst>
              <p:ext uri="{D42A27DB-BD31-4B8C-83A1-F6EECF244321}">
                <p14:modId xmlns:p14="http://schemas.microsoft.com/office/powerpoint/2010/main" val="324410797"/>
              </p:ext>
            </p:extLst>
          </p:nvPr>
        </p:nvGraphicFramePr>
        <p:xfrm>
          <a:off x="334965" y="1480007"/>
          <a:ext cx="11575410" cy="4977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0030446"/>
              </p:ext>
            </p:extLst>
          </p:nvPr>
        </p:nvGraphicFramePr>
        <p:xfrm>
          <a:off x="1630830" y="1985883"/>
          <a:ext cx="10039550" cy="582674"/>
        </p:xfrm>
        <a:graphic>
          <a:graphicData uri="http://schemas.openxmlformats.org/drawingml/2006/table">
            <a:tbl>
              <a:tblPr firstRow="1" bandRow="1">
                <a:tableStyleId>{69012ECD-51FC-41F1-AA8D-1B2483CD663E}</a:tableStyleId>
              </a:tblPr>
              <a:tblGrid>
                <a:gridCol w="1003955"/>
                <a:gridCol w="1003955"/>
                <a:gridCol w="1003955"/>
                <a:gridCol w="1003955"/>
                <a:gridCol w="1003955"/>
                <a:gridCol w="1003955"/>
                <a:gridCol w="1003955"/>
                <a:gridCol w="1003955"/>
                <a:gridCol w="1003955"/>
                <a:gridCol w="1003955"/>
              </a:tblGrid>
              <a:tr h="185012">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2014</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2019</a:t>
                      </a:r>
                      <a:endParaRPr lang="en-GB"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8354">
                <a:tc>
                  <a:txBody>
                    <a:bodyPr/>
                    <a:lstStyle/>
                    <a:p>
                      <a:pPr algn="ctr"/>
                      <a:r>
                        <a:rPr lang="en-GB" sz="1200" b="1" dirty="0" smtClean="0">
                          <a:solidFill>
                            <a:schemeClr val="tx1"/>
                          </a:solidFill>
                        </a:rPr>
                        <a:t>4.46</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4.51</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4.39</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4.44</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4.26</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4.40</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4.28</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4.39</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4.17</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4.23</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3" name="Straight Connector 22"/>
          <p:cNvCxnSpPr/>
          <p:nvPr/>
        </p:nvCxnSpPr>
        <p:spPr>
          <a:xfrm flipV="1">
            <a:off x="3649323" y="1987451"/>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639949" y="1989020"/>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640008" y="1981161"/>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651052" y="1984298"/>
            <a:ext cx="9846" cy="3632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472" y="2258366"/>
            <a:ext cx="1004950" cy="276999"/>
          </a:xfrm>
          <a:prstGeom prst="rect">
            <a:avLst/>
          </a:prstGeom>
          <a:noFill/>
        </p:spPr>
        <p:txBody>
          <a:bodyPr wrap="square" rtlCol="0">
            <a:spAutoFit/>
          </a:bodyPr>
          <a:lstStyle/>
          <a:p>
            <a:r>
              <a:rPr lang="en-GB" sz="1200" b="1" dirty="0" smtClean="0"/>
              <a:t>Mean score</a:t>
            </a:r>
            <a:endParaRPr lang="en-GB" sz="1200" b="1" dirty="0"/>
          </a:p>
        </p:txBody>
      </p:sp>
      <p:sp>
        <p:nvSpPr>
          <p:cNvPr id="27" name="TextBox 26"/>
          <p:cNvSpPr txBox="1"/>
          <p:nvPr/>
        </p:nvSpPr>
        <p:spPr>
          <a:xfrm>
            <a:off x="1687397" y="5659309"/>
            <a:ext cx="1847657" cy="461665"/>
          </a:xfrm>
          <a:prstGeom prst="rect">
            <a:avLst/>
          </a:prstGeom>
          <a:solidFill>
            <a:schemeClr val="bg1"/>
          </a:solidFill>
        </p:spPr>
        <p:txBody>
          <a:bodyPr wrap="square" rtlCol="0">
            <a:spAutoFit/>
          </a:bodyPr>
          <a:lstStyle/>
          <a:p>
            <a:pPr algn="ctr"/>
            <a:r>
              <a:rPr lang="en-GB" sz="1200" b="1" dirty="0" smtClean="0"/>
              <a:t>Your </a:t>
            </a:r>
          </a:p>
          <a:p>
            <a:pPr algn="ctr"/>
            <a:r>
              <a:rPr lang="en-GB" sz="1200" b="1" dirty="0" smtClean="0"/>
              <a:t>accommodation</a:t>
            </a:r>
            <a:endParaRPr lang="en-GB" sz="1200" b="1" dirty="0"/>
          </a:p>
        </p:txBody>
      </p:sp>
      <p:sp>
        <p:nvSpPr>
          <p:cNvPr id="29" name="TextBox 28"/>
          <p:cNvSpPr txBox="1"/>
          <p:nvPr/>
        </p:nvSpPr>
        <p:spPr>
          <a:xfrm>
            <a:off x="3668177" y="5659309"/>
            <a:ext cx="1847657" cy="461665"/>
          </a:xfrm>
          <a:prstGeom prst="rect">
            <a:avLst/>
          </a:prstGeom>
          <a:solidFill>
            <a:schemeClr val="bg1"/>
          </a:solidFill>
        </p:spPr>
        <p:txBody>
          <a:bodyPr wrap="square" rtlCol="0">
            <a:spAutoFit/>
          </a:bodyPr>
          <a:lstStyle/>
          <a:p>
            <a:pPr algn="ctr"/>
            <a:r>
              <a:rPr lang="en-GB" sz="1200" b="1" dirty="0" smtClean="0"/>
              <a:t>Visitor</a:t>
            </a:r>
          </a:p>
          <a:p>
            <a:pPr algn="ctr"/>
            <a:r>
              <a:rPr lang="en-GB" sz="1200" b="1" dirty="0" smtClean="0"/>
              <a:t>attractions</a:t>
            </a:r>
            <a:endParaRPr lang="en-GB" sz="1200" b="1" dirty="0"/>
          </a:p>
        </p:txBody>
      </p:sp>
      <p:sp>
        <p:nvSpPr>
          <p:cNvPr id="36" name="TextBox 35"/>
          <p:cNvSpPr txBox="1"/>
          <p:nvPr/>
        </p:nvSpPr>
        <p:spPr>
          <a:xfrm>
            <a:off x="5648957" y="5659309"/>
            <a:ext cx="1847657" cy="461665"/>
          </a:xfrm>
          <a:prstGeom prst="rect">
            <a:avLst/>
          </a:prstGeom>
          <a:solidFill>
            <a:schemeClr val="bg1"/>
          </a:solidFill>
        </p:spPr>
        <p:txBody>
          <a:bodyPr wrap="square" rtlCol="0">
            <a:spAutoFit/>
          </a:bodyPr>
          <a:lstStyle/>
          <a:p>
            <a:pPr algn="ctr"/>
            <a:r>
              <a:rPr lang="en-GB" sz="1200" b="1" dirty="0" smtClean="0"/>
              <a:t>Pubs, restaurants </a:t>
            </a:r>
          </a:p>
          <a:p>
            <a:pPr algn="ctr"/>
            <a:r>
              <a:rPr lang="en-GB" sz="1200" b="1" dirty="0" smtClean="0"/>
              <a:t>and cafes</a:t>
            </a:r>
            <a:endParaRPr lang="en-GB" sz="1200" b="1" dirty="0"/>
          </a:p>
        </p:txBody>
      </p:sp>
      <p:sp>
        <p:nvSpPr>
          <p:cNvPr id="37" name="TextBox 36"/>
          <p:cNvSpPr txBox="1"/>
          <p:nvPr/>
        </p:nvSpPr>
        <p:spPr>
          <a:xfrm>
            <a:off x="7674151" y="5617483"/>
            <a:ext cx="1937629" cy="646331"/>
          </a:xfrm>
          <a:prstGeom prst="rect">
            <a:avLst/>
          </a:prstGeom>
          <a:solidFill>
            <a:schemeClr val="bg1"/>
          </a:solidFill>
        </p:spPr>
        <p:txBody>
          <a:bodyPr wrap="square" rtlCol="0">
            <a:spAutoFit/>
          </a:bodyPr>
          <a:lstStyle/>
          <a:p>
            <a:pPr algn="ctr"/>
            <a:r>
              <a:rPr lang="en-GB" sz="1200" b="1" dirty="0"/>
              <a:t>Activity providers e.g. water sports, adventure activities etc.</a:t>
            </a:r>
          </a:p>
        </p:txBody>
      </p:sp>
      <p:sp>
        <p:nvSpPr>
          <p:cNvPr id="38" name="TextBox 37"/>
          <p:cNvSpPr txBox="1"/>
          <p:nvPr/>
        </p:nvSpPr>
        <p:spPr>
          <a:xfrm>
            <a:off x="9640067" y="5630607"/>
            <a:ext cx="1937629" cy="461665"/>
          </a:xfrm>
          <a:prstGeom prst="rect">
            <a:avLst/>
          </a:prstGeom>
          <a:solidFill>
            <a:schemeClr val="bg1"/>
          </a:solidFill>
        </p:spPr>
        <p:txBody>
          <a:bodyPr wrap="square" rtlCol="0">
            <a:spAutoFit/>
          </a:bodyPr>
          <a:lstStyle/>
          <a:p>
            <a:pPr algn="ctr"/>
            <a:r>
              <a:rPr lang="en-GB" sz="1200" b="1" dirty="0" smtClean="0"/>
              <a:t>Retail outlets/</a:t>
            </a:r>
          </a:p>
          <a:p>
            <a:pPr algn="ctr"/>
            <a:r>
              <a:rPr lang="en-GB" sz="1200" b="1" dirty="0" smtClean="0"/>
              <a:t>shops</a:t>
            </a:r>
            <a:endParaRPr lang="en-GB" sz="1200" b="1" dirty="0"/>
          </a:p>
        </p:txBody>
      </p:sp>
      <p:sp>
        <p:nvSpPr>
          <p:cNvPr id="19" name="Oval 18"/>
          <p:cNvSpPr/>
          <p:nvPr/>
        </p:nvSpPr>
        <p:spPr>
          <a:xfrm>
            <a:off x="8894383" y="2257472"/>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6883339" y="2239942"/>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2862571" y="3369390"/>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4881064" y="3247888"/>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6871277" y="3242847"/>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p:nvSpPr>
        <p:spPr>
          <a:xfrm>
            <a:off x="8883023" y="3231576"/>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10884221" y="3062818"/>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39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38</a:t>
            </a:fld>
            <a:endParaRPr lang="en-GB" dirty="0"/>
          </a:p>
        </p:txBody>
      </p:sp>
      <p:sp>
        <p:nvSpPr>
          <p:cNvPr id="10" name="Text Placeholder 4"/>
          <p:cNvSpPr>
            <a:spLocks noGrp="1"/>
          </p:cNvSpPr>
          <p:nvPr>
            <p:ph type="body" sz="quarter" idx="11"/>
          </p:nvPr>
        </p:nvSpPr>
        <p:spPr>
          <a:xfrm>
            <a:off x="334964" y="180788"/>
            <a:ext cx="10578842" cy="1299219"/>
          </a:xfrm>
        </p:spPr>
        <p:txBody>
          <a:bodyPr>
            <a:noAutofit/>
          </a:bodyPr>
          <a:lstStyle/>
          <a:p>
            <a:r>
              <a:rPr lang="en-GB" sz="2800" dirty="0" smtClean="0"/>
              <a:t>Rating of the overall experience in the Cairngorms area has increased significantly since 2014. No significant differences in ratings between any of the individual areas and the sample as a whole</a:t>
            </a:r>
            <a:endParaRPr lang="en-GB" sz="2800" dirty="0"/>
          </a:p>
        </p:txBody>
      </p:sp>
      <p:sp>
        <p:nvSpPr>
          <p:cNvPr id="8" name="Text Placeholder 18">
            <a:extLst>
              <a:ext uri="{FF2B5EF4-FFF2-40B4-BE49-F238E27FC236}">
                <a16:creationId xmlns:a16="http://schemas.microsoft.com/office/drawing/2014/main" xmlns="" id="{FDA54C5D-3624-44DC-BF6D-4F4C12A0550E}"/>
              </a:ext>
            </a:extLst>
          </p:cNvPr>
          <p:cNvSpPr>
            <a:spLocks noGrp="1"/>
          </p:cNvSpPr>
          <p:nvPr>
            <p:ph type="body" sz="quarter" idx="4294967295"/>
          </p:nvPr>
        </p:nvSpPr>
        <p:spPr>
          <a:xfrm>
            <a:off x="0" y="6523349"/>
            <a:ext cx="10163761" cy="235669"/>
          </a:xfrm>
          <a:prstGeom prst="rect">
            <a:avLst/>
          </a:prstGeom>
        </p:spPr>
        <p:txBody>
          <a:bodyPr>
            <a:noAutofit/>
          </a:bodyPr>
          <a:lstStyle/>
          <a:p>
            <a:pPr marL="0" indent="0">
              <a:lnSpc>
                <a:spcPct val="100000"/>
              </a:lnSpc>
              <a:spcBef>
                <a:spcPts val="0"/>
              </a:spcBef>
              <a:buNone/>
            </a:pPr>
            <a:r>
              <a:rPr lang="en-GB" sz="1000" b="1" dirty="0"/>
              <a:t>Q36. Using a rating scale from 1 to 10, with 1 being very poor and 10 being very good, how would you rate your overall experience of the Cairngorms area? Base (all): 2014 1,519, 2019 1,679</a:t>
            </a:r>
            <a:endParaRPr lang="en-GB" sz="1000" b="1" i="1" dirty="0"/>
          </a:p>
        </p:txBody>
      </p:sp>
      <p:graphicFrame>
        <p:nvGraphicFramePr>
          <p:cNvPr id="20" name="Chart 19"/>
          <p:cNvGraphicFramePr/>
          <p:nvPr>
            <p:extLst>
              <p:ext uri="{D42A27DB-BD31-4B8C-83A1-F6EECF244321}">
                <p14:modId xmlns:p14="http://schemas.microsoft.com/office/powerpoint/2010/main" val="2712594084"/>
              </p:ext>
            </p:extLst>
          </p:nvPr>
        </p:nvGraphicFramePr>
        <p:xfrm>
          <a:off x="334965" y="1480007"/>
          <a:ext cx="11575410" cy="4977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8642531"/>
              </p:ext>
            </p:extLst>
          </p:nvPr>
        </p:nvGraphicFramePr>
        <p:xfrm>
          <a:off x="1630834" y="1985883"/>
          <a:ext cx="9982990" cy="308354"/>
        </p:xfrm>
        <a:graphic>
          <a:graphicData uri="http://schemas.openxmlformats.org/drawingml/2006/table">
            <a:tbl>
              <a:tblPr firstRow="1" bandRow="1">
                <a:tableStyleId>{69012ECD-51FC-41F1-AA8D-1B2483CD663E}</a:tableStyleId>
              </a:tblPr>
              <a:tblGrid>
                <a:gridCol w="998299"/>
                <a:gridCol w="998299"/>
                <a:gridCol w="998299"/>
                <a:gridCol w="998299"/>
                <a:gridCol w="998299"/>
                <a:gridCol w="998299"/>
                <a:gridCol w="998299"/>
                <a:gridCol w="998299"/>
                <a:gridCol w="998299"/>
                <a:gridCol w="998299"/>
              </a:tblGrid>
              <a:tr h="308354">
                <a:tc>
                  <a:txBody>
                    <a:bodyPr/>
                    <a:lstStyle/>
                    <a:p>
                      <a:pPr algn="ctr"/>
                      <a:r>
                        <a:rPr lang="en-GB" sz="1200" b="1" dirty="0" smtClean="0">
                          <a:solidFill>
                            <a:schemeClr val="tx1"/>
                          </a:solidFill>
                        </a:rPr>
                        <a:t>8.87</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9.08</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8.72</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8.98</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8.98</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9.04</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9.15</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9.23</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9.19</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tx1"/>
                          </a:solidFill>
                        </a:rPr>
                        <a:t>9.06</a:t>
                      </a:r>
                      <a:endParaRPr lang="en-GB"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1" name="Straight Connector 20"/>
          <p:cNvCxnSpPr/>
          <p:nvPr/>
        </p:nvCxnSpPr>
        <p:spPr>
          <a:xfrm flipV="1">
            <a:off x="2634667" y="1985883"/>
            <a:ext cx="1815" cy="38994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472" y="1991666"/>
            <a:ext cx="1004950" cy="276999"/>
          </a:xfrm>
          <a:prstGeom prst="rect">
            <a:avLst/>
          </a:prstGeom>
          <a:noFill/>
        </p:spPr>
        <p:txBody>
          <a:bodyPr wrap="square" rtlCol="0">
            <a:spAutoFit/>
          </a:bodyPr>
          <a:lstStyle/>
          <a:p>
            <a:r>
              <a:rPr lang="en-GB" sz="1200" b="1" dirty="0" smtClean="0"/>
              <a:t>Mean score</a:t>
            </a:r>
            <a:endParaRPr lang="en-GB" sz="1200" b="1" dirty="0"/>
          </a:p>
        </p:txBody>
      </p:sp>
      <p:cxnSp>
        <p:nvCxnSpPr>
          <p:cNvPr id="27" name="Straight Connector 26"/>
          <p:cNvCxnSpPr/>
          <p:nvPr/>
        </p:nvCxnSpPr>
        <p:spPr>
          <a:xfrm flipV="1">
            <a:off x="3634792" y="1976358"/>
            <a:ext cx="1815" cy="38994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66973" y="1992677"/>
            <a:ext cx="537328" cy="31108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594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39</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2800" dirty="0" smtClean="0"/>
              <a:t>Very few suggestions for improvement made – half said nothing needed improvement. More public toilets and more/better signage were the two most common practical suggestions</a:t>
            </a:r>
            <a:endParaRPr lang="en-GB" sz="2800" dirty="0"/>
          </a:p>
        </p:txBody>
      </p:sp>
      <p:sp>
        <p:nvSpPr>
          <p:cNvPr id="12" name="Text Placeholder 8"/>
          <p:cNvSpPr txBox="1">
            <a:spLocks/>
          </p:cNvSpPr>
          <p:nvPr/>
        </p:nvSpPr>
        <p:spPr>
          <a:xfrm>
            <a:off x="188536" y="6432060"/>
            <a:ext cx="11165264" cy="346109"/>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a:t>Q33. What, if anything, could be improved to make your </a:t>
            </a:r>
            <a:r>
              <a:rPr lang="en-GB" sz="1000" i="1" dirty="0"/>
              <a:t>[visit to/day out in]</a:t>
            </a:r>
            <a:r>
              <a:rPr lang="en-GB" sz="1000" dirty="0"/>
              <a:t> the area more enjoyable? </a:t>
            </a:r>
            <a:r>
              <a:rPr lang="en-GB" sz="1000" dirty="0" smtClean="0"/>
              <a:t>Base (all) 1,679</a:t>
            </a:r>
          </a:p>
          <a:p>
            <a:pPr algn="l">
              <a:lnSpc>
                <a:spcPct val="100000"/>
              </a:lnSpc>
              <a:spcBef>
                <a:spcPts val="0"/>
              </a:spcBef>
            </a:pPr>
            <a:r>
              <a:rPr lang="en-GB" sz="1000" i="1" dirty="0" smtClean="0"/>
              <a:t>NB 2014 code list was slightly different so data not directly comparable</a:t>
            </a:r>
          </a:p>
        </p:txBody>
      </p:sp>
      <p:graphicFrame>
        <p:nvGraphicFramePr>
          <p:cNvPr id="8" name="Table 7"/>
          <p:cNvGraphicFramePr>
            <a:graphicFrameLocks noGrp="1"/>
          </p:cNvGraphicFramePr>
          <p:nvPr>
            <p:extLst>
              <p:ext uri="{D42A27DB-BD31-4B8C-83A1-F6EECF244321}">
                <p14:modId xmlns:p14="http://schemas.microsoft.com/office/powerpoint/2010/main" val="2897550072"/>
              </p:ext>
            </p:extLst>
          </p:nvPr>
        </p:nvGraphicFramePr>
        <p:xfrm>
          <a:off x="807640" y="1919441"/>
          <a:ext cx="3485686" cy="3915750"/>
        </p:xfrm>
        <a:graphic>
          <a:graphicData uri="http://schemas.openxmlformats.org/drawingml/2006/table">
            <a:tbl>
              <a:tblPr firstRow="1" bandRow="1">
                <a:tableStyleId>{69012ECD-51FC-41F1-AA8D-1B2483CD663E}</a:tableStyleId>
              </a:tblPr>
              <a:tblGrid>
                <a:gridCol w="2710623"/>
                <a:gridCol w="775063"/>
              </a:tblGrid>
              <a:tr h="326320">
                <a:tc>
                  <a:txBody>
                    <a:bodyPr/>
                    <a:lstStyle/>
                    <a:p>
                      <a:r>
                        <a:rPr lang="en-GB" sz="1200" dirty="0" smtClean="0">
                          <a:latin typeface="+mn-lt"/>
                        </a:rPr>
                        <a:t>Improvements</a:t>
                      </a:r>
                      <a:endParaRPr lang="en-GB" sz="1200" dirty="0">
                        <a:latin typeface="+mn-lt"/>
                      </a:endParaRPr>
                    </a:p>
                  </a:txBody>
                  <a:tcPr/>
                </a:tc>
                <a:tc>
                  <a:txBody>
                    <a:bodyPr/>
                    <a:lstStyle/>
                    <a:p>
                      <a:pPr algn="ctr"/>
                      <a:r>
                        <a:rPr lang="en-GB" sz="1200" dirty="0" smtClean="0"/>
                        <a:t>2019</a:t>
                      </a:r>
                      <a:endParaRPr lang="en-GB" sz="1200" dirty="0"/>
                    </a:p>
                  </a:txBody>
                  <a:tcP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public toilets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8%</a:t>
                      </a: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The weather</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7%</a:t>
                      </a: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More/better signs/directional signage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5%</a:t>
                      </a: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parking</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4%</a:t>
                      </a: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Better public transport</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4%</a:t>
                      </a:r>
                    </a:p>
                  </a:txBody>
                  <a:tcPr marL="9525" marR="9525" marT="9525" marB="0" anchor="ctr"/>
                </a:tc>
              </a:tr>
              <a:tr h="761403">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better visitor information/information boards/interpretation signage</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3%</a:t>
                      </a: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New roads/better roads/faster roads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3%</a:t>
                      </a:r>
                    </a:p>
                  </a:txBody>
                  <a:tcPr marL="9525" marR="9525" marT="9525" marB="0" anchor="ctr"/>
                </a:tc>
              </a:tr>
              <a:tr h="543857">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Longer opening times for cafes/shops/attractions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3%</a:t>
                      </a: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Better Wi-Fi/TV/phone/broadband signal</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3%</a:t>
                      </a:r>
                    </a:p>
                  </a:txBody>
                  <a:tcPr marL="9525" marR="9525" marT="9525"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79986777"/>
              </p:ext>
            </p:extLst>
          </p:nvPr>
        </p:nvGraphicFramePr>
        <p:xfrm>
          <a:off x="8198999" y="1919441"/>
          <a:ext cx="3485686" cy="3915753"/>
        </p:xfrm>
        <a:graphic>
          <a:graphicData uri="http://schemas.openxmlformats.org/drawingml/2006/table">
            <a:tbl>
              <a:tblPr firstRow="1" bandRow="1">
                <a:tableStyleId>{69012ECD-51FC-41F1-AA8D-1B2483CD663E}</a:tableStyleId>
              </a:tblPr>
              <a:tblGrid>
                <a:gridCol w="2756384"/>
                <a:gridCol w="729302"/>
              </a:tblGrid>
              <a:tr h="326318">
                <a:tc>
                  <a:txBody>
                    <a:bodyPr/>
                    <a:lstStyle/>
                    <a:p>
                      <a:r>
                        <a:rPr lang="en-GB" sz="1200" dirty="0" smtClean="0">
                          <a:latin typeface="+mn-lt"/>
                        </a:rPr>
                        <a:t>Improvements</a:t>
                      </a:r>
                      <a:endParaRPr lang="en-GB" sz="1200" dirty="0">
                        <a:latin typeface="+mn-lt"/>
                      </a:endParaRPr>
                    </a:p>
                  </a:txBody>
                  <a:tcPr/>
                </a:tc>
                <a:tc>
                  <a:txBody>
                    <a:bodyPr/>
                    <a:lstStyle/>
                    <a:p>
                      <a:pPr algn="ctr"/>
                      <a:r>
                        <a:rPr lang="en-GB" sz="1200" dirty="0" smtClean="0"/>
                        <a:t>2019</a:t>
                      </a:r>
                      <a:endParaRPr lang="en-GB" sz="1200" dirty="0"/>
                    </a:p>
                  </a:txBody>
                  <a:tcPr/>
                </a:tc>
              </a:tr>
              <a:tr h="32630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Cheaper accommodation</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r h="32630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Cheaper restaurants/shops</a:t>
                      </a:r>
                    </a:p>
                  </a:txBody>
                  <a:tcPr marT="45716" marB="45716" anchor="ctr" horzOverflow="overflow"/>
                </a:tc>
                <a:tc>
                  <a:txBody>
                    <a:bodyPr/>
                    <a:lstStyle/>
                    <a:p>
                      <a:pPr algn="ctr" fontAlgn="b"/>
                      <a:r>
                        <a:rPr lang="en-GB" sz="1200" b="0" kern="1200" dirty="0">
                          <a:solidFill>
                            <a:schemeClr val="tx1"/>
                          </a:solidFill>
                          <a:latin typeface="+mn-lt"/>
                          <a:ea typeface="+mn-ea"/>
                          <a:cs typeface="+mn-cs"/>
                        </a:rPr>
                        <a:t>1%</a:t>
                      </a:r>
                    </a:p>
                  </a:txBody>
                  <a:tcPr marL="9525" marR="9525" marT="9525" marB="0" anchor="ctr"/>
                </a:tc>
              </a:tr>
              <a:tr h="32630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Cheaper attractions</a:t>
                      </a:r>
                    </a:p>
                  </a:txBody>
                  <a:tcPr marT="45716" marB="45716" anchor="ctr" horzOverflow="overflow"/>
                </a:tc>
                <a:tc>
                  <a:txBody>
                    <a:bodyPr/>
                    <a:lstStyle/>
                    <a:p>
                      <a:pPr algn="ctr" fontAlgn="b"/>
                      <a:r>
                        <a:rPr lang="en-GB" sz="1200" b="0" kern="1200" dirty="0">
                          <a:solidFill>
                            <a:schemeClr val="tx1"/>
                          </a:solidFill>
                          <a:latin typeface="+mn-lt"/>
                          <a:ea typeface="+mn-ea"/>
                          <a:cs typeface="+mn-cs"/>
                        </a:rPr>
                        <a:t>1%</a:t>
                      </a:r>
                    </a:p>
                  </a:txBody>
                  <a:tcPr marL="9525" marR="9525" marT="9525" marB="0" anchor="ctr"/>
                </a:tc>
              </a:tr>
              <a:tr h="32630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Cheaper/free parking</a:t>
                      </a:r>
                    </a:p>
                  </a:txBody>
                  <a:tcPr marT="45716" marB="45716" anchor="ctr" horzOverflow="overflow"/>
                </a:tc>
                <a:tc>
                  <a:txBody>
                    <a:bodyPr/>
                    <a:lstStyle/>
                    <a:p>
                      <a:pPr algn="ctr" fontAlgn="b"/>
                      <a:r>
                        <a:rPr lang="en-GB" sz="1200" b="0" kern="1200" dirty="0">
                          <a:solidFill>
                            <a:schemeClr val="tx1"/>
                          </a:solidFill>
                          <a:latin typeface="+mn-lt"/>
                          <a:ea typeface="+mn-ea"/>
                          <a:cs typeface="+mn-cs"/>
                        </a:rPr>
                        <a:t>1%</a:t>
                      </a:r>
                    </a:p>
                  </a:txBody>
                  <a:tcPr marL="9525" marR="9525" marT="9525" marB="0" anchor="ctr"/>
                </a:tc>
              </a:tr>
              <a:tr h="32630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More/better attractions</a:t>
                      </a:r>
                    </a:p>
                  </a:txBody>
                  <a:tcPr marT="45716" marB="45716" anchor="ctr" horzOverflow="overflow"/>
                </a:tc>
                <a:tc>
                  <a:txBody>
                    <a:bodyPr/>
                    <a:lstStyle/>
                    <a:p>
                      <a:pPr algn="ctr" fontAlgn="b"/>
                      <a:r>
                        <a:rPr lang="en-GB" sz="1200" b="0" kern="1200" dirty="0" smtClean="0">
                          <a:solidFill>
                            <a:schemeClr val="tx1"/>
                          </a:solidFill>
                          <a:latin typeface="+mn-lt"/>
                          <a:ea typeface="+mn-ea"/>
                          <a:cs typeface="+mn-cs"/>
                        </a:rPr>
                        <a:t>&lt;1%</a:t>
                      </a:r>
                      <a:endParaRPr lang="en-GB" sz="1200" b="0" kern="1200" dirty="0">
                        <a:solidFill>
                          <a:schemeClr val="tx1"/>
                        </a:solidFill>
                        <a:latin typeface="+mn-lt"/>
                        <a:ea typeface="+mn-ea"/>
                        <a:cs typeface="+mn-cs"/>
                      </a:endParaRPr>
                    </a:p>
                  </a:txBody>
                  <a:tcPr marL="9525" marR="9525" marT="9525" marB="0" anchor="ctr"/>
                </a:tc>
              </a:tr>
              <a:tr h="32630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Better quality accommodation</a:t>
                      </a:r>
                    </a:p>
                  </a:txBody>
                  <a:tcPr marT="45716" marB="45716" anchor="ctr" horzOverflow="overflow"/>
                </a:tc>
                <a:tc>
                  <a:txBody>
                    <a:bodyPr/>
                    <a:lstStyle/>
                    <a:p>
                      <a:pPr algn="ctr" fontAlgn="b"/>
                      <a:r>
                        <a:rPr lang="en-GB" sz="1200" b="0" kern="1200" dirty="0" smtClean="0">
                          <a:solidFill>
                            <a:schemeClr val="tx1"/>
                          </a:solidFill>
                          <a:latin typeface="+mn-lt"/>
                          <a:ea typeface="+mn-ea"/>
                          <a:cs typeface="+mn-cs"/>
                        </a:rPr>
                        <a:t>&lt;1%</a:t>
                      </a:r>
                      <a:endParaRPr lang="en-GB" sz="1200" b="0" kern="1200" dirty="0">
                        <a:solidFill>
                          <a:schemeClr val="tx1"/>
                        </a:solidFill>
                        <a:latin typeface="+mn-lt"/>
                        <a:ea typeface="+mn-ea"/>
                        <a:cs typeface="+mn-cs"/>
                      </a:endParaRPr>
                    </a:p>
                  </a:txBody>
                  <a:tcPr marL="9525" marR="9525" marT="9525" marB="0" anchor="ctr"/>
                </a:tc>
              </a:tr>
              <a:tr h="326309">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More/better sport activities</a:t>
                      </a:r>
                    </a:p>
                  </a:txBody>
                  <a:tcPr marT="45716" marB="45716" anchor="ctr" horzOverflow="overflow"/>
                </a:tc>
                <a:tc>
                  <a:txBody>
                    <a:bodyPr/>
                    <a:lstStyle/>
                    <a:p>
                      <a:pPr algn="ctr" fontAlgn="b"/>
                      <a:r>
                        <a:rPr lang="en-GB" sz="1200" b="0" kern="1200" dirty="0" smtClean="0">
                          <a:solidFill>
                            <a:schemeClr val="tx1"/>
                          </a:solidFill>
                          <a:latin typeface="+mn-lt"/>
                          <a:ea typeface="+mn-ea"/>
                          <a:cs typeface="+mn-cs"/>
                        </a:rPr>
                        <a:t>&lt;1%</a:t>
                      </a:r>
                      <a:endParaRPr lang="en-GB" sz="1200" b="0" kern="1200" dirty="0">
                        <a:solidFill>
                          <a:schemeClr val="tx1"/>
                        </a:solidFill>
                        <a:latin typeface="+mn-lt"/>
                        <a:ea typeface="+mn-ea"/>
                        <a:cs typeface="+mn-cs"/>
                      </a:endParaRPr>
                    </a:p>
                  </a:txBody>
                  <a:tcPr marL="9525" marR="9525" marT="9525" marB="0" anchor="ctr"/>
                </a:tc>
              </a:tr>
              <a:tr h="326318">
                <a:tc>
                  <a:txBody>
                    <a:bodyPr/>
                    <a:lstStyle/>
                    <a:p>
                      <a:r>
                        <a:rPr lang="en-GB" sz="1200" b="1" i="1" dirty="0" smtClean="0">
                          <a:solidFill>
                            <a:schemeClr val="tx1"/>
                          </a:solidFill>
                          <a:latin typeface="+mn-lt"/>
                        </a:rPr>
                        <a:t>Other*</a:t>
                      </a:r>
                      <a:endParaRPr lang="en-GB" sz="1200" b="1" i="1" dirty="0">
                        <a:solidFill>
                          <a:schemeClr val="tx1"/>
                        </a:solidFill>
                        <a:latin typeface="+mn-lt"/>
                      </a:endParaRPr>
                    </a:p>
                  </a:txBody>
                  <a:tcPr anchor="ctr"/>
                </a:tc>
                <a:tc>
                  <a:txBody>
                    <a:bodyPr/>
                    <a:lstStyle/>
                    <a:p>
                      <a:pPr algn="ctr"/>
                      <a:r>
                        <a:rPr lang="en-GB" sz="1200" b="1" i="1" dirty="0" smtClean="0">
                          <a:solidFill>
                            <a:schemeClr val="tx1"/>
                          </a:solidFill>
                          <a:latin typeface="+mn-lt"/>
                        </a:rPr>
                        <a:t>15%</a:t>
                      </a:r>
                      <a:endParaRPr lang="en-GB" sz="1200" b="1" i="1" dirty="0">
                        <a:solidFill>
                          <a:schemeClr val="tx1"/>
                        </a:solidFill>
                        <a:latin typeface="+mn-lt"/>
                      </a:endParaRPr>
                    </a:p>
                  </a:txBody>
                  <a:tcPr anchor="ctr"/>
                </a:tc>
              </a:tr>
              <a:tr h="326318">
                <a:tc>
                  <a:txBody>
                    <a:bodyPr/>
                    <a:lstStyle/>
                    <a:p>
                      <a:r>
                        <a:rPr lang="en-GB" sz="1200" b="1" i="1" dirty="0" smtClean="0">
                          <a:solidFill>
                            <a:schemeClr val="tx1"/>
                          </a:solidFill>
                          <a:latin typeface="+mn-lt"/>
                        </a:rPr>
                        <a:t>Nothing</a:t>
                      </a:r>
                      <a:endParaRPr lang="en-GB" sz="1200" b="1" i="1" dirty="0">
                        <a:solidFill>
                          <a:schemeClr val="tx1"/>
                        </a:solidFill>
                        <a:latin typeface="+mn-lt"/>
                      </a:endParaRPr>
                    </a:p>
                  </a:txBody>
                  <a:tcPr anchor="ctr"/>
                </a:tc>
                <a:tc>
                  <a:txBody>
                    <a:bodyPr/>
                    <a:lstStyle/>
                    <a:p>
                      <a:pPr algn="ctr" fontAlgn="b"/>
                      <a:r>
                        <a:rPr kumimoji="0" lang="en-GB" sz="1200" b="1" i="1" u="none" strike="noStrike" kern="1200" cap="none" normalizeH="0" baseline="0" dirty="0" smtClean="0">
                          <a:ln>
                            <a:noFill/>
                          </a:ln>
                          <a:solidFill>
                            <a:schemeClr val="tx1"/>
                          </a:solidFill>
                          <a:effectLst/>
                          <a:latin typeface="+mn-lt"/>
                          <a:ea typeface="+mn-ea"/>
                          <a:cs typeface="+mn-cs"/>
                        </a:rPr>
                        <a:t>50%</a:t>
                      </a:r>
                      <a:endParaRPr kumimoji="0" lang="en-GB" sz="1200" b="1" i="1" u="none" strike="noStrike" kern="1200" cap="none" normalizeH="0" baseline="0" dirty="0">
                        <a:ln>
                          <a:noFill/>
                        </a:ln>
                        <a:solidFill>
                          <a:schemeClr val="tx1"/>
                        </a:solidFill>
                        <a:effectLst/>
                        <a:latin typeface="+mn-lt"/>
                        <a:ea typeface="+mn-ea"/>
                        <a:cs typeface="+mn-cs"/>
                      </a:endParaRPr>
                    </a:p>
                  </a:txBody>
                  <a:tcPr marL="9525" marR="9525" marT="9525" marB="0" anchor="ctr"/>
                </a:tc>
              </a:tr>
              <a:tr h="326318">
                <a:tc>
                  <a:txBody>
                    <a:bodyPr/>
                    <a:lstStyle/>
                    <a:p>
                      <a:r>
                        <a:rPr lang="en-GB" sz="1200" b="1" i="1" dirty="0" smtClean="0">
                          <a:solidFill>
                            <a:schemeClr val="tx1"/>
                          </a:solidFill>
                          <a:latin typeface="+mn-lt"/>
                        </a:rPr>
                        <a:t>Don’t know</a:t>
                      </a:r>
                      <a:endParaRPr lang="en-GB" sz="1200" b="1" i="1" dirty="0">
                        <a:solidFill>
                          <a:schemeClr val="tx1"/>
                        </a:solidFill>
                        <a:latin typeface="+mn-lt"/>
                      </a:endParaRPr>
                    </a:p>
                  </a:txBody>
                  <a:tcPr anchor="ctr"/>
                </a:tc>
                <a:tc>
                  <a:txBody>
                    <a:bodyPr/>
                    <a:lstStyle/>
                    <a:p>
                      <a:pPr algn="ctr"/>
                      <a:r>
                        <a:rPr lang="en-GB" sz="1200" b="1" i="1" dirty="0" smtClean="0">
                          <a:solidFill>
                            <a:schemeClr val="tx1"/>
                          </a:solidFill>
                          <a:latin typeface="+mn-lt"/>
                        </a:rPr>
                        <a:t>5%</a:t>
                      </a:r>
                      <a:endParaRPr lang="en-GB" sz="1200" b="1" i="1" dirty="0">
                        <a:solidFill>
                          <a:schemeClr val="tx1"/>
                        </a:solidFill>
                        <a:latin typeface="+mn-lt"/>
                      </a:endParaRPr>
                    </a:p>
                  </a:txBody>
                  <a:tcPr anchor="ctr"/>
                </a:tc>
              </a:tr>
              <a:tr h="326318">
                <a:tc>
                  <a:txBody>
                    <a:bodyPr/>
                    <a:lstStyle/>
                    <a:p>
                      <a:r>
                        <a:rPr lang="en-GB" sz="1200" b="1" dirty="0" smtClean="0">
                          <a:solidFill>
                            <a:schemeClr val="tx1"/>
                          </a:solidFill>
                          <a:latin typeface="+mn-lt"/>
                        </a:rPr>
                        <a:t>Base (all</a:t>
                      </a:r>
                      <a:r>
                        <a:rPr lang="en-GB" sz="1200" b="1" baseline="0" dirty="0" smtClean="0">
                          <a:solidFill>
                            <a:schemeClr val="tx1"/>
                          </a:solidFill>
                          <a:latin typeface="+mn-lt"/>
                        </a:rPr>
                        <a:t>)</a:t>
                      </a:r>
                      <a:endParaRPr lang="en-GB" sz="1200" b="1" dirty="0">
                        <a:solidFill>
                          <a:schemeClr val="tx1"/>
                        </a:solidFill>
                        <a:latin typeface="+mn-lt"/>
                      </a:endParaRPr>
                    </a:p>
                  </a:txBody>
                  <a:tcPr anchor="ctr"/>
                </a:tc>
                <a:tc>
                  <a:txBody>
                    <a:bodyPr/>
                    <a:lstStyle/>
                    <a:p>
                      <a:pPr algn="ctr"/>
                      <a:r>
                        <a:rPr lang="en-GB" sz="1200" b="1" dirty="0" smtClean="0">
                          <a:solidFill>
                            <a:schemeClr val="tx1"/>
                          </a:solidFill>
                          <a:latin typeface="+mn-lt"/>
                        </a:rPr>
                        <a:t>1,679</a:t>
                      </a:r>
                      <a:endParaRPr lang="en-GB" sz="1200" b="1" dirty="0">
                        <a:solidFill>
                          <a:schemeClr val="tx1"/>
                        </a:solidFill>
                        <a:latin typeface="+mn-lt"/>
                      </a:endParaRPr>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36525148"/>
              </p:ext>
            </p:extLst>
          </p:nvPr>
        </p:nvGraphicFramePr>
        <p:xfrm>
          <a:off x="4541399" y="1919441"/>
          <a:ext cx="3485686" cy="3915752"/>
        </p:xfrm>
        <a:graphic>
          <a:graphicData uri="http://schemas.openxmlformats.org/drawingml/2006/table">
            <a:tbl>
              <a:tblPr firstRow="1" bandRow="1">
                <a:tableStyleId>{69012ECD-51FC-41F1-AA8D-1B2483CD663E}</a:tableStyleId>
              </a:tblPr>
              <a:tblGrid>
                <a:gridCol w="2695424"/>
                <a:gridCol w="790262"/>
              </a:tblGrid>
              <a:tr h="345511">
                <a:tc>
                  <a:txBody>
                    <a:bodyPr/>
                    <a:lstStyle/>
                    <a:p>
                      <a:r>
                        <a:rPr lang="en-GB" sz="1200" dirty="0" smtClean="0">
                          <a:latin typeface="+mn-lt"/>
                        </a:rPr>
                        <a:t>Improvements</a:t>
                      </a:r>
                      <a:endParaRPr lang="en-GB" sz="1200" dirty="0">
                        <a:latin typeface="+mn-lt"/>
                      </a:endParaRPr>
                    </a:p>
                  </a:txBody>
                  <a:tcPr/>
                </a:tc>
                <a:tc>
                  <a:txBody>
                    <a:bodyPr/>
                    <a:lstStyle/>
                    <a:p>
                      <a:pPr algn="ctr"/>
                      <a:r>
                        <a:rPr lang="en-GB" sz="1200" dirty="0" smtClean="0"/>
                        <a:t>2019</a:t>
                      </a:r>
                      <a:endParaRPr lang="en-GB" sz="1200" dirty="0"/>
                    </a:p>
                  </a:txBody>
                  <a:tcPr/>
                </a:tc>
              </a:tr>
              <a:tr h="345511">
                <a:tc>
                  <a:txBody>
                    <a:bodyPr/>
                    <a:lstStyle/>
                    <a:p>
                      <a:r>
                        <a:rPr lang="en-GB" sz="1200" b="0" dirty="0" smtClean="0">
                          <a:solidFill>
                            <a:schemeClr val="tx1"/>
                          </a:solidFill>
                          <a:latin typeface="+mn-lt"/>
                        </a:rPr>
                        <a:t>Improve quality of public toilets</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a:t>
                      </a:r>
                    </a:p>
                  </a:txBody>
                  <a:tcPr marL="9525" marR="9525" marT="9525" marB="0" anchor="ctr"/>
                </a:tc>
              </a:tr>
              <a:tr h="575852">
                <a:tc>
                  <a:txBody>
                    <a:bodyPr/>
                    <a:lstStyle/>
                    <a:p>
                      <a:r>
                        <a:rPr lang="en-GB" sz="1200" b="0" dirty="0" smtClean="0">
                          <a:solidFill>
                            <a:schemeClr val="tx1"/>
                          </a:solidFill>
                          <a:latin typeface="+mn-lt"/>
                        </a:rPr>
                        <a:t>Improve quality/choice of cafes/restaurants</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a:t>
                      </a:r>
                    </a:p>
                  </a:txBody>
                  <a:tcPr marL="9525" marR="9525" marT="9525" marB="0" anchor="ctr"/>
                </a:tc>
              </a:tr>
              <a:tr h="575852">
                <a:tc>
                  <a:txBody>
                    <a:bodyPr/>
                    <a:lstStyle/>
                    <a:p>
                      <a:r>
                        <a:rPr lang="en-GB" sz="1200" b="0" dirty="0" smtClean="0">
                          <a:solidFill>
                            <a:schemeClr val="tx1"/>
                          </a:solidFill>
                          <a:latin typeface="+mn-lt"/>
                        </a:rPr>
                        <a:t>More litter bins/clean it up/cleanliness of Park</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2%</a:t>
                      </a:r>
                    </a:p>
                  </a:txBody>
                  <a:tcPr marL="9525" marR="9525" marT="9525" marB="0" anchor="ctr"/>
                </a:tc>
              </a:tr>
              <a:tr h="345511">
                <a:tc>
                  <a:txBody>
                    <a:bodyPr/>
                    <a:lstStyle/>
                    <a:p>
                      <a:r>
                        <a:rPr lang="en-GB" sz="1200" b="0" dirty="0" smtClean="0">
                          <a:solidFill>
                            <a:schemeClr val="tx1"/>
                          </a:solidFill>
                          <a:latin typeface="+mn-lt"/>
                        </a:rPr>
                        <a:t>Improve quality/choice of shops</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r h="345511">
                <a:tc>
                  <a:txBody>
                    <a:bodyPr/>
                    <a:lstStyle/>
                    <a:p>
                      <a:r>
                        <a:rPr lang="en-GB" sz="1200" b="0" dirty="0" smtClean="0">
                          <a:solidFill>
                            <a:schemeClr val="tx1"/>
                          </a:solidFill>
                          <a:latin typeface="+mn-lt"/>
                        </a:rPr>
                        <a:t>More Rangers</a:t>
                      </a:r>
                      <a:endParaRPr lang="en-GB" sz="1200" b="0" dirty="0">
                        <a:solidFill>
                          <a:schemeClr val="tx1"/>
                        </a:solidFill>
                        <a:latin typeface="+mn-lt"/>
                      </a:endParaRPr>
                    </a:p>
                  </a:txBody>
                  <a:tcPr anchor="ctr"/>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r h="34550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More/better mountain biking trails </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r h="34550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More/better skiing facilities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r h="34550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family orientated activities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r h="34550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More/better marked walks/paths</a:t>
                      </a:r>
                    </a:p>
                  </a:txBody>
                  <a:tcPr marT="45716" marB="45716" anchor="ctr" horzOverflow="overflow"/>
                </a:tc>
                <a:tc>
                  <a:txBody>
                    <a:bodyPr/>
                    <a:lstStyle/>
                    <a:p>
                      <a:pPr algn="ctr" fontAlgn="b"/>
                      <a:r>
                        <a:rPr kumimoji="0" lang="en-GB" sz="1200" b="0" i="0" u="none" strike="noStrike" kern="1200" cap="none" normalizeH="0" baseline="0" dirty="0">
                          <a:ln>
                            <a:noFill/>
                          </a:ln>
                          <a:solidFill>
                            <a:schemeClr val="tx1"/>
                          </a:solidFill>
                          <a:effectLst/>
                          <a:latin typeface="+mn-lt"/>
                          <a:ea typeface="+mn-ea"/>
                          <a:cs typeface="+mn-cs"/>
                        </a:rPr>
                        <a:t>1%</a:t>
                      </a:r>
                    </a:p>
                  </a:txBody>
                  <a:tcPr marL="9525" marR="9525" marT="9525" marB="0" anchor="ctr"/>
                </a:tc>
              </a:tr>
            </a:tbl>
          </a:graphicData>
        </a:graphic>
      </p:graphicFrame>
      <p:sp>
        <p:nvSpPr>
          <p:cNvPr id="2" name="TextBox 1"/>
          <p:cNvSpPr txBox="1"/>
          <p:nvPr/>
        </p:nvSpPr>
        <p:spPr>
          <a:xfrm>
            <a:off x="8198999" y="5951462"/>
            <a:ext cx="3485687" cy="646331"/>
          </a:xfrm>
          <a:prstGeom prst="rect">
            <a:avLst/>
          </a:prstGeom>
          <a:noFill/>
        </p:spPr>
        <p:txBody>
          <a:bodyPr wrap="square" rtlCol="0">
            <a:spAutoFit/>
          </a:bodyPr>
          <a:lstStyle/>
          <a:p>
            <a:r>
              <a:rPr lang="en-GB" sz="1200" dirty="0" smtClean="0"/>
              <a:t>* A range of ‘other’ responses were given, but worth noting that 35 people mentioned issues relating to the funicular/mountain railway</a:t>
            </a:r>
            <a:endParaRPr lang="en-GB" sz="1200" dirty="0"/>
          </a:p>
        </p:txBody>
      </p:sp>
    </p:spTree>
    <p:extLst>
      <p:ext uri="{BB962C8B-B14F-4D97-AF65-F5344CB8AC3E}">
        <p14:creationId xmlns:p14="http://schemas.microsoft.com/office/powerpoint/2010/main" val="305920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58"/>
          <p:cNvSpPr/>
          <p:nvPr/>
        </p:nvSpPr>
        <p:spPr>
          <a:xfrm>
            <a:off x="360624" y="148920"/>
            <a:ext cx="3636245" cy="7017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90000"/>
              </a:lnSpc>
              <a:defRPr sz="4400">
                <a:solidFill>
                  <a:srgbClr val="FFFFFF"/>
                </a:solidFill>
                <a:latin typeface="+mj-lt"/>
                <a:ea typeface="+mj-ea"/>
                <a:cs typeface="+mj-cs"/>
                <a:sym typeface="Montserrat"/>
              </a:defRPr>
            </a:lvl1pPr>
          </a:lstStyle>
          <a:p>
            <a:endParaRPr dirty="0">
              <a:solidFill>
                <a:schemeClr val="bg2">
                  <a:lumMod val="10000"/>
                </a:schemeClr>
              </a:solidFill>
              <a:latin typeface="Calibri" panose="020F0502020204030204" pitchFamily="34" charset="0"/>
              <a:cs typeface="Myriad Pro"/>
            </a:endParaRPr>
          </a:p>
        </p:txBody>
      </p:sp>
      <p:sp>
        <p:nvSpPr>
          <p:cNvPr id="2" name="Slide Number Placeholder 1"/>
          <p:cNvSpPr>
            <a:spLocks noGrp="1"/>
          </p:cNvSpPr>
          <p:nvPr>
            <p:ph type="sldNum" sz="quarter" idx="12"/>
          </p:nvPr>
        </p:nvSpPr>
        <p:spPr/>
        <p:txBody>
          <a:bodyPr/>
          <a:lstStyle/>
          <a:p>
            <a:fld id="{86CB4B4D-7CA3-9044-876B-883B54F8677D}" type="slidenum">
              <a:rPr lang="en-GB" smtClean="0"/>
              <a:pPr/>
              <a:t>4</a:t>
            </a:fld>
            <a:endParaRPr lang="en-GB" dirty="0"/>
          </a:p>
        </p:txBody>
      </p:sp>
      <p:sp>
        <p:nvSpPr>
          <p:cNvPr id="83" name="Text Placeholder 82">
            <a:extLst>
              <a:ext uri="{FF2B5EF4-FFF2-40B4-BE49-F238E27FC236}">
                <a16:creationId xmlns:a16="http://schemas.microsoft.com/office/drawing/2014/main" xmlns="" id="{4391A39D-DC85-428C-AADD-3E938E601B21}"/>
              </a:ext>
            </a:extLst>
          </p:cNvPr>
          <p:cNvSpPr>
            <a:spLocks noGrp="1"/>
          </p:cNvSpPr>
          <p:nvPr>
            <p:ph type="body" sz="quarter" idx="30"/>
          </p:nvPr>
        </p:nvSpPr>
        <p:spPr>
          <a:xfrm>
            <a:off x="1742947" y="3044236"/>
            <a:ext cx="8837766" cy="474210"/>
          </a:xfrm>
          <a:noFill/>
          <a:ln>
            <a:solidFill>
              <a:schemeClr val="accent1"/>
            </a:solidFill>
          </a:ln>
        </p:spPr>
        <p:txBody>
          <a:bodyPr>
            <a:noAutofit/>
          </a:bodyPr>
          <a:lstStyle/>
          <a:p>
            <a:pPr lvl="0">
              <a:spcAft>
                <a:spcPts val="0"/>
              </a:spcAft>
            </a:pPr>
            <a:r>
              <a:rPr lang="en-GB" sz="1600" dirty="0" smtClean="0">
                <a:ea typeface="Open Sans"/>
                <a:cs typeface="Calibri" panose="020F0502020204030204" pitchFamily="34" charset="0"/>
              </a:rPr>
              <a:t>1: S</a:t>
            </a:r>
            <a:r>
              <a:rPr lang="en-GB" sz="1600" dirty="0" smtClean="0"/>
              <a:t>upply </a:t>
            </a:r>
            <a:r>
              <a:rPr lang="en-GB" sz="1600" dirty="0"/>
              <a:t>information about visitors and their type of visit, </a:t>
            </a:r>
            <a:r>
              <a:rPr lang="en-GB" sz="1600" dirty="0" smtClean="0"/>
              <a:t>to </a:t>
            </a:r>
            <a:r>
              <a:rPr lang="en-GB" sz="1600" dirty="0"/>
              <a:t>guide future tourism policy and activity</a:t>
            </a:r>
            <a:endParaRPr lang="en-GB" sz="1600" dirty="0">
              <a:ea typeface="Open Sans"/>
              <a:cs typeface="Open Sans"/>
            </a:endParaRPr>
          </a:p>
        </p:txBody>
      </p:sp>
      <p:sp>
        <p:nvSpPr>
          <p:cNvPr id="84" name="Text Placeholder 83">
            <a:extLst>
              <a:ext uri="{FF2B5EF4-FFF2-40B4-BE49-F238E27FC236}">
                <a16:creationId xmlns:a16="http://schemas.microsoft.com/office/drawing/2014/main" xmlns="" id="{50118478-362F-445E-9C74-892B72357FF7}"/>
              </a:ext>
            </a:extLst>
          </p:cNvPr>
          <p:cNvSpPr>
            <a:spLocks noGrp="1"/>
          </p:cNvSpPr>
          <p:nvPr>
            <p:ph type="body" sz="quarter" idx="31"/>
          </p:nvPr>
        </p:nvSpPr>
        <p:spPr>
          <a:xfrm>
            <a:off x="1205344" y="1765949"/>
            <a:ext cx="9559637" cy="1021316"/>
          </a:xfrm>
          <a:solidFill>
            <a:schemeClr val="accent1"/>
          </a:solidFill>
          <a:ln>
            <a:solidFill>
              <a:schemeClr val="accent1"/>
            </a:solidFill>
          </a:ln>
        </p:spPr>
        <p:txBody>
          <a:bodyPr>
            <a:noAutofit/>
          </a:bodyPr>
          <a:lstStyle/>
          <a:p>
            <a:r>
              <a:rPr lang="en-GB" sz="1800" dirty="0" smtClean="0">
                <a:solidFill>
                  <a:schemeClr val="bg1"/>
                </a:solidFill>
                <a:ea typeface="Open Sans"/>
                <a:cs typeface="Calibri" panose="020F0502020204030204" pitchFamily="34" charset="0"/>
              </a:rPr>
              <a:t>The </a:t>
            </a:r>
            <a:r>
              <a:rPr lang="en-GB" sz="1800" dirty="0">
                <a:solidFill>
                  <a:schemeClr val="bg1"/>
                </a:solidFill>
                <a:ea typeface="Open Sans"/>
                <a:cs typeface="Calibri" panose="020F0502020204030204" pitchFamily="34" charset="0"/>
              </a:rPr>
              <a:t>overall aim </a:t>
            </a:r>
            <a:r>
              <a:rPr lang="en-GB" sz="1800" dirty="0" smtClean="0">
                <a:solidFill>
                  <a:schemeClr val="bg1"/>
                </a:solidFill>
                <a:ea typeface="Open Sans"/>
                <a:cs typeface="Calibri" panose="020F0502020204030204" pitchFamily="34" charset="0"/>
              </a:rPr>
              <a:t>of the research was </a:t>
            </a:r>
            <a:r>
              <a:rPr lang="en-GB" sz="1800" dirty="0">
                <a:solidFill>
                  <a:schemeClr val="bg1"/>
                </a:solidFill>
                <a:ea typeface="Open Sans"/>
                <a:cs typeface="Calibri" panose="020F0502020204030204" pitchFamily="34" charset="0"/>
              </a:rPr>
              <a:t>to conduct research </a:t>
            </a:r>
            <a:r>
              <a:rPr lang="en-GB" sz="1800" dirty="0" smtClean="0">
                <a:solidFill>
                  <a:schemeClr val="bg1"/>
                </a:solidFill>
                <a:ea typeface="Open Sans"/>
                <a:cs typeface="Calibri" panose="020F0502020204030204" pitchFamily="34" charset="0"/>
              </a:rPr>
              <a:t>t</a:t>
            </a:r>
            <a:r>
              <a:rPr lang="en-US" sz="1800" dirty="0" smtClean="0">
                <a:solidFill>
                  <a:schemeClr val="bg1"/>
                </a:solidFill>
              </a:rPr>
              <a:t>o </a:t>
            </a:r>
            <a:r>
              <a:rPr lang="en-US" sz="1800" dirty="0">
                <a:solidFill>
                  <a:schemeClr val="bg1"/>
                </a:solidFill>
              </a:rPr>
              <a:t>understand visitors to the Cairngorms National </a:t>
            </a:r>
            <a:r>
              <a:rPr lang="en-US" sz="1800" dirty="0" smtClean="0">
                <a:solidFill>
                  <a:schemeClr val="bg1"/>
                </a:solidFill>
              </a:rPr>
              <a:t>Park </a:t>
            </a:r>
            <a:r>
              <a:rPr lang="en-US" sz="1800" dirty="0">
                <a:solidFill>
                  <a:schemeClr val="bg1"/>
                </a:solidFill>
              </a:rPr>
              <a:t>in terms of their profile, visiting </a:t>
            </a:r>
            <a:r>
              <a:rPr lang="en-GB" sz="1800" dirty="0">
                <a:solidFill>
                  <a:schemeClr val="bg1"/>
                </a:solidFill>
              </a:rPr>
              <a:t>behaviour</a:t>
            </a:r>
            <a:r>
              <a:rPr lang="en-US" sz="1800" dirty="0">
                <a:solidFill>
                  <a:schemeClr val="bg1"/>
                </a:solidFill>
              </a:rPr>
              <a:t> and visitor experience</a:t>
            </a:r>
            <a:r>
              <a:rPr lang="en-GB" sz="1800" dirty="0" smtClean="0">
                <a:solidFill>
                  <a:schemeClr val="bg1"/>
                </a:solidFill>
                <a:ea typeface="Open Sans"/>
                <a:cs typeface="Calibri" panose="020F0502020204030204" pitchFamily="34" charset="0"/>
              </a:rPr>
              <a:t>. Specific research objectives </a:t>
            </a:r>
            <a:r>
              <a:rPr lang="en-GB" sz="1800" dirty="0">
                <a:solidFill>
                  <a:schemeClr val="bg1"/>
                </a:solidFill>
                <a:ea typeface="Open Sans"/>
                <a:cs typeface="Calibri" panose="020F0502020204030204" pitchFamily="34" charset="0"/>
              </a:rPr>
              <a:t>were </a:t>
            </a:r>
            <a:r>
              <a:rPr lang="en-GB" sz="1800" dirty="0" smtClean="0">
                <a:solidFill>
                  <a:schemeClr val="bg1"/>
                </a:solidFill>
                <a:ea typeface="Open Sans"/>
                <a:cs typeface="Calibri" panose="020F0502020204030204" pitchFamily="34" charset="0"/>
              </a:rPr>
              <a:t>to</a:t>
            </a:r>
            <a:r>
              <a:rPr lang="en-GB" sz="1800" dirty="0" smtClean="0">
                <a:solidFill>
                  <a:schemeClr val="bg1"/>
                </a:solidFill>
              </a:rPr>
              <a:t>:</a:t>
            </a:r>
            <a:endParaRPr lang="en-GB" sz="1800" dirty="0">
              <a:solidFill>
                <a:schemeClr val="bg1"/>
              </a:solidFill>
            </a:endParaRPr>
          </a:p>
        </p:txBody>
      </p:sp>
      <p:sp>
        <p:nvSpPr>
          <p:cNvPr id="85" name="Text Placeholder 84">
            <a:extLst>
              <a:ext uri="{FF2B5EF4-FFF2-40B4-BE49-F238E27FC236}">
                <a16:creationId xmlns:a16="http://schemas.microsoft.com/office/drawing/2014/main" xmlns="" id="{E38FD960-3753-4A5B-BC4C-451258EEC66B}"/>
              </a:ext>
            </a:extLst>
          </p:cNvPr>
          <p:cNvSpPr>
            <a:spLocks noGrp="1"/>
          </p:cNvSpPr>
          <p:nvPr>
            <p:ph type="body" sz="quarter" idx="32"/>
          </p:nvPr>
        </p:nvSpPr>
        <p:spPr>
          <a:xfrm>
            <a:off x="1742947" y="3605832"/>
            <a:ext cx="8837766" cy="435068"/>
          </a:xfrm>
          <a:noFill/>
          <a:ln>
            <a:solidFill>
              <a:schemeClr val="accent1"/>
            </a:solidFill>
          </a:ln>
        </p:spPr>
        <p:txBody>
          <a:bodyPr>
            <a:normAutofit/>
          </a:bodyPr>
          <a:lstStyle/>
          <a:p>
            <a:r>
              <a:rPr lang="en-GB" sz="1600" dirty="0" smtClean="0"/>
              <a:t>2: Gather </a:t>
            </a:r>
            <a:r>
              <a:rPr lang="en-GB" sz="1600" dirty="0"/>
              <a:t>data which can be updated in future studies to enable changes to be tracked over time</a:t>
            </a:r>
            <a:endParaRPr lang="en-US" sz="1600" dirty="0"/>
          </a:p>
        </p:txBody>
      </p:sp>
      <p:sp>
        <p:nvSpPr>
          <p:cNvPr id="86" name="Text Placeholder 85">
            <a:extLst>
              <a:ext uri="{FF2B5EF4-FFF2-40B4-BE49-F238E27FC236}">
                <a16:creationId xmlns:a16="http://schemas.microsoft.com/office/drawing/2014/main" xmlns="" id="{63570600-C7F2-46EC-BC4C-4FB1403C56A9}"/>
              </a:ext>
            </a:extLst>
          </p:cNvPr>
          <p:cNvSpPr>
            <a:spLocks noGrp="1"/>
          </p:cNvSpPr>
          <p:nvPr>
            <p:ph type="body" sz="quarter" idx="33"/>
          </p:nvPr>
        </p:nvSpPr>
        <p:spPr>
          <a:xfrm>
            <a:off x="1742946" y="4092206"/>
            <a:ext cx="8837766" cy="429097"/>
          </a:xfrm>
          <a:noFill/>
          <a:ln>
            <a:solidFill>
              <a:schemeClr val="accent1"/>
            </a:solidFill>
          </a:ln>
        </p:spPr>
        <p:txBody>
          <a:bodyPr>
            <a:normAutofit/>
          </a:bodyPr>
          <a:lstStyle/>
          <a:p>
            <a:r>
              <a:rPr lang="en-GB" sz="1600" dirty="0" smtClean="0"/>
              <a:t>3: Analyse </a:t>
            </a:r>
            <a:r>
              <a:rPr lang="en-GB" sz="1600" dirty="0"/>
              <a:t>and compare with previous Visitor Surveys and between the two National Parks</a:t>
            </a:r>
            <a:endParaRPr lang="en-US" sz="1600" dirty="0"/>
          </a:p>
        </p:txBody>
      </p:sp>
      <p:sp>
        <p:nvSpPr>
          <p:cNvPr id="87" name="Text Placeholder 86">
            <a:extLst>
              <a:ext uri="{FF2B5EF4-FFF2-40B4-BE49-F238E27FC236}">
                <a16:creationId xmlns:a16="http://schemas.microsoft.com/office/drawing/2014/main" xmlns="" id="{A343CC47-94D5-4A44-881A-D48C1B350068}"/>
              </a:ext>
            </a:extLst>
          </p:cNvPr>
          <p:cNvSpPr>
            <a:spLocks noGrp="1"/>
          </p:cNvSpPr>
          <p:nvPr>
            <p:ph type="body" sz="quarter" idx="34"/>
          </p:nvPr>
        </p:nvSpPr>
        <p:spPr>
          <a:xfrm>
            <a:off x="1742946" y="4639791"/>
            <a:ext cx="8837766" cy="611200"/>
          </a:xfrm>
          <a:noFill/>
          <a:ln>
            <a:solidFill>
              <a:schemeClr val="accent1"/>
            </a:solidFill>
          </a:ln>
        </p:spPr>
        <p:txBody>
          <a:bodyPr>
            <a:noAutofit/>
          </a:bodyPr>
          <a:lstStyle/>
          <a:p>
            <a:r>
              <a:rPr lang="en-US" sz="1600" dirty="0" smtClean="0"/>
              <a:t>4: </a:t>
            </a:r>
            <a:r>
              <a:rPr lang="en-GB" sz="1600" dirty="0"/>
              <a:t>Better understand visitors’ experience and motivations segmented by demographic and protected characteristics</a:t>
            </a:r>
            <a:endParaRPr lang="en-US" sz="1500" dirty="0"/>
          </a:p>
        </p:txBody>
      </p:sp>
      <p:sp>
        <p:nvSpPr>
          <p:cNvPr id="25" name="Freeform: Shape 31">
            <a:extLst>
              <a:ext uri="{FF2B5EF4-FFF2-40B4-BE49-F238E27FC236}">
                <a16:creationId xmlns:a16="http://schemas.microsoft.com/office/drawing/2014/main" xmlns="" id="{FFFA9585-F98B-43D2-AE47-6E333603E445}"/>
              </a:ext>
            </a:extLst>
          </p:cNvPr>
          <p:cNvSpPr/>
          <p:nvPr/>
        </p:nvSpPr>
        <p:spPr>
          <a:xfrm>
            <a:off x="1414480" y="2793750"/>
            <a:ext cx="328467" cy="502602"/>
          </a:xfrm>
          <a:custGeom>
            <a:avLst/>
            <a:gdLst>
              <a:gd name="connsiteX0" fmla="*/ 0 w 180623"/>
              <a:gd name="connsiteY0" fmla="*/ 0 h 372533"/>
              <a:gd name="connsiteX1" fmla="*/ 0 w 180623"/>
              <a:gd name="connsiteY1" fmla="*/ 372533 h 372533"/>
              <a:gd name="connsiteX2" fmla="*/ 180623 w 180623"/>
              <a:gd name="connsiteY2" fmla="*/ 372533 h 372533"/>
            </a:gdLst>
            <a:ahLst/>
            <a:cxnLst>
              <a:cxn ang="0">
                <a:pos x="connsiteX0" y="connsiteY0"/>
              </a:cxn>
              <a:cxn ang="0">
                <a:pos x="connsiteX1" y="connsiteY1"/>
              </a:cxn>
              <a:cxn ang="0">
                <a:pos x="connsiteX2" y="connsiteY2"/>
              </a:cxn>
            </a:cxnLst>
            <a:rect l="l" t="t" r="r" b="b"/>
            <a:pathLst>
              <a:path w="180623" h="372533">
                <a:moveTo>
                  <a:pt x="0" y="0"/>
                </a:moveTo>
                <a:lnTo>
                  <a:pt x="0" y="372533"/>
                </a:lnTo>
                <a:lnTo>
                  <a:pt x="180623" y="37253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32">
            <a:extLst>
              <a:ext uri="{FF2B5EF4-FFF2-40B4-BE49-F238E27FC236}">
                <a16:creationId xmlns:a16="http://schemas.microsoft.com/office/drawing/2014/main" xmlns="" id="{A6CFA1BB-D6DE-4ADA-A52F-A56BBE8EC1F4}"/>
              </a:ext>
            </a:extLst>
          </p:cNvPr>
          <p:cNvSpPr/>
          <p:nvPr/>
        </p:nvSpPr>
        <p:spPr>
          <a:xfrm>
            <a:off x="1414480" y="3221708"/>
            <a:ext cx="328466" cy="604788"/>
          </a:xfrm>
          <a:custGeom>
            <a:avLst/>
            <a:gdLst>
              <a:gd name="connsiteX0" fmla="*/ 0 w 180623"/>
              <a:gd name="connsiteY0" fmla="*/ 0 h 372533"/>
              <a:gd name="connsiteX1" fmla="*/ 0 w 180623"/>
              <a:gd name="connsiteY1" fmla="*/ 372533 h 372533"/>
              <a:gd name="connsiteX2" fmla="*/ 180623 w 180623"/>
              <a:gd name="connsiteY2" fmla="*/ 372533 h 372533"/>
            </a:gdLst>
            <a:ahLst/>
            <a:cxnLst>
              <a:cxn ang="0">
                <a:pos x="connsiteX0" y="connsiteY0"/>
              </a:cxn>
              <a:cxn ang="0">
                <a:pos x="connsiteX1" y="connsiteY1"/>
              </a:cxn>
              <a:cxn ang="0">
                <a:pos x="connsiteX2" y="connsiteY2"/>
              </a:cxn>
            </a:cxnLst>
            <a:rect l="l" t="t" r="r" b="b"/>
            <a:pathLst>
              <a:path w="180623" h="372533">
                <a:moveTo>
                  <a:pt x="0" y="0"/>
                </a:moveTo>
                <a:lnTo>
                  <a:pt x="0" y="372533"/>
                </a:lnTo>
                <a:lnTo>
                  <a:pt x="180623" y="37253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67">
            <a:extLst>
              <a:ext uri="{FF2B5EF4-FFF2-40B4-BE49-F238E27FC236}">
                <a16:creationId xmlns:a16="http://schemas.microsoft.com/office/drawing/2014/main" xmlns="" id="{B3822FAA-1B5D-4EC2-845A-ABEB5454E26D}"/>
              </a:ext>
            </a:extLst>
          </p:cNvPr>
          <p:cNvSpPr/>
          <p:nvPr/>
        </p:nvSpPr>
        <p:spPr>
          <a:xfrm>
            <a:off x="1414480" y="4332399"/>
            <a:ext cx="339356" cy="670504"/>
          </a:xfrm>
          <a:custGeom>
            <a:avLst/>
            <a:gdLst>
              <a:gd name="connsiteX0" fmla="*/ 0 w 180623"/>
              <a:gd name="connsiteY0" fmla="*/ 0 h 372533"/>
              <a:gd name="connsiteX1" fmla="*/ 0 w 180623"/>
              <a:gd name="connsiteY1" fmla="*/ 372533 h 372533"/>
              <a:gd name="connsiteX2" fmla="*/ 180623 w 180623"/>
              <a:gd name="connsiteY2" fmla="*/ 372533 h 372533"/>
            </a:gdLst>
            <a:ahLst/>
            <a:cxnLst>
              <a:cxn ang="0">
                <a:pos x="connsiteX0" y="connsiteY0"/>
              </a:cxn>
              <a:cxn ang="0">
                <a:pos x="connsiteX1" y="connsiteY1"/>
              </a:cxn>
              <a:cxn ang="0">
                <a:pos x="connsiteX2" y="connsiteY2"/>
              </a:cxn>
            </a:cxnLst>
            <a:rect l="l" t="t" r="r" b="b"/>
            <a:pathLst>
              <a:path w="180623" h="372533">
                <a:moveTo>
                  <a:pt x="0" y="0"/>
                </a:moveTo>
                <a:lnTo>
                  <a:pt x="0" y="372533"/>
                </a:lnTo>
                <a:lnTo>
                  <a:pt x="180623" y="37253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33">
            <a:extLst>
              <a:ext uri="{FF2B5EF4-FFF2-40B4-BE49-F238E27FC236}">
                <a16:creationId xmlns:a16="http://schemas.microsoft.com/office/drawing/2014/main" xmlns="" id="{AB12D506-2DED-42A8-BF7F-CDB1E4E725E2}"/>
              </a:ext>
            </a:extLst>
          </p:cNvPr>
          <p:cNvSpPr/>
          <p:nvPr/>
        </p:nvSpPr>
        <p:spPr>
          <a:xfrm>
            <a:off x="1414480" y="3733509"/>
            <a:ext cx="339356" cy="670970"/>
          </a:xfrm>
          <a:custGeom>
            <a:avLst/>
            <a:gdLst>
              <a:gd name="connsiteX0" fmla="*/ 0 w 180623"/>
              <a:gd name="connsiteY0" fmla="*/ 0 h 372533"/>
              <a:gd name="connsiteX1" fmla="*/ 0 w 180623"/>
              <a:gd name="connsiteY1" fmla="*/ 372533 h 372533"/>
              <a:gd name="connsiteX2" fmla="*/ 180623 w 180623"/>
              <a:gd name="connsiteY2" fmla="*/ 372533 h 372533"/>
            </a:gdLst>
            <a:ahLst/>
            <a:cxnLst>
              <a:cxn ang="0">
                <a:pos x="connsiteX0" y="connsiteY0"/>
              </a:cxn>
              <a:cxn ang="0">
                <a:pos x="connsiteX1" y="connsiteY1"/>
              </a:cxn>
              <a:cxn ang="0">
                <a:pos x="connsiteX2" y="connsiteY2"/>
              </a:cxn>
            </a:cxnLst>
            <a:rect l="l" t="t" r="r" b="b"/>
            <a:pathLst>
              <a:path w="180623" h="372533">
                <a:moveTo>
                  <a:pt x="0" y="0"/>
                </a:moveTo>
                <a:lnTo>
                  <a:pt x="0" y="372533"/>
                </a:lnTo>
                <a:lnTo>
                  <a:pt x="180623" y="37253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1"/>
          </p:nvPr>
        </p:nvSpPr>
        <p:spPr>
          <a:xfrm>
            <a:off x="334964" y="180789"/>
            <a:ext cx="3661905" cy="1291732"/>
          </a:xfrm>
        </p:spPr>
        <p:txBody>
          <a:bodyPr>
            <a:normAutofit/>
          </a:bodyPr>
          <a:lstStyle/>
          <a:p>
            <a:r>
              <a:rPr lang="en-GB" dirty="0" smtClean="0"/>
              <a:t>Research objectives</a:t>
            </a:r>
            <a:endParaRPr lang="en-GB" dirty="0"/>
          </a:p>
        </p:txBody>
      </p:sp>
    </p:spTree>
    <p:extLst>
      <p:ext uri="{BB962C8B-B14F-4D97-AF65-F5344CB8AC3E}">
        <p14:creationId xmlns:p14="http://schemas.microsoft.com/office/powerpoint/2010/main" val="125971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40</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3200" dirty="0" smtClean="0"/>
              <a:t>Top three responses (apart from none/other) varied slightly by origin</a:t>
            </a:r>
            <a:endParaRPr lang="en-GB" sz="3200" dirty="0"/>
          </a:p>
        </p:txBody>
      </p:sp>
      <p:sp>
        <p:nvSpPr>
          <p:cNvPr id="12" name="Text Placeholder 8"/>
          <p:cNvSpPr txBox="1">
            <a:spLocks/>
          </p:cNvSpPr>
          <p:nvPr/>
        </p:nvSpPr>
        <p:spPr>
          <a:xfrm>
            <a:off x="188536" y="6543675"/>
            <a:ext cx="11165264" cy="234494"/>
          </a:xfrm>
          <a:prstGeom prst="rect">
            <a:avLst/>
          </a:prstGeom>
        </p:spPr>
        <p:txBody>
          <a:bodyPr vert="horz" lIns="91440" tIns="45720" rIns="91440" bIns="45720" rtlCol="0" anchor="b" anchorCtr="0">
            <a:noAutofit/>
          </a:bodyPr>
          <a:lstStyle>
            <a:lvl1pPr marL="0" marR="0" indent="0" algn="r"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dirty="0"/>
              <a:t>Q33. What, if anything, could be improved to make your </a:t>
            </a:r>
            <a:r>
              <a:rPr lang="en-GB" sz="1000" i="1" dirty="0"/>
              <a:t>[visit to/day out in]</a:t>
            </a:r>
            <a:r>
              <a:rPr lang="en-GB" sz="1000" dirty="0"/>
              <a:t> the area more enjoyable? </a:t>
            </a:r>
            <a:r>
              <a:rPr lang="en-GB" sz="1000" dirty="0" smtClean="0"/>
              <a:t>Base (all) 1,679</a:t>
            </a:r>
          </a:p>
        </p:txBody>
      </p:sp>
      <p:graphicFrame>
        <p:nvGraphicFramePr>
          <p:cNvPr id="8" name="Table 7"/>
          <p:cNvGraphicFramePr>
            <a:graphicFrameLocks noGrp="1"/>
          </p:cNvGraphicFramePr>
          <p:nvPr>
            <p:extLst>
              <p:ext uri="{D42A27DB-BD31-4B8C-83A1-F6EECF244321}">
                <p14:modId xmlns:p14="http://schemas.microsoft.com/office/powerpoint/2010/main" val="2400064332"/>
              </p:ext>
            </p:extLst>
          </p:nvPr>
        </p:nvGraphicFramePr>
        <p:xfrm>
          <a:off x="808298" y="1905306"/>
          <a:ext cx="3116660" cy="1876117"/>
        </p:xfrm>
        <a:graphic>
          <a:graphicData uri="http://schemas.openxmlformats.org/drawingml/2006/table">
            <a:tbl>
              <a:tblPr firstRow="1" bandRow="1">
                <a:tableStyleId>{69012ECD-51FC-41F1-AA8D-1B2483CD663E}</a:tableStyleId>
              </a:tblPr>
              <a:tblGrid>
                <a:gridCol w="2423652"/>
                <a:gridCol w="693008"/>
              </a:tblGrid>
              <a:tr h="379741">
                <a:tc>
                  <a:txBody>
                    <a:bodyPr/>
                    <a:lstStyle/>
                    <a:p>
                      <a:r>
                        <a:rPr lang="en-GB" sz="1200" dirty="0" smtClean="0">
                          <a:latin typeface="+mn-lt"/>
                        </a:rPr>
                        <a:t>Residents</a:t>
                      </a:r>
                      <a:endParaRPr lang="en-GB" sz="1200" dirty="0">
                        <a:latin typeface="+mn-lt"/>
                      </a:endParaRPr>
                    </a:p>
                  </a:txBody>
                  <a:tcPr/>
                </a:tc>
                <a:tc>
                  <a:txBody>
                    <a:bodyPr/>
                    <a:lstStyle/>
                    <a:p>
                      <a:pPr algn="ctr"/>
                      <a:endParaRPr lang="en-GB" sz="1200" dirty="0"/>
                    </a:p>
                  </a:txBody>
                  <a:tcPr/>
                </a:tc>
              </a:tr>
              <a:tr h="374094">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Better public transport</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16%</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74094">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public toilets</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10%</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74094">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parking</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8%</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74094">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1" i="0" u="none" strike="noStrike" cap="none" normalizeH="0" baseline="0" dirty="0" smtClean="0">
                          <a:ln>
                            <a:noFill/>
                          </a:ln>
                          <a:solidFill>
                            <a:schemeClr val="tx1"/>
                          </a:solidFill>
                          <a:effectLst/>
                          <a:latin typeface="+mn-lt"/>
                        </a:rPr>
                        <a:t>Base</a:t>
                      </a:r>
                    </a:p>
                  </a:txBody>
                  <a:tcPr marT="45716" marB="45716" anchor="ctr" horzOverflow="overflow"/>
                </a:tc>
                <a:tc>
                  <a:txBody>
                    <a:bodyPr/>
                    <a:lstStyle/>
                    <a:p>
                      <a:pPr algn="ctr" fontAlgn="b"/>
                      <a:r>
                        <a:rPr kumimoji="0" lang="en-GB" sz="1200" b="1" i="0" u="none" strike="noStrike" kern="1200" cap="none" normalizeH="0" baseline="0" dirty="0" smtClean="0">
                          <a:ln>
                            <a:noFill/>
                          </a:ln>
                          <a:solidFill>
                            <a:schemeClr val="tx1"/>
                          </a:solidFill>
                          <a:effectLst/>
                          <a:latin typeface="+mn-lt"/>
                          <a:ea typeface="+mn-ea"/>
                          <a:cs typeface="+mn-cs"/>
                        </a:rPr>
                        <a:t>50</a:t>
                      </a:r>
                      <a:endParaRPr kumimoji="0" lang="en-GB" sz="1200" b="1" i="0" u="none" strike="noStrike" kern="1200" cap="none" normalizeH="0" baseline="0" dirty="0">
                        <a:ln>
                          <a:noFill/>
                        </a:ln>
                        <a:solidFill>
                          <a:schemeClr val="tx1"/>
                        </a:solidFill>
                        <a:effectLst/>
                        <a:latin typeface="+mn-lt"/>
                        <a:ea typeface="+mn-ea"/>
                        <a:cs typeface="+mn-cs"/>
                      </a:endParaRPr>
                    </a:p>
                  </a:txBody>
                  <a:tcPr marL="9525" marR="9525" marT="9525"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10569262"/>
              </p:ext>
            </p:extLst>
          </p:nvPr>
        </p:nvGraphicFramePr>
        <p:xfrm>
          <a:off x="4113891" y="1905307"/>
          <a:ext cx="3440510" cy="1876117"/>
        </p:xfrm>
        <a:graphic>
          <a:graphicData uri="http://schemas.openxmlformats.org/drawingml/2006/table">
            <a:tbl>
              <a:tblPr firstRow="1" bandRow="1">
                <a:tableStyleId>{69012ECD-51FC-41F1-AA8D-1B2483CD663E}</a:tableStyleId>
              </a:tblPr>
              <a:tblGrid>
                <a:gridCol w="2675492"/>
                <a:gridCol w="765018"/>
              </a:tblGrid>
              <a:tr h="375233">
                <a:tc>
                  <a:txBody>
                    <a:bodyPr/>
                    <a:lstStyle/>
                    <a:p>
                      <a:r>
                        <a:rPr lang="en-GB" sz="1200" dirty="0" smtClean="0">
                          <a:latin typeface="+mn-lt"/>
                        </a:rPr>
                        <a:t>Scotland</a:t>
                      </a:r>
                      <a:endParaRPr lang="en-GB" sz="1200" dirty="0">
                        <a:latin typeface="+mn-lt"/>
                      </a:endParaRPr>
                    </a:p>
                  </a:txBody>
                  <a:tcPr/>
                </a:tc>
                <a:tc>
                  <a:txBody>
                    <a:bodyPr/>
                    <a:lstStyle/>
                    <a:p>
                      <a:pPr algn="ctr"/>
                      <a:endParaRPr lang="en-GB" sz="1200" dirty="0"/>
                    </a:p>
                  </a:txBody>
                  <a:tcPr/>
                </a:tc>
              </a:tr>
              <a:tr h="37522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public toilets</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11%</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7522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The weather</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7%</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7522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Better public transport</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4%</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75221">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1" i="0" u="none" strike="noStrike" cap="none" normalizeH="0" baseline="0" dirty="0" smtClean="0">
                          <a:ln>
                            <a:noFill/>
                          </a:ln>
                          <a:solidFill>
                            <a:schemeClr val="tx1"/>
                          </a:solidFill>
                          <a:effectLst/>
                          <a:latin typeface="+mn-lt"/>
                        </a:rPr>
                        <a:t>Base</a:t>
                      </a:r>
                    </a:p>
                  </a:txBody>
                  <a:tcPr marT="45716" marB="45716" anchor="ctr" horzOverflow="overflow"/>
                </a:tc>
                <a:tc>
                  <a:txBody>
                    <a:bodyPr/>
                    <a:lstStyle/>
                    <a:p>
                      <a:pPr algn="ctr" fontAlgn="b"/>
                      <a:r>
                        <a:rPr kumimoji="0" lang="en-GB" sz="1200" b="1" i="0" u="none" strike="noStrike" kern="1200" cap="none" normalizeH="0" baseline="0" dirty="0" smtClean="0">
                          <a:ln>
                            <a:noFill/>
                          </a:ln>
                          <a:solidFill>
                            <a:schemeClr val="tx1"/>
                          </a:solidFill>
                          <a:effectLst/>
                          <a:latin typeface="+mn-lt"/>
                          <a:ea typeface="+mn-ea"/>
                          <a:cs typeface="+mn-cs"/>
                        </a:rPr>
                        <a:t>712</a:t>
                      </a:r>
                      <a:endParaRPr kumimoji="0" lang="en-GB" sz="1200" b="1" i="0" u="none" strike="noStrike" kern="1200" cap="none" normalizeH="0" baseline="0" dirty="0">
                        <a:ln>
                          <a:noFill/>
                        </a:ln>
                        <a:solidFill>
                          <a:schemeClr val="tx1"/>
                        </a:solidFill>
                        <a:effectLst/>
                        <a:latin typeface="+mn-lt"/>
                        <a:ea typeface="+mn-ea"/>
                        <a:cs typeface="+mn-cs"/>
                      </a:endParaRPr>
                    </a:p>
                  </a:txBody>
                  <a:tcPr marL="9525" marR="9525" marT="9525"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37558235"/>
              </p:ext>
            </p:extLst>
          </p:nvPr>
        </p:nvGraphicFramePr>
        <p:xfrm>
          <a:off x="7743334" y="1905307"/>
          <a:ext cx="3859610" cy="1876118"/>
        </p:xfrm>
        <a:graphic>
          <a:graphicData uri="http://schemas.openxmlformats.org/drawingml/2006/table">
            <a:tbl>
              <a:tblPr firstRow="1" bandRow="1">
                <a:tableStyleId>{69012ECD-51FC-41F1-AA8D-1B2483CD663E}</a:tableStyleId>
              </a:tblPr>
              <a:tblGrid>
                <a:gridCol w="3001402"/>
                <a:gridCol w="858208"/>
              </a:tblGrid>
              <a:tr h="326566">
                <a:tc>
                  <a:txBody>
                    <a:bodyPr/>
                    <a:lstStyle/>
                    <a:p>
                      <a:r>
                        <a:rPr lang="en-GB" sz="1200" dirty="0" smtClean="0">
                          <a:latin typeface="+mn-lt"/>
                        </a:rPr>
                        <a:t>Rest of UK</a:t>
                      </a:r>
                      <a:endParaRPr lang="en-GB" sz="1200" dirty="0">
                        <a:latin typeface="+mn-lt"/>
                      </a:endParaRPr>
                    </a:p>
                  </a:txBody>
                  <a:tcPr/>
                </a:tc>
                <a:tc>
                  <a:txBody>
                    <a:bodyPr/>
                    <a:lstStyle/>
                    <a:p>
                      <a:pPr algn="ctr"/>
                      <a:endParaRPr lang="en-GB" sz="1200" dirty="0"/>
                    </a:p>
                  </a:txBody>
                  <a:tcPr/>
                </a:tc>
              </a:tr>
              <a:tr h="352083">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The weather</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9%</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52083">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public toilets</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7%</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493303">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defRPr/>
                      </a:pPr>
                      <a:r>
                        <a:rPr kumimoji="0" lang="en-GB" sz="1200" b="0" i="0" u="none" strike="noStrike" cap="none" normalizeH="0" baseline="0" dirty="0" smtClean="0">
                          <a:ln>
                            <a:noFill/>
                          </a:ln>
                          <a:solidFill>
                            <a:schemeClr val="tx1"/>
                          </a:solidFill>
                          <a:effectLst/>
                          <a:latin typeface="+mn-lt"/>
                        </a:rPr>
                        <a:t>More better visitor information/information boards/interpretation signage</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4%</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52083">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1" i="0" u="none" strike="noStrike" cap="none" normalizeH="0" baseline="0" dirty="0" smtClean="0">
                          <a:ln>
                            <a:noFill/>
                          </a:ln>
                          <a:solidFill>
                            <a:schemeClr val="tx1"/>
                          </a:solidFill>
                          <a:effectLst/>
                          <a:latin typeface="+mn-lt"/>
                        </a:rPr>
                        <a:t>Base</a:t>
                      </a:r>
                    </a:p>
                  </a:txBody>
                  <a:tcPr marT="45716" marB="45716" anchor="ctr" horzOverflow="overflow"/>
                </a:tc>
                <a:tc>
                  <a:txBody>
                    <a:bodyPr/>
                    <a:lstStyle/>
                    <a:p>
                      <a:pPr algn="ctr" fontAlgn="b"/>
                      <a:r>
                        <a:rPr kumimoji="0" lang="en-GB" sz="1200" b="1" i="0" u="none" strike="noStrike" kern="1200" cap="none" normalizeH="0" baseline="0" dirty="0" smtClean="0">
                          <a:ln>
                            <a:noFill/>
                          </a:ln>
                          <a:solidFill>
                            <a:schemeClr val="tx1"/>
                          </a:solidFill>
                          <a:effectLst/>
                          <a:latin typeface="+mn-lt"/>
                          <a:ea typeface="+mn-ea"/>
                          <a:cs typeface="+mn-cs"/>
                        </a:rPr>
                        <a:t>381</a:t>
                      </a:r>
                      <a:endParaRPr kumimoji="0" lang="en-GB" sz="1200" b="1" i="0" u="none" strike="noStrike" kern="1200" cap="none" normalizeH="0" baseline="0" dirty="0">
                        <a:ln>
                          <a:noFill/>
                        </a:ln>
                        <a:solidFill>
                          <a:schemeClr val="tx1"/>
                        </a:solidFill>
                        <a:effectLst/>
                        <a:latin typeface="+mn-lt"/>
                        <a:ea typeface="+mn-ea"/>
                        <a:cs typeface="+mn-cs"/>
                      </a:endParaRPr>
                    </a:p>
                  </a:txBody>
                  <a:tcPr marL="9525" marR="9525" marT="9525"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58454612"/>
              </p:ext>
            </p:extLst>
          </p:nvPr>
        </p:nvGraphicFramePr>
        <p:xfrm>
          <a:off x="1958045" y="4047247"/>
          <a:ext cx="3933825" cy="1607901"/>
        </p:xfrm>
        <a:graphic>
          <a:graphicData uri="http://schemas.openxmlformats.org/drawingml/2006/table">
            <a:tbl>
              <a:tblPr firstRow="1" bandRow="1">
                <a:tableStyleId>{69012ECD-51FC-41F1-AA8D-1B2483CD663E}</a:tableStyleId>
              </a:tblPr>
              <a:tblGrid>
                <a:gridCol w="3059116"/>
                <a:gridCol w="874709"/>
              </a:tblGrid>
              <a:tr h="302661">
                <a:tc>
                  <a:txBody>
                    <a:bodyPr/>
                    <a:lstStyle/>
                    <a:p>
                      <a:r>
                        <a:rPr lang="en-GB" sz="1200" dirty="0" smtClean="0">
                          <a:latin typeface="+mn-lt"/>
                        </a:rPr>
                        <a:t>Europe</a:t>
                      </a:r>
                      <a:endParaRPr lang="en-GB" sz="1200" dirty="0">
                        <a:latin typeface="+mn-lt"/>
                      </a:endParaRPr>
                    </a:p>
                  </a:txBody>
                  <a:tcPr/>
                </a:tc>
                <a:tc>
                  <a:txBody>
                    <a:bodyPr/>
                    <a:lstStyle/>
                    <a:p>
                      <a:pPr algn="ctr"/>
                      <a:endParaRPr lang="en-GB" sz="1200" dirty="0"/>
                    </a:p>
                  </a:txBody>
                  <a:tcP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defRPr/>
                      </a:pPr>
                      <a:r>
                        <a:rPr kumimoji="0" lang="en-GB" sz="1200" b="0" i="0" u="none" strike="noStrike" cap="none" normalizeH="0" baseline="0" dirty="0" smtClean="0">
                          <a:ln>
                            <a:noFill/>
                          </a:ln>
                          <a:solidFill>
                            <a:schemeClr val="tx1"/>
                          </a:solidFill>
                          <a:effectLst/>
                          <a:latin typeface="+mn-lt"/>
                        </a:rPr>
                        <a:t>More/better signs/directional signage</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7%</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The weather</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6%</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New roads/better roads/faster roads</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5%</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1" i="0" u="none" strike="noStrike" cap="none" normalizeH="0" baseline="0" dirty="0" smtClean="0">
                          <a:ln>
                            <a:noFill/>
                          </a:ln>
                          <a:solidFill>
                            <a:schemeClr val="tx1"/>
                          </a:solidFill>
                          <a:effectLst/>
                          <a:latin typeface="+mn-lt"/>
                        </a:rPr>
                        <a:t>Base</a:t>
                      </a:r>
                    </a:p>
                  </a:txBody>
                  <a:tcPr marT="45716" marB="45716" anchor="ctr" horzOverflow="overflow"/>
                </a:tc>
                <a:tc>
                  <a:txBody>
                    <a:bodyPr/>
                    <a:lstStyle/>
                    <a:p>
                      <a:pPr algn="ctr" fontAlgn="b"/>
                      <a:r>
                        <a:rPr kumimoji="0" lang="en-GB" sz="1200" b="1" i="0" u="none" strike="noStrike" kern="1200" cap="none" normalizeH="0" baseline="0" dirty="0" smtClean="0">
                          <a:ln>
                            <a:noFill/>
                          </a:ln>
                          <a:solidFill>
                            <a:schemeClr val="tx1"/>
                          </a:solidFill>
                          <a:effectLst/>
                          <a:latin typeface="+mn-lt"/>
                          <a:ea typeface="+mn-ea"/>
                          <a:cs typeface="+mn-cs"/>
                        </a:rPr>
                        <a:t>349</a:t>
                      </a:r>
                      <a:endParaRPr kumimoji="0" lang="en-GB" sz="1200" b="1" i="0" u="none" strike="noStrike" kern="1200" cap="none" normalizeH="0" baseline="0" dirty="0">
                        <a:ln>
                          <a:noFill/>
                        </a:ln>
                        <a:solidFill>
                          <a:schemeClr val="tx1"/>
                        </a:solidFill>
                        <a:effectLst/>
                        <a:latin typeface="+mn-lt"/>
                        <a:ea typeface="+mn-ea"/>
                        <a:cs typeface="+mn-cs"/>
                      </a:endParaRPr>
                    </a:p>
                  </a:txBody>
                  <a:tcPr marL="9525" marR="9525" marT="9525" marB="0"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83002589"/>
              </p:ext>
            </p:extLst>
          </p:nvPr>
        </p:nvGraphicFramePr>
        <p:xfrm>
          <a:off x="6358021" y="4047247"/>
          <a:ext cx="3677632" cy="1607901"/>
        </p:xfrm>
        <a:graphic>
          <a:graphicData uri="http://schemas.openxmlformats.org/drawingml/2006/table">
            <a:tbl>
              <a:tblPr firstRow="1" bandRow="1">
                <a:tableStyleId>{69012ECD-51FC-41F1-AA8D-1B2483CD663E}</a:tableStyleId>
              </a:tblPr>
              <a:tblGrid>
                <a:gridCol w="2859888"/>
                <a:gridCol w="817744"/>
              </a:tblGrid>
              <a:tr h="302661">
                <a:tc>
                  <a:txBody>
                    <a:bodyPr/>
                    <a:lstStyle/>
                    <a:p>
                      <a:r>
                        <a:rPr lang="en-GB" sz="1200" dirty="0" smtClean="0">
                          <a:latin typeface="+mn-lt"/>
                        </a:rPr>
                        <a:t>Rest of the world</a:t>
                      </a:r>
                      <a:endParaRPr lang="en-GB" sz="1200" dirty="0">
                        <a:latin typeface="+mn-lt"/>
                      </a:endParaRPr>
                    </a:p>
                  </a:txBody>
                  <a:tcPr/>
                </a:tc>
                <a:tc>
                  <a:txBody>
                    <a:bodyPr/>
                    <a:lstStyle/>
                    <a:p>
                      <a:pPr algn="ctr"/>
                      <a:endParaRPr lang="en-GB" sz="1200" dirty="0"/>
                    </a:p>
                  </a:txBody>
                  <a:tcP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More public toilets</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6%</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defRPr/>
                      </a:pPr>
                      <a:r>
                        <a:rPr kumimoji="0" lang="en-GB" sz="1200" b="0" i="0" u="none" strike="noStrike" cap="none" normalizeH="0" baseline="0" dirty="0" smtClean="0">
                          <a:ln>
                            <a:noFill/>
                          </a:ln>
                          <a:solidFill>
                            <a:schemeClr val="tx1"/>
                          </a:solidFill>
                          <a:effectLst/>
                          <a:latin typeface="+mn-lt"/>
                        </a:rPr>
                        <a:t>More/better signs/directional signage</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6%</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0" i="0" u="none" strike="noStrike" cap="none" normalizeH="0" baseline="0" dirty="0" smtClean="0">
                          <a:ln>
                            <a:noFill/>
                          </a:ln>
                          <a:solidFill>
                            <a:schemeClr val="tx1"/>
                          </a:solidFill>
                          <a:effectLst/>
                          <a:latin typeface="+mn-lt"/>
                        </a:rPr>
                        <a:t>The weather</a:t>
                      </a:r>
                    </a:p>
                  </a:txBody>
                  <a:tcPr marT="45716" marB="45716" anchor="ctr" horzOverflow="overflow"/>
                </a:tc>
                <a:tc>
                  <a:txBody>
                    <a:bodyPr/>
                    <a:lstStyle/>
                    <a:p>
                      <a:pPr algn="ctr" fontAlgn="b"/>
                      <a:r>
                        <a:rPr kumimoji="0" lang="en-GB" sz="1200" b="0" i="0" u="none" strike="noStrike" kern="1200" cap="none" normalizeH="0" baseline="0" dirty="0" smtClean="0">
                          <a:ln>
                            <a:noFill/>
                          </a:ln>
                          <a:solidFill>
                            <a:schemeClr val="tx1"/>
                          </a:solidFill>
                          <a:effectLst/>
                          <a:latin typeface="+mn-lt"/>
                          <a:ea typeface="+mn-ea"/>
                          <a:cs typeface="+mn-cs"/>
                        </a:rPr>
                        <a:t>5%</a:t>
                      </a:r>
                      <a:endParaRPr kumimoji="0" lang="en-GB" sz="1200" b="0" i="0" u="none" strike="noStrike" kern="1200" cap="none" normalizeH="0" baseline="0" dirty="0">
                        <a:ln>
                          <a:noFill/>
                        </a:ln>
                        <a:solidFill>
                          <a:schemeClr val="tx1"/>
                        </a:solidFill>
                        <a:effectLst/>
                        <a:latin typeface="+mn-lt"/>
                        <a:ea typeface="+mn-ea"/>
                        <a:cs typeface="+mn-cs"/>
                      </a:endParaRPr>
                    </a:p>
                  </a:txBody>
                  <a:tcPr marL="9525" marR="9525" marT="9525" marB="0" anchor="ctr"/>
                </a:tc>
              </a:tr>
              <a:tr h="32631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200" b="1" i="0" u="none" strike="noStrike" cap="none" normalizeH="0" baseline="0" dirty="0" smtClean="0">
                          <a:ln>
                            <a:noFill/>
                          </a:ln>
                          <a:solidFill>
                            <a:schemeClr val="tx1"/>
                          </a:solidFill>
                          <a:effectLst/>
                          <a:latin typeface="+mn-lt"/>
                        </a:rPr>
                        <a:t>Base</a:t>
                      </a:r>
                    </a:p>
                  </a:txBody>
                  <a:tcPr marT="45716" marB="45716" anchor="ctr" horzOverflow="overflow"/>
                </a:tc>
                <a:tc>
                  <a:txBody>
                    <a:bodyPr/>
                    <a:lstStyle/>
                    <a:p>
                      <a:pPr algn="ctr" fontAlgn="b"/>
                      <a:r>
                        <a:rPr kumimoji="0" lang="en-GB" sz="1200" b="1" i="0" u="none" strike="noStrike" kern="1200" cap="none" normalizeH="0" baseline="0" dirty="0" smtClean="0">
                          <a:ln>
                            <a:noFill/>
                          </a:ln>
                          <a:solidFill>
                            <a:schemeClr val="tx1"/>
                          </a:solidFill>
                          <a:effectLst/>
                          <a:latin typeface="+mn-lt"/>
                          <a:ea typeface="+mn-ea"/>
                          <a:cs typeface="+mn-cs"/>
                        </a:rPr>
                        <a:t>187</a:t>
                      </a:r>
                      <a:endParaRPr kumimoji="0" lang="en-GB" sz="1200" b="1" i="0" u="none" strike="noStrike" kern="1200" cap="none" normalizeH="0" baseline="0" dirty="0">
                        <a:ln>
                          <a:noFill/>
                        </a:ln>
                        <a:solidFill>
                          <a:schemeClr val="tx1"/>
                        </a:solidFill>
                        <a:effectLst/>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84973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4727775" cy="1525603"/>
          </a:xfrm>
        </p:spPr>
        <p:txBody>
          <a:bodyPr/>
          <a:lstStyle/>
          <a:p>
            <a:r>
              <a:rPr lang="en-US" dirty="0" smtClean="0"/>
              <a:t>Summary</a:t>
            </a:r>
            <a:endParaRPr lang="en-GB" dirty="0">
              <a:solidFill>
                <a:srgbClr val="FF0000"/>
              </a:solidFill>
            </a:endParaRPr>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41</a:t>
            </a:fld>
            <a:endParaRPr lang="en-GB" dirty="0"/>
          </a:p>
        </p:txBody>
      </p:sp>
    </p:spTree>
    <p:extLst>
      <p:ext uri="{BB962C8B-B14F-4D97-AF65-F5344CB8AC3E}">
        <p14:creationId xmlns:p14="http://schemas.microsoft.com/office/powerpoint/2010/main" val="25664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42</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3200" dirty="0" smtClean="0"/>
              <a:t>Summary</a:t>
            </a:r>
            <a:endParaRPr lang="en-GB" sz="3200" dirty="0"/>
          </a:p>
        </p:txBody>
      </p:sp>
      <p:sp>
        <p:nvSpPr>
          <p:cNvPr id="9" name="Content Placeholder 2"/>
          <p:cNvSpPr txBox="1">
            <a:spLocks/>
          </p:cNvSpPr>
          <p:nvPr/>
        </p:nvSpPr>
        <p:spPr>
          <a:xfrm>
            <a:off x="352628" y="1630115"/>
            <a:ext cx="11420272" cy="4868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400" b="1" dirty="0" smtClean="0"/>
              <a:t>Visitor profile</a:t>
            </a:r>
          </a:p>
          <a:p>
            <a:pPr>
              <a:lnSpc>
                <a:spcPct val="100000"/>
              </a:lnSpc>
              <a:spcBef>
                <a:spcPts val="0"/>
              </a:spcBef>
              <a:spcAft>
                <a:spcPts val="600"/>
              </a:spcAft>
            </a:pPr>
            <a:r>
              <a:rPr lang="en-GB" sz="1400" dirty="0" smtClean="0"/>
              <a:t>The </a:t>
            </a:r>
            <a:r>
              <a:rPr lang="en-GB" sz="1400" dirty="0"/>
              <a:t>vast majority of respondents (97%) were visitors; only 3% were residents of the area.</a:t>
            </a:r>
          </a:p>
          <a:p>
            <a:pPr>
              <a:lnSpc>
                <a:spcPct val="100000"/>
              </a:lnSpc>
              <a:spcBef>
                <a:spcPts val="0"/>
              </a:spcBef>
              <a:spcAft>
                <a:spcPts val="600"/>
              </a:spcAft>
            </a:pPr>
            <a:r>
              <a:rPr lang="en-GB" sz="1400" dirty="0" smtClean="0"/>
              <a:t>The </a:t>
            </a:r>
            <a:r>
              <a:rPr lang="en-GB" sz="1400" dirty="0"/>
              <a:t>visitor profile is skewed to higher socio-economic groups, but with a spread of age and gender.</a:t>
            </a:r>
          </a:p>
          <a:p>
            <a:pPr>
              <a:lnSpc>
                <a:spcPct val="100000"/>
              </a:lnSpc>
              <a:spcBef>
                <a:spcPts val="0"/>
              </a:spcBef>
              <a:spcAft>
                <a:spcPts val="600"/>
              </a:spcAft>
            </a:pPr>
            <a:r>
              <a:rPr lang="en-GB" sz="1400" dirty="0" smtClean="0"/>
              <a:t>Most </a:t>
            </a:r>
            <a:r>
              <a:rPr lang="en-GB" sz="1400" dirty="0"/>
              <a:t>were repeat visitors to the area, with </a:t>
            </a:r>
            <a:r>
              <a:rPr lang="en-GB" sz="1400" dirty="0" smtClean="0"/>
              <a:t>41% </a:t>
            </a:r>
            <a:r>
              <a:rPr lang="en-GB" sz="1400" dirty="0"/>
              <a:t>first time </a:t>
            </a:r>
            <a:r>
              <a:rPr lang="en-GB" sz="1400" dirty="0" smtClean="0"/>
              <a:t>visitors.</a:t>
            </a:r>
            <a:endParaRPr lang="en-GB" sz="1400" dirty="0"/>
          </a:p>
          <a:p>
            <a:pPr>
              <a:lnSpc>
                <a:spcPct val="100000"/>
              </a:lnSpc>
              <a:spcBef>
                <a:spcPts val="0"/>
              </a:spcBef>
              <a:spcAft>
                <a:spcPts val="600"/>
              </a:spcAft>
            </a:pPr>
            <a:r>
              <a:rPr lang="en-GB" sz="1400" dirty="0" smtClean="0"/>
              <a:t>Visitors </a:t>
            </a:r>
            <a:r>
              <a:rPr lang="en-GB" sz="1400" dirty="0"/>
              <a:t>are most likely to come from Scotland (</a:t>
            </a:r>
            <a:r>
              <a:rPr lang="en-GB" sz="1400" dirty="0" smtClean="0"/>
              <a:t>44%) and a quarter (23%) were from the rest of the UK. A fifth (21%) were </a:t>
            </a:r>
            <a:r>
              <a:rPr lang="en-GB" sz="1400" dirty="0"/>
              <a:t>from </a:t>
            </a:r>
            <a:r>
              <a:rPr lang="en-GB" sz="1400" dirty="0" smtClean="0"/>
              <a:t>Europe and 11% from the rest of the world.</a:t>
            </a:r>
            <a:endParaRPr lang="en-GB" sz="1400" dirty="0"/>
          </a:p>
          <a:p>
            <a:pPr>
              <a:lnSpc>
                <a:spcPct val="100000"/>
              </a:lnSpc>
              <a:spcBef>
                <a:spcPts val="0"/>
              </a:spcBef>
              <a:spcAft>
                <a:spcPts val="600"/>
              </a:spcAft>
            </a:pPr>
            <a:r>
              <a:rPr lang="en-GB" sz="1400" dirty="0" smtClean="0"/>
              <a:t>The average group size was 3 people, and a quarter of respondents had children in their party.</a:t>
            </a:r>
            <a:endParaRPr lang="en-GB" sz="1400" dirty="0"/>
          </a:p>
          <a:p>
            <a:pPr>
              <a:lnSpc>
                <a:spcPct val="100000"/>
              </a:lnSpc>
              <a:spcBef>
                <a:spcPts val="0"/>
              </a:spcBef>
              <a:spcAft>
                <a:spcPts val="600"/>
              </a:spcAft>
            </a:pPr>
            <a:r>
              <a:rPr lang="en-GB" sz="1400" dirty="0" smtClean="0"/>
              <a:t>Six in ten (61%) </a:t>
            </a:r>
            <a:r>
              <a:rPr lang="en-GB" sz="1400" dirty="0"/>
              <a:t>were on a longer break away from home (5+ nights), with </a:t>
            </a:r>
            <a:r>
              <a:rPr lang="en-GB" sz="1400" dirty="0" smtClean="0"/>
              <a:t>20% </a:t>
            </a:r>
            <a:r>
              <a:rPr lang="en-GB" sz="1400" dirty="0"/>
              <a:t>on a shorter break, 16% on a day trip from home and 3% being residents. </a:t>
            </a:r>
            <a:endParaRPr lang="en-GB" sz="1400" dirty="0" smtClean="0"/>
          </a:p>
          <a:p>
            <a:pPr>
              <a:lnSpc>
                <a:spcPct val="100000"/>
              </a:lnSpc>
              <a:spcBef>
                <a:spcPts val="0"/>
              </a:spcBef>
              <a:spcAft>
                <a:spcPts val="600"/>
              </a:spcAft>
            </a:pPr>
            <a:r>
              <a:rPr lang="en-GB" sz="1400" dirty="0" smtClean="0"/>
              <a:t>The visitor profile was very consistent with that seen in the 2014 survey.</a:t>
            </a:r>
          </a:p>
          <a:p>
            <a:pPr>
              <a:lnSpc>
                <a:spcPct val="100000"/>
              </a:lnSpc>
              <a:spcBef>
                <a:spcPts val="0"/>
              </a:spcBef>
            </a:pPr>
            <a:endParaRPr lang="en-US" sz="1400" dirty="0" smtClean="0">
              <a:solidFill>
                <a:srgbClr val="FF0000"/>
              </a:solidFill>
            </a:endParaRPr>
          </a:p>
          <a:p>
            <a:pPr marL="0" indent="0">
              <a:lnSpc>
                <a:spcPct val="100000"/>
              </a:lnSpc>
              <a:spcBef>
                <a:spcPts val="0"/>
              </a:spcBef>
              <a:spcAft>
                <a:spcPts val="600"/>
              </a:spcAft>
              <a:buNone/>
            </a:pPr>
            <a:r>
              <a:rPr lang="en-US" sz="1400" b="1" dirty="0" smtClean="0"/>
              <a:t>Visit characteristics</a:t>
            </a:r>
          </a:p>
          <a:p>
            <a:pPr>
              <a:lnSpc>
                <a:spcPct val="100000"/>
              </a:lnSpc>
              <a:spcBef>
                <a:spcPts val="0"/>
              </a:spcBef>
              <a:spcAft>
                <a:spcPts val="600"/>
              </a:spcAft>
            </a:pPr>
            <a:r>
              <a:rPr lang="en-GB" sz="1400" dirty="0" smtClean="0"/>
              <a:t>The majority of visitors were away from home on holiday, and were spending an average of 11.1 nights away from home – </a:t>
            </a:r>
            <a:r>
              <a:rPr lang="en-GB" sz="1400" dirty="0"/>
              <a:t>an average of </a:t>
            </a:r>
            <a:r>
              <a:rPr lang="en-GB" sz="1400" dirty="0" smtClean="0"/>
              <a:t>4.2 nights in </a:t>
            </a:r>
            <a:r>
              <a:rPr lang="en-GB" sz="1400" dirty="0"/>
              <a:t>the Cairngorms area.</a:t>
            </a:r>
          </a:p>
          <a:p>
            <a:pPr>
              <a:lnSpc>
                <a:spcPct val="100000"/>
              </a:lnSpc>
              <a:spcBef>
                <a:spcPts val="0"/>
              </a:spcBef>
              <a:spcAft>
                <a:spcPts val="600"/>
              </a:spcAft>
            </a:pPr>
            <a:r>
              <a:rPr lang="en-GB" sz="1400" dirty="0"/>
              <a:t>Self-catering accommodation was most popular, </a:t>
            </a:r>
            <a:r>
              <a:rPr lang="en-GB" sz="1400" dirty="0" smtClean="0"/>
              <a:t>followed </a:t>
            </a:r>
            <a:r>
              <a:rPr lang="en-GB" sz="1400" dirty="0"/>
              <a:t>by </a:t>
            </a:r>
            <a:r>
              <a:rPr lang="en-GB" sz="1400" dirty="0" smtClean="0"/>
              <a:t>camping/caravanning and then hotels/motels – camping/caravanning was more often mentioned in 2019 compared to 2014, when hotels had been more popular than camping.</a:t>
            </a:r>
          </a:p>
          <a:p>
            <a:pPr>
              <a:lnSpc>
                <a:spcPct val="100000"/>
              </a:lnSpc>
              <a:spcBef>
                <a:spcPts val="0"/>
              </a:spcBef>
              <a:spcAft>
                <a:spcPts val="600"/>
              </a:spcAft>
            </a:pPr>
            <a:r>
              <a:rPr lang="en-GB" sz="1400" dirty="0" smtClean="0"/>
              <a:t>People staying in the Cairngorms mentioned a range of locations across the park, with Aviemore being mentioned most frequently (32%).</a:t>
            </a:r>
          </a:p>
          <a:p>
            <a:pPr>
              <a:lnSpc>
                <a:spcPct val="100000"/>
              </a:lnSpc>
              <a:spcBef>
                <a:spcPts val="0"/>
              </a:spcBef>
              <a:spcAft>
                <a:spcPts val="600"/>
              </a:spcAft>
            </a:pPr>
            <a:r>
              <a:rPr lang="en-GB" sz="1400" dirty="0" smtClean="0"/>
              <a:t>The vast majority reported that booking accommodation had been very or quite easy – and 8 in 10 said it was very easy.</a:t>
            </a:r>
          </a:p>
          <a:p>
            <a:pPr>
              <a:lnSpc>
                <a:spcPct val="100000"/>
              </a:lnSpc>
              <a:spcBef>
                <a:spcPts val="0"/>
              </a:spcBef>
              <a:spcAft>
                <a:spcPts val="600"/>
              </a:spcAft>
            </a:pPr>
            <a:r>
              <a:rPr lang="en-GB" sz="1400" dirty="0" smtClean="0"/>
              <a:t>The </a:t>
            </a:r>
            <a:r>
              <a:rPr lang="en-GB" sz="1400" dirty="0"/>
              <a:t>majority of visitors (</a:t>
            </a:r>
            <a:r>
              <a:rPr lang="en-GB" sz="1400" dirty="0" smtClean="0"/>
              <a:t>61%) </a:t>
            </a:r>
            <a:r>
              <a:rPr lang="en-GB" sz="1400" dirty="0"/>
              <a:t>arrived by private </a:t>
            </a:r>
            <a:r>
              <a:rPr lang="en-GB" sz="1400" dirty="0" smtClean="0"/>
              <a:t>car, although more </a:t>
            </a:r>
            <a:r>
              <a:rPr lang="en-GB" sz="1400" dirty="0"/>
              <a:t>people hired cars and fewer used private cars in 2019 </a:t>
            </a:r>
            <a:r>
              <a:rPr lang="en-GB" sz="1400" dirty="0" smtClean="0"/>
              <a:t>than had done so in 2014.</a:t>
            </a:r>
            <a:endParaRPr lang="en-GB" sz="1400" dirty="0"/>
          </a:p>
          <a:p>
            <a:pPr>
              <a:lnSpc>
                <a:spcPct val="100000"/>
              </a:lnSpc>
              <a:spcBef>
                <a:spcPts val="0"/>
              </a:spcBef>
            </a:pPr>
            <a:endParaRPr lang="en-US" sz="1400" dirty="0" smtClean="0">
              <a:solidFill>
                <a:srgbClr val="FF0000"/>
              </a:solidFill>
            </a:endParaRPr>
          </a:p>
          <a:p>
            <a:endParaRPr lang="en-GB" sz="1400" dirty="0" smtClean="0">
              <a:solidFill>
                <a:srgbClr val="FF0000"/>
              </a:solidFill>
            </a:endParaRPr>
          </a:p>
          <a:p>
            <a:pPr lvl="1"/>
            <a:endParaRPr lang="en-GB" sz="1400" dirty="0">
              <a:solidFill>
                <a:srgbClr val="FF0000"/>
              </a:solidFill>
            </a:endParaRPr>
          </a:p>
        </p:txBody>
      </p:sp>
    </p:spTree>
    <p:extLst>
      <p:ext uri="{BB962C8B-B14F-4D97-AF65-F5344CB8AC3E}">
        <p14:creationId xmlns:p14="http://schemas.microsoft.com/office/powerpoint/2010/main" val="266253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43</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3200" dirty="0" smtClean="0"/>
              <a:t>Summary</a:t>
            </a:r>
            <a:endParaRPr lang="en-GB" sz="3200" dirty="0"/>
          </a:p>
        </p:txBody>
      </p:sp>
      <p:sp>
        <p:nvSpPr>
          <p:cNvPr id="9" name="Content Placeholder 2"/>
          <p:cNvSpPr txBox="1">
            <a:spLocks/>
          </p:cNvSpPr>
          <p:nvPr/>
        </p:nvSpPr>
        <p:spPr>
          <a:xfrm>
            <a:off x="352628" y="1686677"/>
            <a:ext cx="11420272" cy="4868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400" b="1" dirty="0" smtClean="0"/>
              <a:t>Reasons </a:t>
            </a:r>
            <a:r>
              <a:rPr lang="en-GB" sz="1400" b="1" dirty="0"/>
              <a:t>for </a:t>
            </a:r>
            <a:r>
              <a:rPr lang="en-GB" sz="1400" b="1" dirty="0" smtClean="0"/>
              <a:t>visiting and activities undertaken</a:t>
            </a:r>
          </a:p>
          <a:p>
            <a:pPr>
              <a:lnSpc>
                <a:spcPct val="100000"/>
              </a:lnSpc>
              <a:spcBef>
                <a:spcPts val="0"/>
              </a:spcBef>
              <a:spcAft>
                <a:spcPts val="600"/>
              </a:spcAft>
            </a:pPr>
            <a:r>
              <a:rPr lang="en-GB" sz="1400" dirty="0" smtClean="0"/>
              <a:t>The </a:t>
            </a:r>
            <a:r>
              <a:rPr lang="en-GB" sz="1400" dirty="0"/>
              <a:t>most commonly mentioned </a:t>
            </a:r>
            <a:r>
              <a:rPr lang="en-GB" sz="1400" dirty="0" smtClean="0"/>
              <a:t>reason </a:t>
            </a:r>
            <a:r>
              <a:rPr lang="en-GB" sz="1400" dirty="0"/>
              <a:t>for visiting the Cairngorms </a:t>
            </a:r>
            <a:r>
              <a:rPr lang="en-GB" sz="1400" dirty="0" smtClean="0"/>
              <a:t>was </a:t>
            </a:r>
            <a:r>
              <a:rPr lang="en-GB" sz="1400" dirty="0"/>
              <a:t>the beautiful scenery, countryside and landscape – by far the most cited reason for choosing the area (58</a:t>
            </a:r>
            <a:r>
              <a:rPr lang="en-GB" sz="1400" dirty="0" smtClean="0"/>
              <a:t>%). </a:t>
            </a:r>
          </a:p>
          <a:p>
            <a:pPr>
              <a:lnSpc>
                <a:spcPct val="100000"/>
              </a:lnSpc>
              <a:spcBef>
                <a:spcPts val="0"/>
              </a:spcBef>
              <a:spcAft>
                <a:spcPts val="600"/>
              </a:spcAft>
            </a:pPr>
            <a:r>
              <a:rPr lang="en-GB" sz="1400" dirty="0" smtClean="0"/>
              <a:t>Other common reasons for visiting were: walking (other than hillwalking), peace and quiet/relaxation (both mentioned by 28%), visiting attractions and sight seeing (both mentioned by 25%).</a:t>
            </a:r>
          </a:p>
          <a:p>
            <a:pPr>
              <a:lnSpc>
                <a:spcPct val="100000"/>
              </a:lnSpc>
              <a:spcBef>
                <a:spcPts val="0"/>
              </a:spcBef>
              <a:spcAft>
                <a:spcPts val="600"/>
              </a:spcAft>
            </a:pPr>
            <a:r>
              <a:rPr lang="en-GB" sz="1400" dirty="0" smtClean="0"/>
              <a:t>The most </a:t>
            </a:r>
            <a:r>
              <a:rPr lang="en-GB" sz="1400" dirty="0"/>
              <a:t>common activities undertaken were general </a:t>
            </a:r>
            <a:r>
              <a:rPr lang="en-GB" sz="1400" dirty="0" smtClean="0"/>
              <a:t>sightseeing (65%), </a:t>
            </a:r>
            <a:r>
              <a:rPr lang="en-GB" sz="1400" dirty="0"/>
              <a:t>low level walking </a:t>
            </a:r>
            <a:r>
              <a:rPr lang="en-GB" sz="1400" dirty="0" smtClean="0"/>
              <a:t>(59%) and </a:t>
            </a:r>
            <a:r>
              <a:rPr lang="en-GB" sz="1400" dirty="0"/>
              <a:t>visiting </a:t>
            </a:r>
            <a:r>
              <a:rPr lang="en-GB" sz="1400" dirty="0" smtClean="0"/>
              <a:t>attractions (51%) – the attractions visited by the highest proportions of visitors were Loch </a:t>
            </a:r>
            <a:r>
              <a:rPr lang="en-GB" sz="1400" dirty="0"/>
              <a:t>Morlich and Balmoral </a:t>
            </a:r>
            <a:r>
              <a:rPr lang="en-GB" sz="1400" dirty="0" smtClean="0"/>
              <a:t>Castle, </a:t>
            </a:r>
            <a:r>
              <a:rPr lang="en-GB" sz="1400" dirty="0"/>
              <a:t>followed by Loch an Eilein and the Highland Wildlife </a:t>
            </a:r>
            <a:r>
              <a:rPr lang="en-GB" sz="1400" dirty="0" smtClean="0"/>
              <a:t>Park.</a:t>
            </a:r>
          </a:p>
          <a:p>
            <a:pPr>
              <a:lnSpc>
                <a:spcPct val="100000"/>
              </a:lnSpc>
              <a:spcBef>
                <a:spcPts val="0"/>
              </a:spcBef>
              <a:spcAft>
                <a:spcPts val="600"/>
              </a:spcAft>
            </a:pPr>
            <a:endParaRPr lang="en-GB" sz="1400" dirty="0"/>
          </a:p>
          <a:p>
            <a:pPr marL="0" indent="0">
              <a:lnSpc>
                <a:spcPct val="100000"/>
              </a:lnSpc>
              <a:spcBef>
                <a:spcPts val="0"/>
              </a:spcBef>
              <a:spcAft>
                <a:spcPts val="600"/>
              </a:spcAft>
              <a:buNone/>
            </a:pPr>
            <a:r>
              <a:rPr lang="en-GB" sz="1400" b="1" dirty="0" smtClean="0"/>
              <a:t>Awareness </a:t>
            </a:r>
            <a:r>
              <a:rPr lang="en-US" sz="1400" b="1" dirty="0" smtClean="0"/>
              <a:t>and </a:t>
            </a:r>
            <a:r>
              <a:rPr lang="en-US" sz="1400" b="1" dirty="0"/>
              <a:t>perceptions of the National </a:t>
            </a:r>
            <a:r>
              <a:rPr lang="en-US" sz="1400" b="1" dirty="0" smtClean="0"/>
              <a:t>Park</a:t>
            </a:r>
          </a:p>
          <a:p>
            <a:pPr>
              <a:lnSpc>
                <a:spcPct val="100000"/>
              </a:lnSpc>
              <a:spcBef>
                <a:spcPts val="0"/>
              </a:spcBef>
              <a:spcAft>
                <a:spcPts val="600"/>
              </a:spcAft>
            </a:pPr>
            <a:r>
              <a:rPr lang="en-US" sz="1400" dirty="0" smtClean="0"/>
              <a:t>The area’s </a:t>
            </a:r>
            <a:r>
              <a:rPr lang="en-GB" sz="1400" dirty="0" smtClean="0"/>
              <a:t>National </a:t>
            </a:r>
            <a:r>
              <a:rPr lang="en-GB" sz="1400" dirty="0"/>
              <a:t>Park status is well understood by visitors – </a:t>
            </a:r>
            <a:r>
              <a:rPr lang="en-GB" sz="1400" dirty="0" smtClean="0"/>
              <a:t>89% were aware of this. </a:t>
            </a:r>
          </a:p>
          <a:p>
            <a:pPr>
              <a:lnSpc>
                <a:spcPct val="100000"/>
              </a:lnSpc>
              <a:spcBef>
                <a:spcPts val="0"/>
              </a:spcBef>
              <a:spcAft>
                <a:spcPts val="600"/>
              </a:spcAft>
            </a:pPr>
            <a:r>
              <a:rPr lang="en-GB" sz="1400" dirty="0" smtClean="0"/>
              <a:t>While awareness was very consistent with 2014, the reported importance of national park status had increased since the last survey – half said this was important in their decision to come to the Cairngorms (compared to 36% in 2014). </a:t>
            </a:r>
          </a:p>
          <a:p>
            <a:pPr>
              <a:lnSpc>
                <a:spcPct val="100000"/>
              </a:lnSpc>
              <a:spcBef>
                <a:spcPts val="0"/>
              </a:spcBef>
              <a:spcAft>
                <a:spcPts val="600"/>
              </a:spcAft>
            </a:pPr>
            <a:r>
              <a:rPr lang="en-GB" sz="1400" dirty="0" smtClean="0"/>
              <a:t>National </a:t>
            </a:r>
            <a:r>
              <a:rPr lang="en-GB" sz="1400" dirty="0"/>
              <a:t>Park status was more important to those from Europe (70% said very or quite important) and </a:t>
            </a:r>
            <a:r>
              <a:rPr lang="en-GB" sz="1400" dirty="0" smtClean="0"/>
              <a:t>the rest </a:t>
            </a:r>
            <a:r>
              <a:rPr lang="en-GB" sz="1400" dirty="0"/>
              <a:t>of the world (62%) than it was to Scotland (44%) and rUK visitors (50</a:t>
            </a:r>
            <a:r>
              <a:rPr lang="en-GB" sz="1400" dirty="0" smtClean="0"/>
              <a:t>%).</a:t>
            </a:r>
            <a:endParaRPr lang="en-GB" sz="1400" dirty="0"/>
          </a:p>
          <a:p>
            <a:pPr>
              <a:lnSpc>
                <a:spcPct val="100000"/>
              </a:lnSpc>
              <a:spcBef>
                <a:spcPts val="0"/>
              </a:spcBef>
              <a:spcAft>
                <a:spcPts val="600"/>
              </a:spcAft>
            </a:pPr>
            <a:r>
              <a:rPr lang="en-US" sz="1400" dirty="0" smtClean="0"/>
              <a:t>Perceptions of the national park were very positive, with high levels of agreement in relation to all of the statements about the park – and findings were broadly consistent with the previous survey. Strongest agreement was seen for the park being ‘a</a:t>
            </a:r>
            <a:r>
              <a:rPr lang="en-GB" sz="1400" dirty="0" smtClean="0"/>
              <a:t>n </a:t>
            </a:r>
            <a:r>
              <a:rPr lang="en-GB" sz="1400" dirty="0"/>
              <a:t>area with plenty of attractions </a:t>
            </a:r>
            <a:r>
              <a:rPr lang="en-GB" sz="1400" dirty="0" smtClean="0"/>
              <a:t>and </a:t>
            </a:r>
            <a:r>
              <a:rPr lang="en-GB" sz="1400" dirty="0"/>
              <a:t>outdoor </a:t>
            </a:r>
            <a:r>
              <a:rPr lang="en-GB" sz="1400" dirty="0" smtClean="0"/>
              <a:t>activities’ (57% agreed strongly).</a:t>
            </a:r>
            <a:endParaRPr lang="en-US" sz="1400" dirty="0" smtClean="0"/>
          </a:p>
          <a:p>
            <a:pPr>
              <a:lnSpc>
                <a:spcPct val="100000"/>
              </a:lnSpc>
              <a:spcBef>
                <a:spcPts val="0"/>
              </a:spcBef>
            </a:pPr>
            <a:endParaRPr lang="en-US" sz="1400" dirty="0"/>
          </a:p>
          <a:p>
            <a:pPr>
              <a:lnSpc>
                <a:spcPct val="100000"/>
              </a:lnSpc>
              <a:spcBef>
                <a:spcPts val="0"/>
              </a:spcBef>
            </a:pPr>
            <a:endParaRPr lang="en-GB" sz="1400" dirty="0"/>
          </a:p>
          <a:p>
            <a:endParaRPr lang="en-GB" sz="1400" dirty="0" smtClean="0">
              <a:solidFill>
                <a:srgbClr val="FF0000"/>
              </a:solidFill>
            </a:endParaRPr>
          </a:p>
          <a:p>
            <a:pPr lvl="1"/>
            <a:endParaRPr lang="en-GB" sz="1400" dirty="0">
              <a:solidFill>
                <a:srgbClr val="FF0000"/>
              </a:solidFill>
            </a:endParaRPr>
          </a:p>
        </p:txBody>
      </p:sp>
    </p:spTree>
    <p:extLst>
      <p:ext uri="{BB962C8B-B14F-4D97-AF65-F5344CB8AC3E}">
        <p14:creationId xmlns:p14="http://schemas.microsoft.com/office/powerpoint/2010/main" val="36778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44</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3200" dirty="0" smtClean="0"/>
              <a:t>Summary</a:t>
            </a:r>
            <a:endParaRPr lang="en-GB" sz="3200" dirty="0"/>
          </a:p>
        </p:txBody>
      </p:sp>
      <p:sp>
        <p:nvSpPr>
          <p:cNvPr id="9" name="Content Placeholder 2"/>
          <p:cNvSpPr txBox="1">
            <a:spLocks/>
          </p:cNvSpPr>
          <p:nvPr/>
        </p:nvSpPr>
        <p:spPr>
          <a:xfrm>
            <a:off x="352628" y="1686677"/>
            <a:ext cx="11420272" cy="45727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b="1" dirty="0" smtClean="0"/>
              <a:t>Ratings </a:t>
            </a:r>
            <a:r>
              <a:rPr lang="en-US" sz="1400" b="1" dirty="0"/>
              <a:t>and areas for </a:t>
            </a:r>
            <a:r>
              <a:rPr lang="en-US" sz="1400" b="1" dirty="0" smtClean="0"/>
              <a:t>improvement</a:t>
            </a:r>
          </a:p>
          <a:p>
            <a:pPr>
              <a:lnSpc>
                <a:spcPct val="100000"/>
              </a:lnSpc>
              <a:spcBef>
                <a:spcPts val="0"/>
              </a:spcBef>
              <a:spcAft>
                <a:spcPts val="600"/>
              </a:spcAft>
            </a:pPr>
            <a:r>
              <a:rPr lang="en-GB" sz="1400" dirty="0" smtClean="0"/>
              <a:t>Most </a:t>
            </a:r>
            <a:r>
              <a:rPr lang="en-GB" sz="1400" dirty="0"/>
              <a:t>facilities rated highly, although the balance is towards ‘good’ rather than ‘very good</a:t>
            </a:r>
            <a:r>
              <a:rPr lang="en-GB" sz="1400" dirty="0" smtClean="0"/>
              <a:t>’. Public </a:t>
            </a:r>
            <a:r>
              <a:rPr lang="en-GB" sz="1400" dirty="0"/>
              <a:t>transport, mobile reception and Wi-Fi access were less well rated, although more now rate mobile reception and Wi-Fi access as ‘very good’ than in 2014. Ratings have declined for public transport and availability of public toilets, and to a lesser extent, provision of </a:t>
            </a:r>
            <a:r>
              <a:rPr lang="en-GB" sz="1400" dirty="0" smtClean="0"/>
              <a:t>parking. </a:t>
            </a:r>
          </a:p>
          <a:p>
            <a:pPr>
              <a:lnSpc>
                <a:spcPct val="100000"/>
              </a:lnSpc>
              <a:spcBef>
                <a:spcPts val="0"/>
              </a:spcBef>
              <a:spcAft>
                <a:spcPts val="600"/>
              </a:spcAft>
            </a:pPr>
            <a:r>
              <a:rPr lang="en-GB" sz="1400" dirty="0" smtClean="0"/>
              <a:t>Ratings </a:t>
            </a:r>
            <a:r>
              <a:rPr lang="en-GB" sz="1400" dirty="0"/>
              <a:t>of customer service </a:t>
            </a:r>
            <a:r>
              <a:rPr lang="en-GB" sz="1400" dirty="0" smtClean="0"/>
              <a:t>were also </a:t>
            </a:r>
            <a:r>
              <a:rPr lang="en-GB" sz="1400" dirty="0"/>
              <a:t>very </a:t>
            </a:r>
            <a:r>
              <a:rPr lang="en-GB" sz="1400" dirty="0" smtClean="0"/>
              <a:t>high, particularly for accommodation providers (56% rated as ‘very good’) </a:t>
            </a:r>
            <a:r>
              <a:rPr lang="en-GB" sz="1400" dirty="0"/>
              <a:t>– mean scores have improved for pubs, restaurants and cafes and activity providers, and more rate each aspect as ‘very good’ than they did in the </a:t>
            </a:r>
            <a:r>
              <a:rPr lang="en-GB" sz="1400" dirty="0" smtClean="0"/>
              <a:t>previous.</a:t>
            </a:r>
          </a:p>
          <a:p>
            <a:pPr>
              <a:lnSpc>
                <a:spcPct val="100000"/>
              </a:lnSpc>
              <a:spcBef>
                <a:spcPts val="0"/>
              </a:spcBef>
              <a:spcAft>
                <a:spcPts val="600"/>
              </a:spcAft>
            </a:pPr>
            <a:r>
              <a:rPr lang="en-GB" sz="1400" dirty="0"/>
              <a:t>Rating of the overall experience in the Cairngorms area has increased significantly since </a:t>
            </a:r>
            <a:r>
              <a:rPr lang="en-GB" sz="1400" dirty="0" smtClean="0"/>
              <a:t>2014, from 8.87 to 9.08 out of 10.</a:t>
            </a:r>
          </a:p>
          <a:p>
            <a:pPr>
              <a:lnSpc>
                <a:spcPct val="100000"/>
              </a:lnSpc>
              <a:spcBef>
                <a:spcPts val="0"/>
              </a:spcBef>
              <a:spcAft>
                <a:spcPts val="600"/>
              </a:spcAft>
            </a:pPr>
            <a:r>
              <a:rPr lang="en-GB" sz="1400" dirty="0"/>
              <a:t>Very few suggestions for improvement </a:t>
            </a:r>
            <a:r>
              <a:rPr lang="en-GB" sz="1400" dirty="0" smtClean="0"/>
              <a:t>were made </a:t>
            </a:r>
            <a:r>
              <a:rPr lang="en-GB" sz="1400" dirty="0"/>
              <a:t>– half said nothing needed </a:t>
            </a:r>
            <a:r>
              <a:rPr lang="en-GB" sz="1400" dirty="0" smtClean="0"/>
              <a:t>improvement, and very </a:t>
            </a:r>
            <a:r>
              <a:rPr lang="en-GB" sz="1400" dirty="0"/>
              <a:t>small percentages mentioned any individual improvements</a:t>
            </a:r>
            <a:r>
              <a:rPr lang="en-GB" sz="1400" dirty="0" smtClean="0"/>
              <a:t>. More public </a:t>
            </a:r>
            <a:r>
              <a:rPr lang="en-GB" sz="1400" dirty="0"/>
              <a:t>toilets and more/better signage were the two most common practical </a:t>
            </a:r>
            <a:r>
              <a:rPr lang="en-GB" sz="1400" dirty="0" smtClean="0"/>
              <a:t>suggestions.</a:t>
            </a:r>
            <a:endParaRPr lang="en-GB" sz="1400" dirty="0"/>
          </a:p>
          <a:p>
            <a:pPr>
              <a:lnSpc>
                <a:spcPct val="100000"/>
              </a:lnSpc>
              <a:spcBef>
                <a:spcPts val="0"/>
              </a:spcBef>
            </a:pPr>
            <a:endParaRPr lang="en-GB" sz="1400" dirty="0"/>
          </a:p>
          <a:p>
            <a:pPr marL="0" indent="0">
              <a:spcAft>
                <a:spcPts val="600"/>
              </a:spcAft>
              <a:buNone/>
            </a:pPr>
            <a:r>
              <a:rPr lang="en-US" sz="1400" b="1" dirty="0" smtClean="0"/>
              <a:t>Next steps</a:t>
            </a:r>
          </a:p>
          <a:p>
            <a:pPr>
              <a:lnSpc>
                <a:spcPct val="100000"/>
              </a:lnSpc>
              <a:spcBef>
                <a:spcPts val="0"/>
              </a:spcBef>
              <a:spcAft>
                <a:spcPts val="600"/>
              </a:spcAft>
            </a:pPr>
            <a:r>
              <a:rPr lang="en-US" sz="1400" dirty="0" smtClean="0"/>
              <a:t>Fieldwork will continue over the autumn and winter months, with the survey finishing in April 2020.</a:t>
            </a:r>
          </a:p>
          <a:p>
            <a:pPr>
              <a:lnSpc>
                <a:spcPct val="100000"/>
              </a:lnSpc>
              <a:spcBef>
                <a:spcPts val="0"/>
              </a:spcBef>
              <a:spcAft>
                <a:spcPts val="600"/>
              </a:spcAft>
            </a:pPr>
            <a:r>
              <a:rPr lang="en-US" sz="1400" dirty="0" smtClean="0"/>
              <a:t>Final reporting will compare data to the 2014 full year results for the whole sample, and will also consider comparisons between the Cairngorms and Loch Lomond and the Trossachs where possible.</a:t>
            </a:r>
          </a:p>
          <a:p>
            <a:pPr>
              <a:spcAft>
                <a:spcPts val="600"/>
              </a:spcAft>
            </a:pPr>
            <a:endParaRPr lang="en-US" sz="1400" b="1" dirty="0"/>
          </a:p>
          <a:p>
            <a:pPr>
              <a:spcAft>
                <a:spcPts val="600"/>
              </a:spcAft>
            </a:pPr>
            <a:endParaRPr lang="en-GB" sz="1400" dirty="0" smtClean="0">
              <a:solidFill>
                <a:srgbClr val="FF0000"/>
              </a:solidFill>
            </a:endParaRPr>
          </a:p>
          <a:p>
            <a:pPr lvl="1"/>
            <a:endParaRPr lang="en-GB" sz="1400" dirty="0">
              <a:solidFill>
                <a:srgbClr val="FF0000"/>
              </a:solidFill>
            </a:endParaRPr>
          </a:p>
        </p:txBody>
      </p:sp>
    </p:spTree>
    <p:extLst>
      <p:ext uri="{BB962C8B-B14F-4D97-AF65-F5344CB8AC3E}">
        <p14:creationId xmlns:p14="http://schemas.microsoft.com/office/powerpoint/2010/main" val="21600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6531810" cy="1525603"/>
          </a:xfrm>
        </p:spPr>
        <p:txBody>
          <a:bodyPr/>
          <a:lstStyle/>
          <a:p>
            <a:r>
              <a:rPr lang="en-US" dirty="0" smtClean="0"/>
              <a:t>Appendices</a:t>
            </a:r>
            <a:endParaRPr lang="en-GB" dirty="0"/>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45</a:t>
            </a:fld>
            <a:endParaRPr lang="en-GB" dirty="0"/>
          </a:p>
        </p:txBody>
      </p:sp>
    </p:spTree>
    <p:extLst>
      <p:ext uri="{BB962C8B-B14F-4D97-AF65-F5344CB8AC3E}">
        <p14:creationId xmlns:p14="http://schemas.microsoft.com/office/powerpoint/2010/main" val="37035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xmlns="" id="{CC47C0B6-0E38-4EC3-8F66-83B14AEBFDDB}"/>
              </a:ext>
            </a:extLst>
          </p:cNvPr>
          <p:cNvSpPr>
            <a:spLocks noGrp="1"/>
          </p:cNvSpPr>
          <p:nvPr>
            <p:ph type="sldNum" sz="quarter" idx="12"/>
          </p:nvPr>
        </p:nvSpPr>
        <p:spPr/>
        <p:txBody>
          <a:bodyPr/>
          <a:lstStyle/>
          <a:p>
            <a:fld id="{3CF2D5F0-42C9-44CC-9D46-F1CEB28D430F}" type="slidenum">
              <a:rPr lang="en-GB" smtClean="0"/>
              <a:t>46</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2805560427"/>
              </p:ext>
            </p:extLst>
          </p:nvPr>
        </p:nvGraphicFramePr>
        <p:xfrm>
          <a:off x="718534" y="1809935"/>
          <a:ext cx="4880987" cy="4838830"/>
        </p:xfrm>
        <a:graphic>
          <a:graphicData uri="http://schemas.openxmlformats.org/drawingml/2006/table">
            <a:tbl>
              <a:tblPr firstRow="1" bandRow="1">
                <a:tableStyleId>{69012ECD-51FC-41F1-AA8D-1B2483CD663E}</a:tableStyleId>
              </a:tblPr>
              <a:tblGrid>
                <a:gridCol w="996598"/>
                <a:gridCol w="3097422"/>
                <a:gridCol w="786967"/>
              </a:tblGrid>
              <a:tr h="299332">
                <a:tc>
                  <a:txBody>
                    <a:bodyPr/>
                    <a:lstStyle/>
                    <a:p>
                      <a:r>
                        <a:rPr lang="en-GB" sz="1100" dirty="0" smtClean="0">
                          <a:latin typeface="+mn-lt"/>
                        </a:rPr>
                        <a:t>Area</a:t>
                      </a:r>
                      <a:endParaRPr lang="en-GB" sz="1100" dirty="0">
                        <a:latin typeface="+mn-lt"/>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GB" sz="1100" dirty="0" smtClean="0">
                          <a:latin typeface="+mn-lt"/>
                        </a:rPr>
                        <a:t>Sampling location</a:t>
                      </a:r>
                      <a:endParaRPr lang="en-GB" sz="1100" dirty="0">
                        <a:latin typeface="+mn-lt"/>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GB" sz="1100" dirty="0" smtClean="0">
                          <a:latin typeface="+mn-lt"/>
                        </a:rPr>
                        <a:t>2019</a:t>
                      </a:r>
                      <a:endParaRPr lang="en-GB" sz="1100" dirty="0">
                        <a:latin typeface="+mn-lt"/>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100" b="0" dirty="0" smtClean="0">
                          <a:solidFill>
                            <a:schemeClr val="tx1"/>
                          </a:solidFill>
                          <a:effectLst/>
                          <a:latin typeface="+mn-lt"/>
                          <a:ea typeface="Times New Roman" panose="02020603050405020304" pitchFamily="18" charset="0"/>
                          <a:cs typeface="Times New Roman" panose="02020603050405020304" pitchFamily="18" charset="0"/>
                        </a:rPr>
                        <a:t>Aviemore</a:t>
                      </a:r>
                    </a:p>
                    <a:p>
                      <a:pPr marL="0" marR="0" lvl="0" indent="0" algn="l" defTabSz="914400" rtl="0" eaLnBrk="1" fontAlgn="auto" latinLnBrk="0" hangingPunct="1">
                        <a:lnSpc>
                          <a:spcPct val="110000"/>
                        </a:lnSpc>
                        <a:spcBef>
                          <a:spcPts val="0"/>
                        </a:spcBef>
                        <a:spcAft>
                          <a:spcPts val="0"/>
                        </a:spcAft>
                        <a:buClrTx/>
                        <a:buSzTx/>
                        <a:buFontTx/>
                        <a:buNone/>
                        <a:tabLst/>
                        <a:defRPr/>
                      </a:pPr>
                      <a:r>
                        <a:rPr lang="en-GB" sz="1100" b="0" dirty="0" smtClean="0">
                          <a:solidFill>
                            <a:schemeClr val="tx1"/>
                          </a:solidFill>
                          <a:effectLst/>
                          <a:latin typeface="+mn-lt"/>
                          <a:ea typeface="Times New Roman" panose="02020603050405020304" pitchFamily="18" charset="0"/>
                          <a:cs typeface="Times New Roman" panose="02020603050405020304" pitchFamily="18" charset="0"/>
                        </a:rPr>
                        <a:t>– 6%</a:t>
                      </a: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effectLst/>
                          <a:latin typeface="+mn-lt"/>
                        </a:rPr>
                        <a:t> Aviemore main street</a:t>
                      </a: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6%</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rowSpan="5">
                  <a:txBody>
                    <a:bodyPr/>
                    <a:lstStyle/>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Glenmore </a:t>
                      </a:r>
                    </a:p>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 14%</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Rothiemurchus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3%</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Loch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an Eilein</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4%</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Loch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Morlich/Glemore Centre &amp; Café</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3%</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Cairngorm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Ski Centre – car park at base station</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2%</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Glenmore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Road End</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2%</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rowSpan="4">
                  <a:txBody>
                    <a:bodyPr/>
                    <a:lstStyle/>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Atholl</a:t>
                      </a:r>
                    </a:p>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 7%</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Blair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Atholl </a:t>
                      </a: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village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square</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2%</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Blair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Castle</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1%</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House </a:t>
                      </a:r>
                      <a:r>
                        <a:rPr lang="en-GB" sz="1100" b="0" kern="1200" dirty="0">
                          <a:solidFill>
                            <a:schemeClr val="tx1"/>
                          </a:solidFill>
                          <a:effectLst/>
                          <a:latin typeface="+mn-lt"/>
                          <a:ea typeface="Times New Roman" panose="02020603050405020304" pitchFamily="18" charset="0"/>
                          <a:cs typeface="Times New Roman" panose="02020603050405020304" pitchFamily="18" charset="0"/>
                        </a:rPr>
                        <a:t>of Bruar</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1%</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Killiecrankie</a:t>
                      </a: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chemeClr val="tx1"/>
                          </a:solidFill>
                          <a:effectLst/>
                          <a:latin typeface="+mn-lt"/>
                        </a:rPr>
                        <a:t>2</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rowSpan="8">
                  <a:txBody>
                    <a:bodyPr/>
                    <a:lstStyle/>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Badenoch </a:t>
                      </a:r>
                    </a:p>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 17%</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Laggan – near </a:t>
                      </a:r>
                      <a:r>
                        <a:rPr lang="en-GB" sz="1100" b="0" i="0" u="none" strike="noStrike" dirty="0">
                          <a:effectLst/>
                          <a:latin typeface="+mn-lt"/>
                        </a:rPr>
                        <a:t>Pottery</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chemeClr val="tx1"/>
                          </a:solidFill>
                          <a:effectLst/>
                          <a:latin typeface="+mn-lt"/>
                        </a:rPr>
                        <a:t>1</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en-GB" sz="1100" b="0" i="0" u="none" strike="noStrike" dirty="0" smtClean="0">
                          <a:effectLst/>
                          <a:latin typeface="+mn-lt"/>
                        </a:rPr>
                        <a:t> Highland </a:t>
                      </a:r>
                      <a:r>
                        <a:rPr lang="en-GB" sz="1100" b="0" i="0" u="none" strike="noStrike" dirty="0">
                          <a:effectLst/>
                          <a:latin typeface="+mn-lt"/>
                        </a:rPr>
                        <a:t>Folk Museum, Newtonmore</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3</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en-GB" sz="1100" b="0" i="0" u="none" strike="noStrike" dirty="0" smtClean="0">
                          <a:effectLst/>
                          <a:latin typeface="+mn-lt"/>
                        </a:rPr>
                        <a:t> Kingussie – main </a:t>
                      </a:r>
                      <a:r>
                        <a:rPr lang="en-GB" sz="1100" b="0" i="0" u="none" strike="noStrike" dirty="0">
                          <a:effectLst/>
                          <a:latin typeface="+mn-lt"/>
                        </a:rPr>
                        <a:t>street</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4</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en-GB" sz="1100" b="0" i="0" u="none" strike="noStrike" dirty="0" smtClean="0">
                          <a:effectLst/>
                          <a:latin typeface="+mn-lt"/>
                        </a:rPr>
                        <a:t> Kincraig </a:t>
                      </a:r>
                      <a:r>
                        <a:rPr lang="en-GB" sz="1100" b="0" i="0" u="none" strike="noStrike" dirty="0">
                          <a:effectLst/>
                          <a:latin typeface="+mn-lt"/>
                        </a:rPr>
                        <a:t>Highland Wildlife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3</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en-GB" sz="1100" b="0" i="0" u="none" strike="noStrike" dirty="0" smtClean="0">
                          <a:effectLst/>
                          <a:latin typeface="+mn-lt"/>
                        </a:rPr>
                        <a:t> Laggan – </a:t>
                      </a:r>
                      <a:r>
                        <a:rPr lang="en-GB" sz="1100" b="0" i="0" u="none" strike="noStrike" dirty="0">
                          <a:effectLst/>
                          <a:latin typeface="+mn-lt"/>
                        </a:rPr>
                        <a:t>Wolftrax</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2</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en-GB" sz="1100" b="0" i="0" u="none" strike="noStrike" dirty="0" smtClean="0">
                          <a:effectLst/>
                          <a:latin typeface="+mn-lt"/>
                        </a:rPr>
                        <a:t> Dalwhinnie </a:t>
                      </a:r>
                      <a:r>
                        <a:rPr lang="en-GB" sz="1100" b="0" i="0" u="none" strike="noStrike" dirty="0">
                          <a:effectLst/>
                          <a:latin typeface="+mn-lt"/>
                        </a:rPr>
                        <a:t>Distillery</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2</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en-GB" sz="1100" b="0" i="0" u="none" strike="noStrike" dirty="0" smtClean="0">
                          <a:effectLst/>
                          <a:latin typeface="+mn-lt"/>
                        </a:rPr>
                        <a:t> Uath </a:t>
                      </a:r>
                      <a:r>
                        <a:rPr lang="en-GB" sz="1100" b="0" i="0" u="none" strike="noStrike" dirty="0">
                          <a:effectLst/>
                          <a:latin typeface="+mn-lt"/>
                        </a:rPr>
                        <a:t>Lochans</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1</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en-GB" sz="1100" b="0" i="0" u="none" strike="noStrike" dirty="0" smtClean="0">
                          <a:effectLst/>
                          <a:latin typeface="+mn-lt"/>
                        </a:rPr>
                        <a:t> Achlean </a:t>
                      </a:r>
                      <a:r>
                        <a:rPr lang="en-GB" sz="1100" b="0" i="0" u="none" strike="noStrike" dirty="0">
                          <a:effectLst/>
                          <a:latin typeface="+mn-lt"/>
                        </a:rPr>
                        <a:t>Road end</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&lt;1</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rowSpan="2">
                  <a:txBody>
                    <a:bodyPr/>
                    <a:lstStyle/>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Angus </a:t>
                      </a:r>
                    </a:p>
                    <a:p>
                      <a:pPr algn="l">
                        <a:lnSpc>
                          <a:spcPct val="110000"/>
                        </a:lnSpc>
                        <a:spcAft>
                          <a:spcPts val="0"/>
                        </a:spcAft>
                      </a:pPr>
                      <a:r>
                        <a:rPr lang="en-GB" sz="1100" dirty="0" smtClean="0">
                          <a:solidFill>
                            <a:schemeClr val="tx1"/>
                          </a:solidFill>
                          <a:effectLst/>
                          <a:latin typeface="+mn-lt"/>
                          <a:ea typeface="Times New Roman" panose="02020603050405020304" pitchFamily="18" charset="0"/>
                          <a:cs typeface="Times New Roman" panose="02020603050405020304" pitchFamily="18" charset="0"/>
                        </a:rPr>
                        <a:t>– 5% </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Glen </a:t>
                      </a:r>
                      <a:r>
                        <a:rPr lang="en-GB" sz="1100" b="0" i="0" u="none" strike="noStrike" dirty="0">
                          <a:effectLst/>
                          <a:latin typeface="+mn-lt"/>
                        </a:rPr>
                        <a:t>Esk 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2</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a:lnSpc>
                          <a:spcPct val="110000"/>
                        </a:lnSpc>
                        <a:spcAft>
                          <a:spcPts val="0"/>
                        </a:spcAft>
                      </a:pP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Glen </a:t>
                      </a:r>
                      <a:r>
                        <a:rPr lang="en-GB" sz="1100" b="0" i="0" u="none" strike="noStrike" dirty="0">
                          <a:effectLst/>
                          <a:latin typeface="+mn-lt"/>
                        </a:rPr>
                        <a:t>Doll/Clova 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3</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bl>
          </a:graphicData>
        </a:graphic>
      </p:graphicFrame>
      <p:sp>
        <p:nvSpPr>
          <p:cNvPr id="14" name="Text Placeholder 4"/>
          <p:cNvSpPr>
            <a:spLocks noGrp="1"/>
          </p:cNvSpPr>
          <p:nvPr>
            <p:ph type="body" sz="quarter" idx="11"/>
          </p:nvPr>
        </p:nvSpPr>
        <p:spPr>
          <a:xfrm>
            <a:off x="334964" y="180788"/>
            <a:ext cx="10656690" cy="1299219"/>
          </a:xfrm>
        </p:spPr>
        <p:txBody>
          <a:bodyPr>
            <a:normAutofit/>
          </a:bodyPr>
          <a:lstStyle/>
          <a:p>
            <a:r>
              <a:rPr lang="en-GB" sz="3200" dirty="0" smtClean="0"/>
              <a:t>Appendix: Sampling locations</a:t>
            </a:r>
            <a:endParaRPr lang="en-GB" sz="3200" dirty="0"/>
          </a:p>
        </p:txBody>
      </p:sp>
      <p:graphicFrame>
        <p:nvGraphicFramePr>
          <p:cNvPr id="7" name="Table 6"/>
          <p:cNvGraphicFramePr>
            <a:graphicFrameLocks noGrp="1"/>
          </p:cNvGraphicFramePr>
          <p:nvPr>
            <p:extLst>
              <p:ext uri="{D42A27DB-BD31-4B8C-83A1-F6EECF244321}">
                <p14:modId xmlns:p14="http://schemas.microsoft.com/office/powerpoint/2010/main" val="1277122568"/>
              </p:ext>
            </p:extLst>
          </p:nvPr>
        </p:nvGraphicFramePr>
        <p:xfrm>
          <a:off x="6110668" y="1809935"/>
          <a:ext cx="4880986" cy="4689532"/>
        </p:xfrm>
        <a:graphic>
          <a:graphicData uri="http://schemas.openxmlformats.org/drawingml/2006/table">
            <a:tbl>
              <a:tblPr firstRow="1" bandRow="1">
                <a:tableStyleId>{69012ECD-51FC-41F1-AA8D-1B2483CD663E}</a:tableStyleId>
              </a:tblPr>
              <a:tblGrid>
                <a:gridCol w="990403"/>
                <a:gridCol w="3127011"/>
                <a:gridCol w="763572"/>
              </a:tblGrid>
              <a:tr h="299332">
                <a:tc>
                  <a:txBody>
                    <a:bodyPr/>
                    <a:lstStyle/>
                    <a:p>
                      <a:r>
                        <a:rPr lang="en-GB" sz="1100" dirty="0" smtClean="0">
                          <a:latin typeface="+mn-lt"/>
                        </a:rPr>
                        <a:t>Area</a:t>
                      </a:r>
                      <a:endParaRPr lang="en-GB" sz="1100" dirty="0">
                        <a:latin typeface="+mn-lt"/>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GB" sz="1100" dirty="0" smtClean="0">
                          <a:latin typeface="+mn-lt"/>
                        </a:rPr>
                        <a:t>Sampling location</a:t>
                      </a:r>
                      <a:endParaRPr lang="en-GB" sz="1100" dirty="0">
                        <a:latin typeface="+mn-lt"/>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GB" sz="1100" dirty="0" smtClean="0">
                          <a:latin typeface="+mn-lt"/>
                        </a:rPr>
                        <a:t>2019</a:t>
                      </a:r>
                      <a:endParaRPr lang="en-GB" sz="1100" dirty="0">
                        <a:latin typeface="+mn-lt"/>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Strathspey </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 16% </a:t>
                      </a: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Landmark </a:t>
                      </a:r>
                      <a:r>
                        <a:rPr lang="en-GB" sz="1100" b="0" i="0" u="none" strike="noStrike" dirty="0">
                          <a:effectLst/>
                          <a:latin typeface="+mn-lt"/>
                        </a:rPr>
                        <a:t>Centre, Carrbridge</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6%</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Speyside </a:t>
                      </a:r>
                      <a:r>
                        <a:rPr lang="en-GB" sz="1100" b="0" i="0" u="none" strike="noStrike" dirty="0">
                          <a:effectLst/>
                          <a:latin typeface="+mn-lt"/>
                        </a:rPr>
                        <a:t>Heather Centre, Skye of Curr</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3%</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Osprey </a:t>
                      </a:r>
                      <a:r>
                        <a:rPr lang="en-GB" sz="1100" b="0" i="0" u="none" strike="noStrike" dirty="0">
                          <a:effectLst/>
                          <a:latin typeface="+mn-lt"/>
                        </a:rPr>
                        <a:t>Centre Car Park, Loch Garten</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4%</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Grantown </a:t>
                      </a:r>
                      <a:r>
                        <a:rPr lang="en-GB" sz="1100" b="0" i="0" u="none" strike="noStrike" dirty="0">
                          <a:effectLst/>
                          <a:latin typeface="+mn-lt"/>
                        </a:rPr>
                        <a:t>on Spey </a:t>
                      </a:r>
                      <a:r>
                        <a:rPr lang="en-GB" sz="1100" b="0" i="0" u="none" strike="noStrike" dirty="0" smtClean="0">
                          <a:effectLst/>
                          <a:latin typeface="+mn-lt"/>
                        </a:rPr>
                        <a:t>– main </a:t>
                      </a:r>
                      <a:r>
                        <a:rPr lang="en-GB" sz="1100" b="0" i="0" u="none" strike="noStrike" dirty="0">
                          <a:effectLst/>
                          <a:latin typeface="+mn-lt"/>
                        </a:rPr>
                        <a:t>street</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3%</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rowSpan="5">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Moray </a:t>
                      </a:r>
                    </a:p>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 12% </a:t>
                      </a: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Glenlivet </a:t>
                      </a:r>
                      <a:r>
                        <a:rPr lang="en-GB" sz="1100" b="0" i="0" u="none" strike="noStrike" dirty="0">
                          <a:effectLst/>
                          <a:latin typeface="+mn-lt"/>
                        </a:rPr>
                        <a:t>Distillery 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3%</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Tomintoul – village </a:t>
                      </a:r>
                      <a:r>
                        <a:rPr lang="en-GB" sz="1100" b="0" i="0" u="none" strike="noStrike" dirty="0">
                          <a:effectLst/>
                          <a:latin typeface="+mn-lt"/>
                        </a:rPr>
                        <a:t>centre</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4%</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Lecht </a:t>
                      </a:r>
                      <a:r>
                        <a:rPr lang="en-GB" sz="1100" b="0" i="0" u="none" strike="noStrike" dirty="0">
                          <a:effectLst/>
                          <a:latin typeface="+mn-lt"/>
                        </a:rPr>
                        <a:t>Ski Area</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Snow </a:t>
                      </a:r>
                      <a:r>
                        <a:rPr lang="en-GB" sz="1100" b="0" i="0" u="none" strike="noStrike" dirty="0">
                          <a:effectLst/>
                          <a:latin typeface="+mn-lt"/>
                        </a:rPr>
                        <a:t>roads </a:t>
                      </a:r>
                      <a:r>
                        <a:rPr lang="en-GB" sz="1100" b="0" i="0" u="none" strike="noStrike" dirty="0" smtClean="0">
                          <a:effectLst/>
                          <a:latin typeface="+mn-lt"/>
                        </a:rPr>
                        <a:t>– </a:t>
                      </a:r>
                      <a:r>
                        <a:rPr lang="en-GB" sz="1100" b="0" i="0" u="none" strike="noStrike" dirty="0">
                          <a:effectLst/>
                          <a:latin typeface="+mn-lt"/>
                        </a:rPr>
                        <a:t>Still</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2%</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Snow </a:t>
                      </a:r>
                      <a:r>
                        <a:rPr lang="en-GB" sz="1100" b="0" i="0" u="none" strike="noStrike" dirty="0">
                          <a:effectLst/>
                          <a:latin typeface="+mn-lt"/>
                        </a:rPr>
                        <a:t>roads </a:t>
                      </a:r>
                      <a:r>
                        <a:rPr lang="en-GB" sz="1100" b="0" i="0" u="none" strike="noStrike" dirty="0" smtClean="0">
                          <a:effectLst/>
                          <a:latin typeface="+mn-lt"/>
                        </a:rPr>
                        <a:t>– </a:t>
                      </a:r>
                      <a:r>
                        <a:rPr lang="en-GB" sz="1100" b="0" i="0" u="none" strike="noStrike" dirty="0">
                          <a:effectLst/>
                          <a:latin typeface="+mn-lt"/>
                        </a:rPr>
                        <a:t>Watchers</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rgbClr val="4B4F56"/>
                          </a:solidFill>
                          <a:effectLst/>
                          <a:latin typeface="+mn-lt"/>
                        </a:rPr>
                        <a:t>3%</a:t>
                      </a:r>
                      <a:endParaRPr lang="en-GB" sz="1100" b="0" i="0" u="none" strike="noStrike" dirty="0">
                        <a:solidFill>
                          <a:srgbClr val="4B4F56"/>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rowSpan="11">
                  <a:txBody>
                    <a:bodyPr/>
                    <a:lstStyle/>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Aberdeenshire</a:t>
                      </a:r>
                    </a:p>
                    <a:p>
                      <a:pPr algn="l" fontAlgn="ctr"/>
                      <a:r>
                        <a:rPr lang="en-GB" sz="1100" b="0" kern="1200" dirty="0" smtClean="0">
                          <a:solidFill>
                            <a:schemeClr val="tx1"/>
                          </a:solidFill>
                          <a:effectLst/>
                          <a:latin typeface="+mn-lt"/>
                          <a:ea typeface="Times New Roman" panose="02020603050405020304" pitchFamily="18" charset="0"/>
                          <a:cs typeface="Times New Roman" panose="02020603050405020304" pitchFamily="18" charset="0"/>
                        </a:rPr>
                        <a:t>  – 23% </a:t>
                      </a:r>
                      <a:endParaRPr lang="en-GB" sz="11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Ballater – village </a:t>
                      </a:r>
                      <a:r>
                        <a:rPr lang="en-GB" sz="1100" b="0" i="0" u="none" strike="noStrike" dirty="0">
                          <a:effectLst/>
                          <a:latin typeface="+mn-lt"/>
                        </a:rPr>
                        <a:t>centre/TIC</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chemeClr val="tx1"/>
                          </a:solidFill>
                          <a:effectLst/>
                          <a:latin typeface="+mn-lt"/>
                        </a:rPr>
                        <a:t>5</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Loch </a:t>
                      </a:r>
                      <a:r>
                        <a:rPr lang="en-GB" sz="1100" b="0" i="0" u="none" strike="noStrike" dirty="0">
                          <a:effectLst/>
                          <a:latin typeface="+mn-lt"/>
                        </a:rPr>
                        <a:t>Muick 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fontAlgn="ctr"/>
                      <a:r>
                        <a:rPr lang="en-GB" sz="1100" b="0" i="0" u="none" strike="noStrike" dirty="0" smtClean="0">
                          <a:solidFill>
                            <a:schemeClr val="tx1"/>
                          </a:solidFill>
                          <a:effectLst/>
                          <a:latin typeface="+mn-lt"/>
                        </a:rPr>
                        <a:t>2</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Balmoral </a:t>
                      </a:r>
                      <a:r>
                        <a:rPr lang="en-GB" sz="1100" b="0" i="0" u="none" strike="noStrike" dirty="0">
                          <a:effectLst/>
                          <a:latin typeface="+mn-lt"/>
                        </a:rPr>
                        <a:t>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3</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Royal </a:t>
                      </a:r>
                      <a:r>
                        <a:rPr lang="en-GB" sz="1100" b="0" i="0" u="none" strike="noStrike" dirty="0">
                          <a:effectLst/>
                          <a:latin typeface="+mn-lt"/>
                        </a:rPr>
                        <a:t>Lochnagar Distillery 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1</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Braemar – village </a:t>
                      </a:r>
                      <a:r>
                        <a:rPr lang="en-GB" sz="1100" b="0" i="0" u="none" strike="noStrike" dirty="0">
                          <a:effectLst/>
                          <a:latin typeface="+mn-lt"/>
                        </a:rPr>
                        <a:t>centre</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3</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Linn </a:t>
                      </a:r>
                      <a:r>
                        <a:rPr lang="en-GB" sz="1100" b="0" i="0" u="none" strike="noStrike" dirty="0">
                          <a:effectLst/>
                          <a:latin typeface="+mn-lt"/>
                        </a:rPr>
                        <a:t>of Dee 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3</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Glenshee</a:t>
                      </a: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Burn </a:t>
                      </a:r>
                      <a:r>
                        <a:rPr lang="en-GB" sz="1100" b="0" i="0" u="none" strike="noStrike" dirty="0">
                          <a:effectLst/>
                          <a:latin typeface="+mn-lt"/>
                        </a:rPr>
                        <a:t>o’VAT Car Park, Dinnet </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2</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Glen </a:t>
                      </a:r>
                      <a:r>
                        <a:rPr lang="en-GB" sz="1100" b="0" i="0" u="none" strike="noStrike" dirty="0">
                          <a:effectLst/>
                          <a:latin typeface="+mn-lt"/>
                        </a:rPr>
                        <a:t>Tanar Car Park</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2</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Strathdon</a:t>
                      </a: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1</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r h="219510">
                <a:tc vMerge="1">
                  <a:txBody>
                    <a:bodyPr/>
                    <a:lstStyle/>
                    <a:p>
                      <a:pPr algn="l" fontAlgn="ctr"/>
                      <a:endParaRPr lang="en-GB" sz="1100" b="0" i="0" u="none" strike="noStrike" dirty="0">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fontAlgn="ctr"/>
                      <a:r>
                        <a:rPr lang="en-GB" sz="1100" b="0" i="0" u="none" strike="noStrike" dirty="0" smtClean="0">
                          <a:effectLst/>
                          <a:latin typeface="+mn-lt"/>
                        </a:rPr>
                        <a:t> Snow </a:t>
                      </a:r>
                      <a:r>
                        <a:rPr lang="en-GB" sz="1100" b="0" i="0" u="none" strike="noStrike" dirty="0">
                          <a:effectLst/>
                          <a:latin typeface="+mn-lt"/>
                        </a:rPr>
                        <a:t>roads </a:t>
                      </a:r>
                      <a:r>
                        <a:rPr lang="en-GB" sz="1100" b="0" i="0" u="none" strike="noStrike" dirty="0" smtClean="0">
                          <a:effectLst/>
                          <a:latin typeface="+mn-lt"/>
                        </a:rPr>
                        <a:t>– Connecting </a:t>
                      </a:r>
                      <a:r>
                        <a:rPr lang="en-GB" sz="1100" b="0" i="0" u="none" strike="noStrike" dirty="0">
                          <a:effectLst/>
                          <a:latin typeface="+mn-lt"/>
                        </a:rPr>
                        <a:t>Contours</a:t>
                      </a: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mn-lt"/>
                        </a:rPr>
                        <a:t>1</a:t>
                      </a:r>
                      <a:r>
                        <a:rPr lang="en-GB" sz="1100" b="0" i="0" u="none" strike="noStrike" dirty="0" smtClean="0">
                          <a:solidFill>
                            <a:srgbClr val="4B4F56"/>
                          </a:solidFill>
                          <a:effectLst/>
                          <a:latin typeface="+mn-lt"/>
                        </a:rPr>
                        <a:t>%</a:t>
                      </a:r>
                      <a:endParaRPr lang="en-GB" sz="1100" b="0" i="0" u="none" strike="noStrike" dirty="0">
                        <a:solidFill>
                          <a:schemeClr val="tx1"/>
                        </a:solidFill>
                        <a:effectLst/>
                        <a:latin typeface="+mn-lt"/>
                      </a:endParaRPr>
                    </a:p>
                  </a:txBody>
                  <a:tcPr marL="9525" marR="9525" marT="9525"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973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xmlns="" id="{CC47C0B6-0E38-4EC3-8F66-83B14AEBFDDB}"/>
              </a:ext>
            </a:extLst>
          </p:cNvPr>
          <p:cNvSpPr>
            <a:spLocks noGrp="1"/>
          </p:cNvSpPr>
          <p:nvPr>
            <p:ph type="sldNum" sz="quarter" idx="12"/>
          </p:nvPr>
        </p:nvSpPr>
        <p:spPr/>
        <p:txBody>
          <a:bodyPr/>
          <a:lstStyle/>
          <a:p>
            <a:fld id="{3CF2D5F0-42C9-44CC-9D46-F1CEB28D430F}" type="slidenum">
              <a:rPr lang="en-GB" smtClean="0"/>
              <a:t>47</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4111937106"/>
              </p:ext>
            </p:extLst>
          </p:nvPr>
        </p:nvGraphicFramePr>
        <p:xfrm>
          <a:off x="1067327" y="1819361"/>
          <a:ext cx="3065482" cy="4250512"/>
        </p:xfrm>
        <a:graphic>
          <a:graphicData uri="http://schemas.openxmlformats.org/drawingml/2006/table">
            <a:tbl>
              <a:tblPr firstRow="1" bandRow="1">
                <a:tableStyleId>{69012ECD-51FC-41F1-AA8D-1B2483CD663E}</a:tableStyleId>
              </a:tblPr>
              <a:tblGrid>
                <a:gridCol w="2207936"/>
                <a:gridCol w="857546"/>
              </a:tblGrid>
              <a:tr h="299332">
                <a:tc>
                  <a:txBody>
                    <a:bodyPr/>
                    <a:lstStyle/>
                    <a:p>
                      <a:r>
                        <a:rPr lang="en-GB" sz="1200" dirty="0" smtClean="0">
                          <a:latin typeface="+mn-lt"/>
                        </a:rPr>
                        <a:t>Origin – All </a:t>
                      </a:r>
                      <a:endParaRPr lang="en-GB" sz="1200" dirty="0">
                        <a:latin typeface="+mn-lt"/>
                      </a:endParaRPr>
                    </a:p>
                  </a:txBody>
                  <a:tcPr/>
                </a:tc>
                <a:tc>
                  <a:txBody>
                    <a:bodyPr/>
                    <a:lstStyle/>
                    <a:p>
                      <a:pPr algn="ctr"/>
                      <a:r>
                        <a:rPr lang="en-GB" sz="1200" dirty="0" smtClean="0">
                          <a:latin typeface="+mn-lt"/>
                        </a:rPr>
                        <a:t>2019</a:t>
                      </a:r>
                      <a:endParaRPr lang="en-GB" sz="1200" dirty="0">
                        <a:latin typeface="+mn-lt"/>
                      </a:endParaRPr>
                    </a:p>
                  </a:txBody>
                  <a:tcPr/>
                </a:tc>
              </a:tr>
              <a:tr h="219510">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Scotland</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44%</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England</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22%</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Wales</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Northern </a:t>
                      </a:r>
                      <a:r>
                        <a:rPr lang="en-GB" sz="1200" dirty="0">
                          <a:solidFill>
                            <a:schemeClr val="tx1"/>
                          </a:solidFill>
                          <a:effectLst/>
                          <a:latin typeface="+mn-lt"/>
                          <a:ea typeface="Times New Roman" panose="02020603050405020304" pitchFamily="18" charset="0"/>
                          <a:cs typeface="Times New Roman" panose="02020603050405020304" pitchFamily="18" charset="0"/>
                        </a:rPr>
                        <a:t>Ireland</a:t>
                      </a:r>
                    </a:p>
                  </a:txBody>
                  <a:tcPr marL="68580" marR="68580" marT="0" marB="0"/>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Other </a:t>
                      </a:r>
                      <a:r>
                        <a:rPr lang="en-GB" sz="1200" dirty="0">
                          <a:solidFill>
                            <a:schemeClr val="tx1"/>
                          </a:solidFill>
                          <a:effectLst/>
                          <a:latin typeface="+mn-lt"/>
                          <a:ea typeface="Times New Roman" panose="02020603050405020304" pitchFamily="18" charset="0"/>
                          <a:cs typeface="Times New Roman" panose="02020603050405020304" pitchFamily="18" charset="0"/>
                        </a:rPr>
                        <a:t>UK e.g. Isle of Man</a:t>
                      </a:r>
                    </a:p>
                  </a:txBody>
                  <a:tcPr marL="68580" marR="68580" marT="0" marB="0"/>
                </a:tc>
                <a:tc>
                  <a:txBody>
                    <a:bodyPr/>
                    <a:lstStyle/>
                    <a:p>
                      <a:pPr algn="ctr" rtl="0" fontAlgn="ctr"/>
                      <a:r>
                        <a:rPr lang="en-GB" sz="1200" b="0" i="0" u="none" strike="noStrike" dirty="0" smtClean="0">
                          <a:solidFill>
                            <a:srgbClr val="4B4F56"/>
                          </a:solidFill>
                          <a:effectLst/>
                          <a:latin typeface="+mn-lt"/>
                        </a:rPr>
                        <a:t>-</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Germany</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7%</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France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4%</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Netherlands</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Italy</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Spain</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Republic </a:t>
                      </a:r>
                      <a:r>
                        <a:rPr lang="en-GB" sz="1200" dirty="0">
                          <a:solidFill>
                            <a:schemeClr val="tx1"/>
                          </a:solidFill>
                          <a:effectLst/>
                          <a:latin typeface="+mn-lt"/>
                          <a:ea typeface="Times New Roman" panose="02020603050405020304" pitchFamily="18" charset="0"/>
                          <a:cs typeface="Times New Roman" panose="02020603050405020304" pitchFamily="18" charset="0"/>
                        </a:rPr>
                        <a:t>of Ireland</a:t>
                      </a:r>
                    </a:p>
                  </a:txBody>
                  <a:tcPr marL="68580" marR="68580" marT="0" marB="0"/>
                </a:tc>
                <a:tc>
                  <a:txBody>
                    <a:bodyPr/>
                    <a:lstStyle/>
                    <a:p>
                      <a:pPr algn="ctr" rtl="0" fontAlgn="ctr"/>
                      <a:r>
                        <a:rPr lang="en-GB" sz="1200" b="0" i="0" u="none" strike="noStrike" dirty="0" smtClean="0">
                          <a:solidFill>
                            <a:srgbClr val="4B4F56"/>
                          </a:solidFill>
                          <a:effectLst/>
                          <a:latin typeface="+mn-lt"/>
                        </a:rPr>
                        <a:t>&lt;1%</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Other </a:t>
                      </a:r>
                      <a:r>
                        <a:rPr lang="en-GB" sz="1200" dirty="0">
                          <a:solidFill>
                            <a:schemeClr val="tx1"/>
                          </a:solidFill>
                          <a:effectLst/>
                          <a:latin typeface="+mn-lt"/>
                          <a:ea typeface="Times New Roman" panose="02020603050405020304" pitchFamily="18" charset="0"/>
                          <a:cs typeface="Times New Roman" panose="02020603050405020304" pitchFamily="18" charset="0"/>
                        </a:rPr>
                        <a:t>European </a:t>
                      </a:r>
                      <a:r>
                        <a:rPr lang="en-GB" sz="1200" dirty="0" smtClean="0">
                          <a:solidFill>
                            <a:schemeClr val="tx1"/>
                          </a:solidFill>
                          <a:effectLst/>
                          <a:latin typeface="+mn-lt"/>
                          <a:ea typeface="Times New Roman" panose="02020603050405020304" pitchFamily="18" charset="0"/>
                          <a:cs typeface="Times New Roman" panose="02020603050405020304" pitchFamily="18" charset="0"/>
                        </a:rPr>
                        <a:t>country</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5%</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USA</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5%</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Australia</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chemeClr val="tx1"/>
                          </a:solidFill>
                          <a:effectLst/>
                          <a:latin typeface="+mn-lt"/>
                        </a:rPr>
                        <a:t>3%</a:t>
                      </a:r>
                      <a:endParaRPr lang="en-GB" sz="1200" b="0" i="0" u="none" strike="noStrike" dirty="0">
                        <a:solidFill>
                          <a:schemeClr val="tx1"/>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Canada</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New </a:t>
                      </a:r>
                      <a:r>
                        <a:rPr lang="en-GB" sz="1200" dirty="0">
                          <a:solidFill>
                            <a:schemeClr val="tx1"/>
                          </a:solidFill>
                          <a:effectLst/>
                          <a:latin typeface="+mn-lt"/>
                          <a:ea typeface="Times New Roman" panose="02020603050405020304" pitchFamily="18" charset="0"/>
                          <a:cs typeface="Times New Roman" panose="02020603050405020304" pitchFamily="18" charset="0"/>
                        </a:rPr>
                        <a:t>Zealand</a:t>
                      </a:r>
                    </a:p>
                  </a:txBody>
                  <a:tcPr marL="68580" marR="68580" marT="0" marB="0"/>
                </a:tc>
                <a:tc>
                  <a:txBody>
                    <a:bodyPr/>
                    <a:lstStyle/>
                    <a:p>
                      <a:pPr algn="ctr" rtl="0" fontAlgn="ctr"/>
                      <a:r>
                        <a:rPr lang="en-GB" sz="1200" b="0" i="0" u="none" strike="noStrike" dirty="0" smtClean="0">
                          <a:solidFill>
                            <a:schemeClr val="tx1"/>
                          </a:solidFill>
                          <a:effectLst/>
                          <a:latin typeface="+mn-lt"/>
                        </a:rPr>
                        <a:t>1%</a:t>
                      </a:r>
                      <a:endParaRPr lang="en-GB" sz="1200" b="0" i="0" u="none" strike="noStrike" dirty="0">
                        <a:solidFill>
                          <a:schemeClr val="tx1"/>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Other country</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chemeClr val="tx1"/>
                          </a:solidFill>
                          <a:effectLst/>
                          <a:latin typeface="+mn-lt"/>
                        </a:rPr>
                        <a:t>1%</a:t>
                      </a:r>
                      <a:endParaRPr lang="en-GB" sz="1200" b="0" i="0" u="none" strike="noStrike" dirty="0">
                        <a:solidFill>
                          <a:schemeClr val="tx1"/>
                        </a:solidFill>
                        <a:effectLst/>
                        <a:latin typeface="+mn-lt"/>
                      </a:endParaRPr>
                    </a:p>
                  </a:txBody>
                  <a:tcPr marL="9525" marR="9525" marT="9525" marB="0" anchor="ctr"/>
                </a:tc>
              </a:tr>
              <a:tr h="219510">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1,629</a:t>
                      </a:r>
                      <a:endParaRPr lang="en-GB" sz="1200" b="0" i="0" u="none" strike="noStrike" dirty="0">
                        <a:solidFill>
                          <a:schemeClr val="tx1"/>
                        </a:solidFill>
                        <a:effectLst/>
                        <a:latin typeface="+mn-lt"/>
                      </a:endParaRPr>
                    </a:p>
                  </a:txBody>
                  <a:tcPr marL="9525" marR="9525" marT="9525" marB="0" anchor="ctr"/>
                </a:tc>
              </a:tr>
            </a:tbl>
          </a:graphicData>
        </a:graphic>
      </p:graphicFrame>
      <p:sp>
        <p:nvSpPr>
          <p:cNvPr id="14" name="Text Placeholder 4"/>
          <p:cNvSpPr>
            <a:spLocks noGrp="1"/>
          </p:cNvSpPr>
          <p:nvPr>
            <p:ph type="body" sz="quarter" idx="11"/>
          </p:nvPr>
        </p:nvSpPr>
        <p:spPr>
          <a:xfrm>
            <a:off x="334964" y="180788"/>
            <a:ext cx="10656690" cy="1299219"/>
          </a:xfrm>
        </p:spPr>
        <p:txBody>
          <a:bodyPr>
            <a:normAutofit/>
          </a:bodyPr>
          <a:lstStyle/>
          <a:p>
            <a:r>
              <a:rPr lang="en-GB" sz="3200" dirty="0" smtClean="0"/>
              <a:t>Appendix: Detailed origin tables</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2699913853"/>
              </p:ext>
            </p:extLst>
          </p:nvPr>
        </p:nvGraphicFramePr>
        <p:xfrm>
          <a:off x="4400830" y="1819728"/>
          <a:ext cx="3448066" cy="2926448"/>
        </p:xfrm>
        <a:graphic>
          <a:graphicData uri="http://schemas.openxmlformats.org/drawingml/2006/table">
            <a:tbl>
              <a:tblPr firstRow="1" bandRow="1">
                <a:tableStyleId>{69012ECD-51FC-41F1-AA8D-1B2483CD663E}</a:tableStyleId>
              </a:tblPr>
              <a:tblGrid>
                <a:gridCol w="2483496"/>
                <a:gridCol w="964570"/>
              </a:tblGrid>
              <a:tr h="322770">
                <a:tc>
                  <a:txBody>
                    <a:bodyPr/>
                    <a:lstStyle/>
                    <a:p>
                      <a:r>
                        <a:rPr lang="en-GB" sz="1200" dirty="0" smtClean="0">
                          <a:latin typeface="+mn-lt"/>
                        </a:rPr>
                        <a:t>Origin – Scotland</a:t>
                      </a:r>
                      <a:endParaRPr lang="en-GB" sz="1200" dirty="0">
                        <a:latin typeface="+mn-lt"/>
                      </a:endParaRPr>
                    </a:p>
                  </a:txBody>
                  <a:tcPr/>
                </a:tc>
                <a:tc>
                  <a:txBody>
                    <a:bodyPr/>
                    <a:lstStyle/>
                    <a:p>
                      <a:pPr algn="ctr"/>
                      <a:r>
                        <a:rPr lang="en-GB" sz="1200" dirty="0" smtClean="0">
                          <a:latin typeface="+mn-lt"/>
                        </a:rPr>
                        <a:t>2019</a:t>
                      </a:r>
                      <a:endParaRPr lang="en-GB" sz="1200" dirty="0">
                        <a:latin typeface="+mn-lt"/>
                      </a:endParaRPr>
                    </a:p>
                  </a:txBody>
                  <a:tcP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Aberdeen </a:t>
                      </a:r>
                      <a:r>
                        <a:rPr lang="en-GB" sz="1200" b="0" dirty="0">
                          <a:solidFill>
                            <a:schemeClr val="tx1"/>
                          </a:solidFill>
                          <a:effectLst/>
                          <a:latin typeface="+mn-lt"/>
                          <a:ea typeface="Times New Roman" panose="02020603050405020304" pitchFamily="18" charset="0"/>
                          <a:cs typeface="Times New Roman" panose="02020603050405020304" pitchFamily="18" charset="0"/>
                        </a:rPr>
                        <a:t>/ Aberdeenshire</a:t>
                      </a:r>
                    </a:p>
                  </a:txBody>
                  <a:tcPr marL="68580" marR="68580" marT="0" marB="0"/>
                </a:tc>
                <a:tc>
                  <a:txBody>
                    <a:bodyPr/>
                    <a:lstStyle/>
                    <a:p>
                      <a:pPr algn="ctr" rtl="0" fontAlgn="ctr"/>
                      <a:r>
                        <a:rPr lang="en-GB" sz="1200" b="0" i="0" u="none" strike="noStrike" dirty="0" smtClean="0">
                          <a:solidFill>
                            <a:srgbClr val="4B4F56"/>
                          </a:solidFill>
                          <a:effectLst/>
                          <a:latin typeface="+mn-lt"/>
                        </a:rPr>
                        <a:t>24%</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Fife </a:t>
                      </a:r>
                      <a:r>
                        <a:rPr lang="en-GB" sz="1200" b="0" dirty="0">
                          <a:solidFill>
                            <a:schemeClr val="tx1"/>
                          </a:solidFill>
                          <a:effectLst/>
                          <a:latin typeface="+mn-lt"/>
                          <a:ea typeface="Times New Roman" panose="02020603050405020304" pitchFamily="18" charset="0"/>
                          <a:cs typeface="Times New Roman" panose="02020603050405020304" pitchFamily="18" charset="0"/>
                        </a:rPr>
                        <a:t>/ Dundee</a:t>
                      </a:r>
                    </a:p>
                  </a:txBody>
                  <a:tcPr marL="68580" marR="68580" marT="0" marB="0"/>
                </a:tc>
                <a:tc>
                  <a:txBody>
                    <a:bodyPr/>
                    <a:lstStyle/>
                    <a:p>
                      <a:pPr algn="ctr" rtl="0" fontAlgn="ctr"/>
                      <a:r>
                        <a:rPr lang="en-GB" sz="1200" b="0" i="0" u="none" strike="noStrike" dirty="0" smtClean="0">
                          <a:solidFill>
                            <a:srgbClr val="4B4F56"/>
                          </a:solidFill>
                          <a:effectLst/>
                          <a:latin typeface="+mn-lt"/>
                        </a:rPr>
                        <a:t>15%</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Highlands </a:t>
                      </a:r>
                      <a:r>
                        <a:rPr lang="en-GB" sz="1200" b="0" dirty="0">
                          <a:solidFill>
                            <a:schemeClr val="tx1"/>
                          </a:solidFill>
                          <a:effectLst/>
                          <a:latin typeface="+mn-lt"/>
                          <a:ea typeface="Times New Roman" panose="02020603050405020304" pitchFamily="18" charset="0"/>
                          <a:cs typeface="Times New Roman" panose="02020603050405020304" pitchFamily="18" charset="0"/>
                        </a:rPr>
                        <a:t>&amp; Islands</a:t>
                      </a:r>
                    </a:p>
                  </a:txBody>
                  <a:tcPr marL="68580" marR="68580" marT="0" marB="0"/>
                </a:tc>
                <a:tc>
                  <a:txBody>
                    <a:bodyPr/>
                    <a:lstStyle/>
                    <a:p>
                      <a:pPr algn="ctr" rtl="0" fontAlgn="ctr"/>
                      <a:r>
                        <a:rPr lang="en-GB" sz="1200" b="0" i="0" u="none" strike="noStrike" dirty="0" smtClean="0">
                          <a:solidFill>
                            <a:srgbClr val="4B4F56"/>
                          </a:solidFill>
                          <a:effectLst/>
                          <a:latin typeface="+mn-lt"/>
                        </a:rPr>
                        <a:t>15%</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Edinburgh </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14%</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Glasgow </a:t>
                      </a:r>
                      <a:r>
                        <a:rPr lang="en-GB" sz="1200" b="0" dirty="0">
                          <a:solidFill>
                            <a:schemeClr val="tx1"/>
                          </a:solidFill>
                          <a:effectLst/>
                          <a:latin typeface="+mn-lt"/>
                          <a:ea typeface="Times New Roman" panose="02020603050405020304" pitchFamily="18" charset="0"/>
                          <a:cs typeface="Times New Roman" panose="02020603050405020304" pitchFamily="18" charset="0"/>
                        </a:rPr>
                        <a:t>/ Greater Glasgow area</a:t>
                      </a:r>
                    </a:p>
                  </a:txBody>
                  <a:tcPr marL="68580" marR="68580" marT="0" marB="0"/>
                </a:tc>
                <a:tc>
                  <a:txBody>
                    <a:bodyPr/>
                    <a:lstStyle/>
                    <a:p>
                      <a:pPr algn="ctr" rtl="0" fontAlgn="ctr"/>
                      <a:r>
                        <a:rPr lang="en-GB" sz="1200" b="0" i="0" u="none" strike="noStrike" dirty="0" smtClean="0">
                          <a:solidFill>
                            <a:srgbClr val="4B4F56"/>
                          </a:solidFill>
                          <a:effectLst/>
                          <a:latin typeface="+mn-lt"/>
                        </a:rPr>
                        <a:t>11%</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Perthshire </a:t>
                      </a:r>
                      <a:r>
                        <a:rPr lang="en-GB" sz="1200" b="0" dirty="0">
                          <a:solidFill>
                            <a:schemeClr val="tx1"/>
                          </a:solidFill>
                          <a:effectLst/>
                          <a:latin typeface="+mn-lt"/>
                          <a:ea typeface="Times New Roman" panose="02020603050405020304" pitchFamily="18" charset="0"/>
                          <a:cs typeface="Times New Roman" panose="02020603050405020304" pitchFamily="18" charset="0"/>
                        </a:rPr>
                        <a:t>/ Stirling / Falkirk</a:t>
                      </a:r>
                    </a:p>
                  </a:txBody>
                  <a:tcPr marL="68580" marR="68580" marT="0" marB="0"/>
                </a:tc>
                <a:tc>
                  <a:txBody>
                    <a:bodyPr/>
                    <a:lstStyle/>
                    <a:p>
                      <a:pPr algn="ctr" rtl="0" fontAlgn="ctr"/>
                      <a:r>
                        <a:rPr lang="en-GB" sz="1200" b="0" i="0" u="none" strike="noStrike" dirty="0" smtClean="0">
                          <a:solidFill>
                            <a:srgbClr val="4B4F56"/>
                          </a:solidFill>
                          <a:effectLst/>
                          <a:latin typeface="+mn-lt"/>
                        </a:rPr>
                        <a:t>10%</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Other </a:t>
                      </a:r>
                      <a:r>
                        <a:rPr lang="en-GB" sz="1200" b="0" dirty="0">
                          <a:solidFill>
                            <a:schemeClr val="tx1"/>
                          </a:solidFill>
                          <a:effectLst/>
                          <a:latin typeface="+mn-lt"/>
                          <a:ea typeface="Times New Roman" panose="02020603050405020304" pitchFamily="18" charset="0"/>
                          <a:cs typeface="Times New Roman" panose="02020603050405020304" pitchFamily="18" charset="0"/>
                        </a:rPr>
                        <a:t>Central belt</a:t>
                      </a:r>
                    </a:p>
                  </a:txBody>
                  <a:tcPr marL="68580" marR="68580" marT="0" marB="0"/>
                </a:tc>
                <a:tc>
                  <a:txBody>
                    <a:bodyPr/>
                    <a:lstStyle/>
                    <a:p>
                      <a:pPr algn="ctr" rtl="0" fontAlgn="ctr"/>
                      <a:r>
                        <a:rPr lang="en-GB" sz="1200" b="0" i="0" u="none" strike="noStrike" dirty="0" smtClean="0">
                          <a:solidFill>
                            <a:srgbClr val="4B4F56"/>
                          </a:solidFill>
                          <a:effectLst/>
                          <a:latin typeface="+mn-lt"/>
                        </a:rPr>
                        <a:t>4%</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Dumfries </a:t>
                      </a:r>
                      <a:r>
                        <a:rPr lang="en-GB" sz="1200" b="0" dirty="0">
                          <a:solidFill>
                            <a:schemeClr val="tx1"/>
                          </a:solidFill>
                          <a:effectLst/>
                          <a:latin typeface="+mn-lt"/>
                          <a:ea typeface="Times New Roman" panose="02020603050405020304" pitchFamily="18" charset="0"/>
                          <a:cs typeface="Times New Roman" panose="02020603050405020304" pitchFamily="18" charset="0"/>
                        </a:rPr>
                        <a:t>and Galloway / Borders</a:t>
                      </a:r>
                    </a:p>
                  </a:txBody>
                  <a:tcPr marL="68580" marR="68580" marT="0" marB="0"/>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Ayrshire</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Other</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5%</a:t>
                      </a:r>
                      <a:endParaRPr lang="en-GB" sz="1200" b="0" i="0" u="none" strike="noStrike" dirty="0">
                        <a:solidFill>
                          <a:srgbClr val="4B4F56"/>
                        </a:solidFill>
                        <a:effectLst/>
                        <a:latin typeface="+mn-lt"/>
                      </a:endParaRPr>
                    </a:p>
                  </a:txBody>
                  <a:tcPr marL="9525" marR="9525" marT="9525" marB="0" anchor="ctr"/>
                </a:tc>
              </a:tr>
              <a:tr h="236698">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711</a:t>
                      </a:r>
                      <a:endParaRPr lang="en-GB" sz="1200" b="0" i="0" u="none" strike="noStrike" dirty="0">
                        <a:solidFill>
                          <a:schemeClr val="tx1"/>
                        </a:solidFill>
                        <a:effectLst/>
                        <a:latin typeface="+mn-lt"/>
                      </a:endParaRPr>
                    </a:p>
                  </a:txBody>
                  <a:tcPr marL="9525"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0662536"/>
              </p:ext>
            </p:extLst>
          </p:nvPr>
        </p:nvGraphicFramePr>
        <p:xfrm>
          <a:off x="8116917" y="1819728"/>
          <a:ext cx="2812340" cy="2926448"/>
        </p:xfrm>
        <a:graphic>
          <a:graphicData uri="http://schemas.openxmlformats.org/drawingml/2006/table">
            <a:tbl>
              <a:tblPr firstRow="1" bandRow="1">
                <a:tableStyleId>{69012ECD-51FC-41F1-AA8D-1B2483CD663E}</a:tableStyleId>
              </a:tblPr>
              <a:tblGrid>
                <a:gridCol w="2025609"/>
                <a:gridCol w="786731"/>
              </a:tblGrid>
              <a:tr h="334854">
                <a:tc>
                  <a:txBody>
                    <a:bodyPr/>
                    <a:lstStyle/>
                    <a:p>
                      <a:r>
                        <a:rPr lang="en-GB" sz="1200" dirty="0" smtClean="0">
                          <a:latin typeface="+mn-lt"/>
                        </a:rPr>
                        <a:t>Origin – England</a:t>
                      </a:r>
                      <a:endParaRPr lang="en-GB" sz="1200" dirty="0">
                        <a:latin typeface="+mn-lt"/>
                      </a:endParaRPr>
                    </a:p>
                  </a:txBody>
                  <a:tcPr/>
                </a:tc>
                <a:tc>
                  <a:txBody>
                    <a:bodyPr/>
                    <a:lstStyle/>
                    <a:p>
                      <a:pPr algn="ctr"/>
                      <a:r>
                        <a:rPr lang="en-GB" sz="1200" dirty="0" smtClean="0">
                          <a:latin typeface="+mn-lt"/>
                        </a:rPr>
                        <a:t>2019</a:t>
                      </a:r>
                      <a:endParaRPr lang="en-GB" sz="1200" dirty="0">
                        <a:latin typeface="+mn-lt"/>
                      </a:endParaRPr>
                    </a:p>
                  </a:txBody>
                  <a:tcP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South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East</a:t>
                      </a:r>
                    </a:p>
                  </a:txBody>
                  <a:tcPr marL="68580" marR="68580" marT="0" marB="0" anchor="ctr"/>
                </a:tc>
                <a:tc>
                  <a:txBody>
                    <a:bodyPr/>
                    <a:lstStyle/>
                    <a:p>
                      <a:pPr algn="ctr" rtl="0" fontAlgn="ctr"/>
                      <a:r>
                        <a:rPr lang="en-GB" sz="1200" b="0" i="0" u="none" strike="noStrike" dirty="0" smtClean="0">
                          <a:solidFill>
                            <a:srgbClr val="4B4F56"/>
                          </a:solidFill>
                          <a:effectLst/>
                          <a:latin typeface="+mn-lt"/>
                        </a:rPr>
                        <a:t>22%</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South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West</a:t>
                      </a:r>
                    </a:p>
                  </a:txBody>
                  <a:tcPr marL="68580" marR="68580" marT="0" marB="0" anchor="ctr"/>
                </a:tc>
                <a:tc>
                  <a:txBody>
                    <a:bodyPr/>
                    <a:lstStyle/>
                    <a:p>
                      <a:pPr algn="ctr" rtl="0" fontAlgn="ctr"/>
                      <a:r>
                        <a:rPr lang="en-GB" sz="1200" b="0" i="0" u="none" strike="noStrike" dirty="0" smtClean="0">
                          <a:solidFill>
                            <a:srgbClr val="4B4F56"/>
                          </a:solidFill>
                          <a:effectLst/>
                          <a:latin typeface="+mn-lt"/>
                        </a:rPr>
                        <a:t>13%</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London</a:t>
                      </a:r>
                      <a:endParaRPr lang="en-GB" sz="12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13%</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North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West</a:t>
                      </a:r>
                    </a:p>
                  </a:txBody>
                  <a:tcPr marL="68580" marR="68580" marT="0" marB="0" anchor="ctr"/>
                </a:tc>
                <a:tc>
                  <a:txBody>
                    <a:bodyPr/>
                    <a:lstStyle/>
                    <a:p>
                      <a:pPr algn="ctr" rtl="0" fontAlgn="ctr"/>
                      <a:r>
                        <a:rPr lang="en-GB" sz="1200" b="0" i="0" u="none" strike="noStrike" dirty="0" smtClean="0">
                          <a:solidFill>
                            <a:srgbClr val="4B4F56"/>
                          </a:solidFill>
                          <a:effectLst/>
                          <a:latin typeface="+mn-lt"/>
                        </a:rPr>
                        <a:t>13%</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Yorkshire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and the Humber</a:t>
                      </a:r>
                    </a:p>
                  </a:txBody>
                  <a:tcPr marL="68580" marR="68580" marT="0" marB="0" anchor="ctr"/>
                </a:tc>
                <a:tc>
                  <a:txBody>
                    <a:bodyPr/>
                    <a:lstStyle/>
                    <a:p>
                      <a:pPr algn="ctr" rtl="0" fontAlgn="ctr"/>
                      <a:r>
                        <a:rPr lang="en-GB" sz="1200" b="0" i="0" u="none" strike="noStrike" dirty="0" smtClean="0">
                          <a:solidFill>
                            <a:srgbClr val="4B4F56"/>
                          </a:solidFill>
                          <a:effectLst/>
                          <a:latin typeface="+mn-lt"/>
                        </a:rPr>
                        <a:t>10%</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North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East</a:t>
                      </a:r>
                    </a:p>
                  </a:txBody>
                  <a:tcPr marL="68580" marR="68580" marT="0" marB="0" anchor="ctr"/>
                </a:tc>
                <a:tc>
                  <a:txBody>
                    <a:bodyPr/>
                    <a:lstStyle/>
                    <a:p>
                      <a:pPr algn="ctr" rtl="0" fontAlgn="ctr"/>
                      <a:r>
                        <a:rPr lang="en-GB" sz="1200" b="0" i="0" u="none" strike="noStrike" dirty="0" smtClean="0">
                          <a:solidFill>
                            <a:srgbClr val="4B4F56"/>
                          </a:solidFill>
                          <a:effectLst/>
                          <a:latin typeface="+mn-lt"/>
                        </a:rPr>
                        <a:t>8%</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East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Midlands</a:t>
                      </a:r>
                    </a:p>
                  </a:txBody>
                  <a:tcPr marL="68580" marR="68580" marT="0" marB="0" anchor="ctr"/>
                </a:tc>
                <a:tc>
                  <a:txBody>
                    <a:bodyPr/>
                    <a:lstStyle/>
                    <a:p>
                      <a:pPr algn="ctr" rtl="0" fontAlgn="ctr"/>
                      <a:r>
                        <a:rPr lang="en-GB" sz="1200" b="0" i="0" u="none" strike="noStrike" dirty="0" smtClean="0">
                          <a:solidFill>
                            <a:srgbClr val="4B4F56"/>
                          </a:solidFill>
                          <a:effectLst/>
                          <a:latin typeface="+mn-lt"/>
                        </a:rPr>
                        <a:t>8%</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West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Midlands</a:t>
                      </a:r>
                    </a:p>
                  </a:txBody>
                  <a:tcPr marL="68580" marR="68580" marT="0" marB="0" anchor="ctr"/>
                </a:tc>
                <a:tc>
                  <a:txBody>
                    <a:bodyPr/>
                    <a:lstStyle/>
                    <a:p>
                      <a:pPr algn="ctr" rtl="0" fontAlgn="ctr"/>
                      <a:r>
                        <a:rPr lang="en-GB" sz="1200" b="0" i="0" u="none" strike="noStrike" dirty="0" smtClean="0">
                          <a:solidFill>
                            <a:srgbClr val="4B4F56"/>
                          </a:solidFill>
                          <a:effectLst/>
                          <a:latin typeface="+mn-lt"/>
                        </a:rPr>
                        <a:t>7%</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East </a:t>
                      </a:r>
                      <a:r>
                        <a:rPr lang="en-GB" sz="1200" b="0" kern="1200" dirty="0">
                          <a:solidFill>
                            <a:schemeClr val="tx1"/>
                          </a:solidFill>
                          <a:effectLst/>
                          <a:latin typeface="+mn-lt"/>
                          <a:ea typeface="Times New Roman" panose="02020603050405020304" pitchFamily="18" charset="0"/>
                          <a:cs typeface="Times New Roman" panose="02020603050405020304" pitchFamily="18" charset="0"/>
                        </a:rPr>
                        <a:t>of England</a:t>
                      </a:r>
                    </a:p>
                  </a:txBody>
                  <a:tcPr marL="68580" marR="68580" marT="0" marB="0" anchor="ctr"/>
                </a:tc>
                <a:tc>
                  <a:txBody>
                    <a:bodyPr/>
                    <a:lstStyle/>
                    <a:p>
                      <a:pPr algn="ctr" rtl="0" fontAlgn="ctr"/>
                      <a:r>
                        <a:rPr lang="en-GB" sz="1200" b="0" i="0" u="none" strike="noStrike" dirty="0" smtClean="0">
                          <a:solidFill>
                            <a:srgbClr val="4B4F56"/>
                          </a:solidFill>
                          <a:effectLst/>
                          <a:latin typeface="+mn-lt"/>
                        </a:rPr>
                        <a:t>6%</a:t>
                      </a:r>
                      <a:endParaRPr lang="en-GB" sz="1200" b="0" i="0" u="none" strike="noStrike" dirty="0">
                        <a:solidFill>
                          <a:srgbClr val="4B4F56"/>
                        </a:solidFill>
                        <a:effectLst/>
                        <a:latin typeface="+mn-lt"/>
                      </a:endParaRPr>
                    </a:p>
                  </a:txBody>
                  <a:tcPr marL="9525" marR="9525" marT="9525" marB="0" anchor="ctr"/>
                </a:tc>
              </a:tr>
              <a:tr h="234863">
                <a:tc>
                  <a:txBody>
                    <a:bodyPr/>
                    <a:lstStyle/>
                    <a:p>
                      <a:pPr algn="l">
                        <a:lnSpc>
                          <a:spcPct val="110000"/>
                        </a:lnSpc>
                        <a:spcAft>
                          <a:spcPts val="0"/>
                        </a:spcAft>
                      </a:pPr>
                      <a:r>
                        <a:rPr lang="en-GB" sz="1200" b="0" kern="1200" dirty="0" smtClean="0">
                          <a:solidFill>
                            <a:schemeClr val="tx1"/>
                          </a:solidFill>
                          <a:effectLst/>
                          <a:latin typeface="+mn-lt"/>
                          <a:ea typeface="Times New Roman" panose="02020603050405020304" pitchFamily="18" charset="0"/>
                          <a:cs typeface="Times New Roman" panose="02020603050405020304" pitchFamily="18" charset="0"/>
                        </a:rPr>
                        <a:t> Other</a:t>
                      </a:r>
                      <a:endParaRPr lang="en-GB" sz="12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42964">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360</a:t>
                      </a:r>
                      <a:endParaRPr lang="en-GB" sz="1200" b="0" i="0" u="none" strike="noStrike" dirty="0">
                        <a:solidFill>
                          <a:schemeClr val="tx1"/>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val="53047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xmlns="" id="{CC47C0B6-0E38-4EC3-8F66-83B14AEBFDDB}"/>
              </a:ext>
            </a:extLst>
          </p:cNvPr>
          <p:cNvSpPr>
            <a:spLocks noGrp="1"/>
          </p:cNvSpPr>
          <p:nvPr>
            <p:ph type="sldNum" sz="quarter" idx="12"/>
          </p:nvPr>
        </p:nvSpPr>
        <p:spPr/>
        <p:txBody>
          <a:bodyPr/>
          <a:lstStyle/>
          <a:p>
            <a:fld id="{3CF2D5F0-42C9-44CC-9D46-F1CEB28D430F}" type="slidenum">
              <a:rPr lang="en-GB" smtClean="0"/>
              <a:t>48</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901162658"/>
              </p:ext>
            </p:extLst>
          </p:nvPr>
        </p:nvGraphicFramePr>
        <p:xfrm>
          <a:off x="1377098" y="1869829"/>
          <a:ext cx="3327661" cy="1681615"/>
        </p:xfrm>
        <a:graphic>
          <a:graphicData uri="http://schemas.openxmlformats.org/drawingml/2006/table">
            <a:tbl>
              <a:tblPr firstRow="1" bandRow="1">
                <a:tableStyleId>{69012ECD-51FC-41F1-AA8D-1B2483CD663E}</a:tableStyleId>
              </a:tblPr>
              <a:tblGrid>
                <a:gridCol w="2620651"/>
                <a:gridCol w="707010"/>
              </a:tblGrid>
              <a:tr h="263962">
                <a:tc>
                  <a:txBody>
                    <a:bodyPr/>
                    <a:lstStyle/>
                    <a:p>
                      <a:r>
                        <a:rPr lang="en-GB" sz="1200" dirty="0" smtClean="0">
                          <a:latin typeface="+mn-lt"/>
                        </a:rPr>
                        <a:t>Car type</a:t>
                      </a:r>
                      <a:endParaRPr lang="en-GB" sz="1200" dirty="0">
                        <a:latin typeface="+mn-lt"/>
                      </a:endParaRPr>
                    </a:p>
                  </a:txBody>
                  <a:tcPr anchor="ctr"/>
                </a:tc>
                <a:tc>
                  <a:txBody>
                    <a:bodyPr/>
                    <a:lstStyle/>
                    <a:p>
                      <a:pPr algn="ctr"/>
                      <a:r>
                        <a:rPr lang="en-GB" sz="1200" dirty="0" smtClean="0">
                          <a:latin typeface="+mn-lt"/>
                        </a:rPr>
                        <a:t>2019</a:t>
                      </a:r>
                      <a:endParaRPr lang="en-GB" sz="1200" dirty="0">
                        <a:latin typeface="+mn-lt"/>
                      </a:endParaRPr>
                    </a:p>
                  </a:txBody>
                  <a:tcPr anchor="ctr"/>
                </a:tc>
              </a:tr>
              <a:tr h="281459">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Fully electric car</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Hybrid</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No – not an electric car</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97%</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Don’t know/can’t remember</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&lt;1%</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 (all using a</a:t>
                      </a:r>
                      <a:r>
                        <a:rPr lang="en-GB" sz="1200" b="1" baseline="0" dirty="0" smtClean="0">
                          <a:solidFill>
                            <a:schemeClr val="tx1"/>
                          </a:solidFill>
                          <a:effectLst/>
                          <a:latin typeface="+mn-lt"/>
                          <a:ea typeface="Times New Roman" panose="02020603050405020304" pitchFamily="18" charset="0"/>
                          <a:cs typeface="Times New Roman" panose="02020603050405020304" pitchFamily="18" charset="0"/>
                        </a:rPr>
                        <a:t> car to/within park)</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1,401</a:t>
                      </a:r>
                      <a:endParaRPr lang="en-GB" sz="1200" b="0" i="0" u="none" strike="noStrike" dirty="0">
                        <a:solidFill>
                          <a:schemeClr val="tx1"/>
                        </a:solidFill>
                        <a:effectLst/>
                        <a:latin typeface="+mn-lt"/>
                      </a:endParaRPr>
                    </a:p>
                  </a:txBody>
                  <a:tcPr marL="9525" marR="9525" marT="9525" marB="0" anchor="ctr"/>
                </a:tc>
              </a:tr>
            </a:tbl>
          </a:graphicData>
        </a:graphic>
      </p:graphicFrame>
      <p:sp>
        <p:nvSpPr>
          <p:cNvPr id="14" name="Text Placeholder 4"/>
          <p:cNvSpPr>
            <a:spLocks noGrp="1"/>
          </p:cNvSpPr>
          <p:nvPr>
            <p:ph type="body" sz="quarter" idx="11"/>
          </p:nvPr>
        </p:nvSpPr>
        <p:spPr>
          <a:xfrm>
            <a:off x="334964" y="180788"/>
            <a:ext cx="10656690" cy="1299219"/>
          </a:xfrm>
        </p:spPr>
        <p:txBody>
          <a:bodyPr>
            <a:normAutofit/>
          </a:bodyPr>
          <a:lstStyle/>
          <a:p>
            <a:r>
              <a:rPr lang="en-GB" sz="3200" dirty="0" smtClean="0"/>
              <a:t>Appendix: Follow up transport questions</a:t>
            </a:r>
            <a:endParaRPr lang="en-GB" sz="3200" dirty="0"/>
          </a:p>
        </p:txBody>
      </p:sp>
      <p:graphicFrame>
        <p:nvGraphicFramePr>
          <p:cNvPr id="7" name="Table 6"/>
          <p:cNvGraphicFramePr>
            <a:graphicFrameLocks noGrp="1"/>
          </p:cNvGraphicFramePr>
          <p:nvPr>
            <p:extLst>
              <p:ext uri="{D42A27DB-BD31-4B8C-83A1-F6EECF244321}">
                <p14:modId xmlns:p14="http://schemas.microsoft.com/office/powerpoint/2010/main" val="664180382"/>
              </p:ext>
            </p:extLst>
          </p:nvPr>
        </p:nvGraphicFramePr>
        <p:xfrm>
          <a:off x="1377097" y="3847694"/>
          <a:ext cx="3327661" cy="1498857"/>
        </p:xfrm>
        <a:graphic>
          <a:graphicData uri="http://schemas.openxmlformats.org/drawingml/2006/table">
            <a:tbl>
              <a:tblPr firstRow="1" bandRow="1">
                <a:tableStyleId>{69012ECD-51FC-41F1-AA8D-1B2483CD663E}</a:tableStyleId>
              </a:tblPr>
              <a:tblGrid>
                <a:gridCol w="2620651"/>
                <a:gridCol w="707010"/>
              </a:tblGrid>
              <a:tr h="318953">
                <a:tc>
                  <a:txBody>
                    <a:bodyPr/>
                    <a:lstStyle/>
                    <a:p>
                      <a:r>
                        <a:rPr lang="en-GB" sz="1200" dirty="0" smtClean="0">
                          <a:latin typeface="+mn-lt"/>
                        </a:rPr>
                        <a:t>Use</a:t>
                      </a:r>
                      <a:r>
                        <a:rPr lang="en-GB" sz="1200" baseline="0" dirty="0" smtClean="0">
                          <a:latin typeface="+mn-lt"/>
                        </a:rPr>
                        <a:t> of sleeper train</a:t>
                      </a:r>
                      <a:endParaRPr lang="en-GB" sz="1200" dirty="0">
                        <a:latin typeface="+mn-lt"/>
                      </a:endParaRPr>
                    </a:p>
                  </a:txBody>
                  <a:tcPr anchor="ctr"/>
                </a:tc>
                <a:tc>
                  <a:txBody>
                    <a:bodyPr/>
                    <a:lstStyle/>
                    <a:p>
                      <a:pPr algn="ctr"/>
                      <a:r>
                        <a:rPr lang="en-GB" sz="1200" dirty="0" smtClean="0">
                          <a:latin typeface="+mn-lt"/>
                        </a:rPr>
                        <a:t>2019</a:t>
                      </a:r>
                      <a:endParaRPr lang="en-GB" sz="1200" dirty="0">
                        <a:latin typeface="+mn-lt"/>
                      </a:endParaRPr>
                    </a:p>
                  </a:txBody>
                  <a:tcPr anchor="ctr"/>
                </a:tc>
              </a:tr>
              <a:tr h="294976">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Yes</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13%</a:t>
                      </a:r>
                      <a:endParaRPr lang="en-GB" sz="1200" b="0" i="0" u="none" strike="noStrike" dirty="0">
                        <a:solidFill>
                          <a:srgbClr val="4B4F56"/>
                        </a:solidFill>
                        <a:effectLst/>
                        <a:latin typeface="+mn-lt"/>
                      </a:endParaRPr>
                    </a:p>
                  </a:txBody>
                  <a:tcPr marL="9525" marR="9525" marT="9525" marB="0" anchor="ctr"/>
                </a:tc>
              </a:tr>
              <a:tr h="294976">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No</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87%</a:t>
                      </a:r>
                      <a:endParaRPr lang="en-GB" sz="1200" b="0" i="0" u="none" strike="noStrike" dirty="0">
                        <a:solidFill>
                          <a:srgbClr val="4B4F56"/>
                        </a:solidFill>
                        <a:effectLst/>
                        <a:latin typeface="+mn-lt"/>
                      </a:endParaRPr>
                    </a:p>
                  </a:txBody>
                  <a:tcPr marL="9525" marR="9525" marT="9525" marB="0" anchor="ctr"/>
                </a:tc>
              </a:tr>
              <a:tr h="294976">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Don’t know/can’t remember</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a:t>
                      </a:r>
                      <a:endParaRPr lang="en-GB" sz="1200" b="0" i="0" u="none" strike="noStrike" dirty="0">
                        <a:solidFill>
                          <a:srgbClr val="4B4F56"/>
                        </a:solidFill>
                        <a:effectLst/>
                        <a:latin typeface="+mn-lt"/>
                      </a:endParaRPr>
                    </a:p>
                  </a:txBody>
                  <a:tcPr marL="9525" marR="9525" marT="9525" marB="0" anchor="ctr"/>
                </a:tc>
              </a:tr>
              <a:tr h="294976">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 (all using train to the park</a:t>
                      </a:r>
                      <a:r>
                        <a:rPr lang="en-GB" sz="1200" b="1"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47</a:t>
                      </a:r>
                      <a:endParaRPr lang="en-GB" sz="1200" b="0" i="0" u="none" strike="noStrike" dirty="0">
                        <a:solidFill>
                          <a:schemeClr val="tx1"/>
                        </a:solidFill>
                        <a:effectLst/>
                        <a:latin typeface="+mn-lt"/>
                      </a:endParaRPr>
                    </a:p>
                  </a:txBody>
                  <a:tcPr marL="9525" marR="9525" marT="9525"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33008340"/>
              </p:ext>
            </p:extLst>
          </p:nvPr>
        </p:nvGraphicFramePr>
        <p:xfrm>
          <a:off x="5450263" y="1869829"/>
          <a:ext cx="3327661" cy="1335884"/>
        </p:xfrm>
        <a:graphic>
          <a:graphicData uri="http://schemas.openxmlformats.org/drawingml/2006/table">
            <a:tbl>
              <a:tblPr firstRow="1" bandRow="1">
                <a:tableStyleId>{69012ECD-51FC-41F1-AA8D-1B2483CD663E}</a:tableStyleId>
              </a:tblPr>
              <a:tblGrid>
                <a:gridCol w="2620651"/>
                <a:gridCol w="707010"/>
              </a:tblGrid>
              <a:tr h="254536">
                <a:tc>
                  <a:txBody>
                    <a:bodyPr/>
                    <a:lstStyle/>
                    <a:p>
                      <a:r>
                        <a:rPr lang="en-GB" sz="1200" dirty="0" smtClean="0">
                          <a:latin typeface="+mn-lt"/>
                        </a:rPr>
                        <a:t>Preferred</a:t>
                      </a:r>
                      <a:r>
                        <a:rPr lang="en-GB" sz="1200" baseline="0" dirty="0" smtClean="0">
                          <a:latin typeface="+mn-lt"/>
                        </a:rPr>
                        <a:t> method of travel used</a:t>
                      </a:r>
                      <a:endParaRPr lang="en-GB" sz="1200" dirty="0">
                        <a:latin typeface="+mn-lt"/>
                      </a:endParaRPr>
                    </a:p>
                  </a:txBody>
                  <a:tcPr anchor="ctr"/>
                </a:tc>
                <a:tc>
                  <a:txBody>
                    <a:bodyPr/>
                    <a:lstStyle/>
                    <a:p>
                      <a:pPr algn="ctr"/>
                      <a:r>
                        <a:rPr lang="en-GB" sz="1200" dirty="0" smtClean="0">
                          <a:latin typeface="+mn-lt"/>
                        </a:rPr>
                        <a:t>2019</a:t>
                      </a:r>
                      <a:endParaRPr lang="en-GB" sz="1200" dirty="0">
                        <a:latin typeface="+mn-lt"/>
                      </a:endParaRPr>
                    </a:p>
                  </a:txBody>
                  <a:tcPr anchor="ctr"/>
                </a:tc>
              </a:tr>
              <a:tr h="265391">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Yes – preferred method</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96%</a:t>
                      </a:r>
                      <a:endParaRPr lang="en-GB" sz="1200" b="0" i="0" u="none" strike="noStrike" dirty="0">
                        <a:solidFill>
                          <a:srgbClr val="4B4F56"/>
                        </a:solidFill>
                        <a:effectLst/>
                        <a:latin typeface="+mn-lt"/>
                      </a:endParaRPr>
                    </a:p>
                  </a:txBody>
                  <a:tcPr marL="9525" marR="9525" marT="9525" marB="0" anchor="ctr"/>
                </a:tc>
              </a:tr>
              <a:tr h="265391">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No – prefer something else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4%</a:t>
                      </a:r>
                      <a:endParaRPr lang="en-GB" sz="1200" b="0" i="0" u="none" strike="noStrike" dirty="0">
                        <a:solidFill>
                          <a:srgbClr val="4B4F56"/>
                        </a:solidFill>
                        <a:effectLst/>
                        <a:latin typeface="+mn-lt"/>
                      </a:endParaRPr>
                    </a:p>
                  </a:txBody>
                  <a:tcPr marL="9525" marR="9525" marT="9525" marB="0" anchor="ctr"/>
                </a:tc>
              </a:tr>
              <a:tr h="265391">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Don’t know/not</a:t>
                      </a:r>
                      <a:r>
                        <a:rPr lang="en-GB" sz="1200" baseline="0" dirty="0" smtClean="0">
                          <a:solidFill>
                            <a:schemeClr val="tx1"/>
                          </a:solidFill>
                          <a:effectLst/>
                          <a:latin typeface="+mn-lt"/>
                          <a:ea typeface="Times New Roman" panose="02020603050405020304" pitchFamily="18" charset="0"/>
                          <a:cs typeface="Times New Roman" panose="02020603050405020304" pitchFamily="18" charset="0"/>
                        </a:rPr>
                        <a:t> sure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&lt;1%</a:t>
                      </a:r>
                      <a:endParaRPr lang="en-GB" sz="1200" b="0" i="0" u="none" strike="noStrike" dirty="0">
                        <a:solidFill>
                          <a:srgbClr val="4B4F56"/>
                        </a:solidFill>
                        <a:effectLst/>
                        <a:latin typeface="+mn-lt"/>
                      </a:endParaRPr>
                    </a:p>
                  </a:txBody>
                  <a:tcPr marL="9525" marR="9525" marT="9525" marB="0" anchor="ctr"/>
                </a:tc>
              </a:tr>
              <a:tr h="265391">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 (all</a:t>
                      </a:r>
                      <a:r>
                        <a:rPr lang="en-GB" sz="1200" b="1"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1,679</a:t>
                      </a:r>
                      <a:endParaRPr lang="en-GB" sz="1200" b="0" i="0" u="none" strike="noStrike" dirty="0">
                        <a:solidFill>
                          <a:schemeClr val="tx1"/>
                        </a:solidFill>
                        <a:effectLst/>
                        <a:latin typeface="+mn-lt"/>
                      </a:endParaRPr>
                    </a:p>
                  </a:txBody>
                  <a:tcPr marL="9525" marR="9525" marT="9525"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95513725"/>
              </p:ext>
            </p:extLst>
          </p:nvPr>
        </p:nvGraphicFramePr>
        <p:xfrm>
          <a:off x="5450262" y="3476619"/>
          <a:ext cx="3327661" cy="2513979"/>
        </p:xfrm>
        <a:graphic>
          <a:graphicData uri="http://schemas.openxmlformats.org/drawingml/2006/table">
            <a:tbl>
              <a:tblPr firstRow="1" bandRow="1">
                <a:tableStyleId>{69012ECD-51FC-41F1-AA8D-1B2483CD663E}</a:tableStyleId>
              </a:tblPr>
              <a:tblGrid>
                <a:gridCol w="2620651"/>
                <a:gridCol w="707010"/>
              </a:tblGrid>
              <a:tr h="241151">
                <a:tc>
                  <a:txBody>
                    <a:bodyPr/>
                    <a:lstStyle/>
                    <a:p>
                      <a:r>
                        <a:rPr lang="en-GB" sz="1200" dirty="0" smtClean="0">
                          <a:latin typeface="+mn-lt"/>
                        </a:rPr>
                        <a:t>Preferred</a:t>
                      </a:r>
                      <a:r>
                        <a:rPr lang="en-GB" sz="1200" baseline="0" dirty="0" smtClean="0">
                          <a:latin typeface="+mn-lt"/>
                        </a:rPr>
                        <a:t> method of travel</a:t>
                      </a:r>
                      <a:endParaRPr lang="en-GB" sz="1200" dirty="0">
                        <a:latin typeface="+mn-lt"/>
                      </a:endParaRPr>
                    </a:p>
                  </a:txBody>
                  <a:tcPr anchor="ctr"/>
                </a:tc>
                <a:tc>
                  <a:txBody>
                    <a:bodyPr/>
                    <a:lstStyle/>
                    <a:p>
                      <a:pPr algn="ctr"/>
                      <a:r>
                        <a:rPr lang="en-GB" sz="1200" dirty="0" smtClean="0">
                          <a:latin typeface="+mn-lt"/>
                        </a:rPr>
                        <a:t>2019</a:t>
                      </a:r>
                      <a:endParaRPr lang="en-GB" sz="1200" dirty="0">
                        <a:latin typeface="+mn-lt"/>
                      </a:endParaRPr>
                    </a:p>
                  </a:txBody>
                  <a:tcPr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Car</a:t>
                      </a:r>
                      <a:endParaRPr lang="en-GB"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Public </a:t>
                      </a:r>
                      <a:r>
                        <a:rPr lang="en-GB" sz="1200" kern="1200" dirty="0">
                          <a:solidFill>
                            <a:schemeClr val="tx1"/>
                          </a:solidFill>
                          <a:effectLst/>
                          <a:latin typeface="+mn-lt"/>
                          <a:ea typeface="Times New Roman" panose="02020603050405020304" pitchFamily="18" charset="0"/>
                          <a:cs typeface="Times New Roman" panose="02020603050405020304" pitchFamily="18" charset="0"/>
                        </a:rPr>
                        <a:t>bus</a:t>
                      </a:r>
                    </a:p>
                  </a:txBody>
                  <a:tcPr marL="68580" marR="68580" marT="0" marB="0" anchor="ctr"/>
                </a:tc>
                <a:tc>
                  <a:txBody>
                    <a:bodyPr/>
                    <a:lstStyle/>
                    <a:p>
                      <a:pPr algn="ctr" rtl="0" fontAlgn="ctr"/>
                      <a:r>
                        <a:rPr lang="en-GB" sz="1200" b="0" i="0" u="none" strike="noStrike" dirty="0" smtClean="0">
                          <a:solidFill>
                            <a:srgbClr val="4B4F56"/>
                          </a:solidFill>
                          <a:effectLst/>
                          <a:latin typeface="+mn-lt"/>
                        </a:rPr>
                        <a:t>31%</a:t>
                      </a:r>
                      <a:endParaRPr lang="en-GB" sz="1200" b="0" i="0" u="none" strike="noStrike" dirty="0">
                        <a:solidFill>
                          <a:srgbClr val="4B4F56"/>
                        </a:solidFill>
                        <a:effectLst/>
                        <a:latin typeface="+mn-lt"/>
                      </a:endParaRPr>
                    </a:p>
                  </a:txBody>
                  <a:tcPr marL="9525" marR="9525" marT="9525" marB="0"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Train</a:t>
                      </a:r>
                      <a:endParaRPr lang="en-GB"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16%</a:t>
                      </a:r>
                      <a:endParaRPr lang="en-GB" sz="1200" b="0" i="0" u="none" strike="noStrike" dirty="0">
                        <a:solidFill>
                          <a:srgbClr val="4B4F56"/>
                        </a:solidFill>
                        <a:effectLst/>
                        <a:latin typeface="+mn-lt"/>
                      </a:endParaRPr>
                    </a:p>
                  </a:txBody>
                  <a:tcPr marL="9525" marR="9525" marT="9525" marB="0"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Cycle</a:t>
                      </a:r>
                      <a:endParaRPr lang="en-GB"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16%</a:t>
                      </a:r>
                      <a:endParaRPr lang="en-GB" sz="1200" b="0" i="0" u="none" strike="noStrike" dirty="0">
                        <a:solidFill>
                          <a:srgbClr val="4B4F56"/>
                        </a:solidFill>
                        <a:effectLst/>
                        <a:latin typeface="+mn-lt"/>
                      </a:endParaRPr>
                    </a:p>
                  </a:txBody>
                  <a:tcPr marL="9525" marR="9525" marT="9525" marB="0"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Walk</a:t>
                      </a:r>
                      <a:endParaRPr lang="en-GB"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5%</a:t>
                      </a:r>
                      <a:endParaRPr lang="en-GB" sz="1200" b="0" i="0" u="none" strike="noStrike" dirty="0">
                        <a:solidFill>
                          <a:srgbClr val="4B4F56"/>
                        </a:solidFill>
                        <a:effectLst/>
                        <a:latin typeface="+mn-lt"/>
                      </a:endParaRPr>
                    </a:p>
                  </a:txBody>
                  <a:tcPr marL="9525" marR="9525" marT="9525" marB="0"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Motorhome/campervan</a:t>
                      </a:r>
                      <a:endParaRPr lang="en-GB"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7%</a:t>
                      </a:r>
                      <a:endParaRPr lang="en-GB" sz="1200" b="0" i="0" u="none" strike="noStrike" dirty="0">
                        <a:solidFill>
                          <a:srgbClr val="4B4F56"/>
                        </a:solidFill>
                        <a:effectLst/>
                        <a:latin typeface="+mn-lt"/>
                      </a:endParaRPr>
                    </a:p>
                  </a:txBody>
                  <a:tcPr marL="9525" marR="9525" marT="9525" marB="0"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Taxi</a:t>
                      </a:r>
                      <a:endParaRPr lang="en-GB"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a:t>
                      </a:r>
                      <a:endParaRPr lang="en-GB" sz="1200" b="0" i="0" u="none" strike="noStrike" dirty="0">
                        <a:solidFill>
                          <a:srgbClr val="4B4F56"/>
                        </a:solidFill>
                        <a:effectLst/>
                        <a:latin typeface="+mn-lt"/>
                      </a:endParaRPr>
                    </a:p>
                  </a:txBody>
                  <a:tcPr marL="9525" marR="9525" marT="9525" marB="0" anchor="ctr"/>
                </a:tc>
              </a:tr>
              <a:tr h="248851">
                <a:tc>
                  <a:txBody>
                    <a:bodyPr/>
                    <a:lstStyle/>
                    <a:p>
                      <a:pPr algn="l">
                        <a:spcAft>
                          <a:spcPts val="0"/>
                        </a:spcAft>
                      </a:pPr>
                      <a:r>
                        <a:rPr lang="en-GB" sz="1200" kern="1200" dirty="0" smtClean="0">
                          <a:solidFill>
                            <a:schemeClr val="tx1"/>
                          </a:solidFill>
                          <a:effectLst/>
                          <a:latin typeface="+mn-lt"/>
                          <a:ea typeface="Times New Roman" panose="02020603050405020304" pitchFamily="18" charset="0"/>
                          <a:cs typeface="Times New Roman" panose="02020603050405020304" pitchFamily="18" charset="0"/>
                        </a:rPr>
                        <a:t> Other</a:t>
                      </a:r>
                      <a:endParaRPr lang="en-GB"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r>
              <a:tr h="248851">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 (all not using preferred method</a:t>
                      </a:r>
                      <a:r>
                        <a:rPr lang="en-GB" sz="1200" b="1"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61</a:t>
                      </a:r>
                      <a:endParaRPr lang="en-GB" sz="1200" b="0" i="0" u="none" strike="noStrike" dirty="0">
                        <a:solidFill>
                          <a:schemeClr val="tx1"/>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val="14436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xmlns="" id="{CC47C0B6-0E38-4EC3-8F66-83B14AEBFDDB}"/>
              </a:ext>
            </a:extLst>
          </p:cNvPr>
          <p:cNvSpPr>
            <a:spLocks noGrp="1"/>
          </p:cNvSpPr>
          <p:nvPr>
            <p:ph type="sldNum" sz="quarter" idx="12"/>
          </p:nvPr>
        </p:nvSpPr>
        <p:spPr/>
        <p:txBody>
          <a:bodyPr/>
          <a:lstStyle/>
          <a:p>
            <a:fld id="{3CF2D5F0-42C9-44CC-9D46-F1CEB28D430F}" type="slidenum">
              <a:rPr lang="en-GB" smtClean="0"/>
              <a:t>49</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2068073745"/>
              </p:ext>
            </p:extLst>
          </p:nvPr>
        </p:nvGraphicFramePr>
        <p:xfrm>
          <a:off x="748448" y="2136529"/>
          <a:ext cx="4852251" cy="1985372"/>
        </p:xfrm>
        <a:graphic>
          <a:graphicData uri="http://schemas.openxmlformats.org/drawingml/2006/table">
            <a:tbl>
              <a:tblPr firstRow="1" bandRow="1">
                <a:tableStyleId>{69012ECD-51FC-41F1-AA8D-1B2483CD663E}</a:tableStyleId>
              </a:tblPr>
              <a:tblGrid>
                <a:gridCol w="2490052"/>
                <a:gridCol w="685800"/>
                <a:gridCol w="819150"/>
                <a:gridCol w="857249"/>
              </a:tblGrid>
              <a:tr h="263962">
                <a:tc>
                  <a:txBody>
                    <a:bodyPr/>
                    <a:lstStyle/>
                    <a:p>
                      <a:r>
                        <a:rPr lang="en-GB" sz="1200" dirty="0" smtClean="0">
                          <a:latin typeface="+mn-lt"/>
                        </a:rPr>
                        <a:t>Origin by type of campervanning</a:t>
                      </a:r>
                      <a:endParaRPr lang="en-GB" sz="1200" dirty="0">
                        <a:latin typeface="+mn-lt"/>
                      </a:endParaRPr>
                    </a:p>
                  </a:txBody>
                  <a:tcPr anchor="ctr"/>
                </a:tc>
                <a:tc>
                  <a:txBody>
                    <a:bodyPr/>
                    <a:lstStyle/>
                    <a:p>
                      <a:pPr algn="ctr"/>
                      <a:r>
                        <a:rPr lang="en-GB" sz="1200" dirty="0" smtClean="0">
                          <a:latin typeface="+mn-lt"/>
                        </a:rPr>
                        <a:t>All</a:t>
                      </a:r>
                      <a:endParaRPr lang="en-GB" sz="1200" dirty="0">
                        <a:latin typeface="+mn-lt"/>
                      </a:endParaRPr>
                    </a:p>
                  </a:txBody>
                  <a:tcPr anchor="ctr"/>
                </a:tc>
                <a:tc>
                  <a:txBody>
                    <a:bodyPr/>
                    <a:lstStyle/>
                    <a:p>
                      <a:pPr algn="ctr"/>
                      <a:r>
                        <a:rPr lang="en-GB" sz="1200" dirty="0" smtClean="0">
                          <a:latin typeface="+mn-lt"/>
                        </a:rPr>
                        <a:t>With facilities</a:t>
                      </a:r>
                      <a:endParaRPr lang="en-GB" sz="1200" dirty="0">
                        <a:latin typeface="+mn-lt"/>
                      </a:endParaRPr>
                    </a:p>
                  </a:txBody>
                  <a:tcPr anchor="ctr"/>
                </a:tc>
                <a:tc>
                  <a:txBody>
                    <a:bodyPr/>
                    <a:lstStyle/>
                    <a:p>
                      <a:pPr algn="ctr"/>
                      <a:r>
                        <a:rPr lang="en-GB" sz="1200" dirty="0" smtClean="0">
                          <a:latin typeface="+mn-lt"/>
                        </a:rPr>
                        <a:t>Freedom</a:t>
                      </a:r>
                      <a:endParaRPr lang="en-GB" sz="1200" dirty="0">
                        <a:latin typeface="+mn-lt"/>
                      </a:endParaRPr>
                    </a:p>
                  </a:txBody>
                  <a:tcPr anchor="ctr"/>
                </a:tc>
              </a:tr>
              <a:tr h="281459">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Scotland</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39%</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41%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32%</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Rest</a:t>
                      </a:r>
                      <a:r>
                        <a:rPr lang="en-GB" sz="1200" baseline="0" dirty="0" smtClean="0">
                          <a:solidFill>
                            <a:schemeClr val="tx1"/>
                          </a:solidFill>
                          <a:effectLst/>
                          <a:latin typeface="+mn-lt"/>
                          <a:ea typeface="Times New Roman" panose="02020603050405020304" pitchFamily="18" charset="0"/>
                          <a:cs typeface="Times New Roman" panose="02020603050405020304" pitchFamily="18" charset="0"/>
                        </a:rPr>
                        <a:t> of </a:t>
                      </a:r>
                      <a:r>
                        <a:rPr lang="en-GB" sz="1200" dirty="0" smtClean="0">
                          <a:solidFill>
                            <a:schemeClr val="tx1"/>
                          </a:solidFill>
                          <a:effectLst/>
                          <a:latin typeface="+mn-lt"/>
                          <a:ea typeface="Times New Roman" panose="02020603050405020304" pitchFamily="18" charset="0"/>
                          <a:cs typeface="Times New Roman" panose="02020603050405020304" pitchFamily="18" charset="0"/>
                        </a:rPr>
                        <a:t>UK</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29%</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Europe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24%</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19%</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37%</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Rest of world</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4%</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 (all staying in campervans/motorhomes</a:t>
                      </a:r>
                      <a:r>
                        <a:rPr lang="en-GB" sz="1200" b="1"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123</a:t>
                      </a:r>
                      <a:endParaRPr lang="en-GB" sz="1200" b="0" i="0" u="none" strike="noStrike" dirty="0" smtClean="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smtClean="0">
                          <a:solidFill>
                            <a:schemeClr val="tx1"/>
                          </a:solidFill>
                          <a:effectLst/>
                          <a:latin typeface="+mn-lt"/>
                        </a:rPr>
                        <a:t>88</a:t>
                      </a:r>
                      <a:endParaRPr lang="en-GB" sz="1200" b="1"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smtClean="0">
                          <a:solidFill>
                            <a:schemeClr val="tx1"/>
                          </a:solidFill>
                          <a:effectLst/>
                          <a:latin typeface="+mn-lt"/>
                        </a:rPr>
                        <a:t>41</a:t>
                      </a:r>
                      <a:endParaRPr lang="en-GB" sz="1200" b="1" i="0" u="none" strike="noStrike" dirty="0">
                        <a:solidFill>
                          <a:schemeClr val="tx1"/>
                        </a:solidFill>
                        <a:effectLst/>
                        <a:latin typeface="+mn-lt"/>
                      </a:endParaRPr>
                    </a:p>
                  </a:txBody>
                  <a:tcPr marL="9525" marR="9525" marT="9525" marB="0" anchor="ctr"/>
                </a:tc>
              </a:tr>
            </a:tbl>
          </a:graphicData>
        </a:graphic>
      </p:graphicFrame>
      <p:sp>
        <p:nvSpPr>
          <p:cNvPr id="14" name="Text Placeholder 4"/>
          <p:cNvSpPr>
            <a:spLocks noGrp="1"/>
          </p:cNvSpPr>
          <p:nvPr>
            <p:ph type="body" sz="quarter" idx="11"/>
          </p:nvPr>
        </p:nvSpPr>
        <p:spPr>
          <a:xfrm>
            <a:off x="334964" y="180788"/>
            <a:ext cx="10656690" cy="1299219"/>
          </a:xfrm>
        </p:spPr>
        <p:txBody>
          <a:bodyPr>
            <a:normAutofit/>
          </a:bodyPr>
          <a:lstStyle/>
          <a:p>
            <a:r>
              <a:rPr lang="en-GB" sz="3200" dirty="0" smtClean="0"/>
              <a:t>Appendix: ‘Freedom campervanning’ data</a:t>
            </a:r>
            <a:endParaRPr lang="en-GB" sz="3200" dirty="0"/>
          </a:p>
        </p:txBody>
      </p:sp>
      <p:pic>
        <p:nvPicPr>
          <p:cNvPr id="10" name="Picture 9">
            <a:extLst>
              <a:ext uri="{FF2B5EF4-FFF2-40B4-BE49-F238E27FC236}">
                <a16:creationId xmlns:a16="http://schemas.microsoft.com/office/drawing/2014/main" xmlns="" id="{8A10AE51-6A78-4E0B-99F3-5BEDB1E3F4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4" b="16322"/>
          <a:stretch/>
        </p:blipFill>
        <p:spPr>
          <a:xfrm flipH="1">
            <a:off x="5301203" y="3814301"/>
            <a:ext cx="288683" cy="242374"/>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104843001"/>
              </p:ext>
            </p:extLst>
          </p:nvPr>
        </p:nvGraphicFramePr>
        <p:xfrm>
          <a:off x="5831950" y="2136529"/>
          <a:ext cx="5521850" cy="4397626"/>
        </p:xfrm>
        <a:graphic>
          <a:graphicData uri="http://schemas.openxmlformats.org/drawingml/2006/table">
            <a:tbl>
              <a:tblPr firstRow="1" bandRow="1">
                <a:tableStyleId>{69012ECD-51FC-41F1-AA8D-1B2483CD663E}</a:tableStyleId>
              </a:tblPr>
              <a:tblGrid>
                <a:gridCol w="3226325"/>
                <a:gridCol w="648851"/>
                <a:gridCol w="823337"/>
                <a:gridCol w="823337"/>
              </a:tblGrid>
              <a:tr h="263962">
                <a:tc>
                  <a:txBody>
                    <a:bodyPr/>
                    <a:lstStyle/>
                    <a:p>
                      <a:r>
                        <a:rPr lang="en-GB" sz="1200" dirty="0" smtClean="0">
                          <a:latin typeface="+mn-lt"/>
                        </a:rPr>
                        <a:t>Where people were staying by type of campervanning</a:t>
                      </a:r>
                      <a:endParaRPr lang="en-GB" sz="1200" dirty="0">
                        <a:latin typeface="+mn-lt"/>
                      </a:endParaRPr>
                    </a:p>
                  </a:txBody>
                  <a:tcPr anchor="ctr"/>
                </a:tc>
                <a:tc>
                  <a:txBody>
                    <a:bodyPr/>
                    <a:lstStyle/>
                    <a:p>
                      <a:pPr algn="ctr"/>
                      <a:r>
                        <a:rPr lang="en-GB" sz="1200" dirty="0" smtClean="0">
                          <a:latin typeface="+mn-lt"/>
                        </a:rPr>
                        <a:t>All</a:t>
                      </a:r>
                      <a:endParaRPr lang="en-GB" sz="1200" dirty="0">
                        <a:latin typeface="+mn-lt"/>
                      </a:endParaRPr>
                    </a:p>
                  </a:txBody>
                  <a:tcPr anchor="ctr"/>
                </a:tc>
                <a:tc>
                  <a:txBody>
                    <a:bodyPr/>
                    <a:lstStyle/>
                    <a:p>
                      <a:pPr algn="ctr"/>
                      <a:r>
                        <a:rPr lang="en-GB" sz="1200" dirty="0" smtClean="0">
                          <a:latin typeface="+mn-lt"/>
                        </a:rPr>
                        <a:t>With facilities</a:t>
                      </a:r>
                      <a:endParaRPr lang="en-GB" sz="1200" dirty="0">
                        <a:latin typeface="+mn-lt"/>
                      </a:endParaRPr>
                    </a:p>
                  </a:txBody>
                  <a:tcPr anchor="ctr"/>
                </a:tc>
                <a:tc>
                  <a:txBody>
                    <a:bodyPr/>
                    <a:lstStyle/>
                    <a:p>
                      <a:pPr algn="ctr"/>
                      <a:r>
                        <a:rPr lang="en-GB" sz="1200" dirty="0" smtClean="0">
                          <a:latin typeface="+mn-lt"/>
                        </a:rPr>
                        <a:t>Freedom</a:t>
                      </a:r>
                      <a:endParaRPr lang="en-GB" sz="1200" dirty="0">
                        <a:latin typeface="+mn-lt"/>
                      </a:endParaRPr>
                    </a:p>
                  </a:txBody>
                  <a:tcPr anchor="ctr"/>
                </a:tc>
              </a:tr>
              <a:tr h="281459">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Aviemore</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37%</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Braemar</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29%</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Tomintoul</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24%</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Ballater</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Grantown-on-Spey</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10%</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Blair Atholl</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6%</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14%</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Nethybridge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4%</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Newtonmore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Kingussie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Laggan</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Boat of Garten</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Carrbridge</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Other location within the NP</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13%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19%</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 (all staying in campervans/motorhomes</a:t>
                      </a:r>
                      <a:r>
                        <a:rPr lang="en-GB" sz="1200" b="1"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125</a:t>
                      </a:r>
                      <a:endParaRPr lang="en-GB" sz="1200" b="0" i="0" u="none" strike="noStrike" dirty="0" smtClean="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smtClean="0">
                          <a:solidFill>
                            <a:schemeClr val="tx1"/>
                          </a:solidFill>
                          <a:effectLst/>
                          <a:latin typeface="+mn-lt"/>
                        </a:rPr>
                        <a:t>90</a:t>
                      </a:r>
                      <a:endParaRPr lang="en-GB" sz="1200" b="1"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smtClean="0">
                          <a:solidFill>
                            <a:schemeClr val="tx1"/>
                          </a:solidFill>
                          <a:effectLst/>
                          <a:latin typeface="+mn-lt"/>
                        </a:rPr>
                        <a:t>43</a:t>
                      </a:r>
                      <a:endParaRPr lang="en-GB" sz="1200" b="1" i="0" u="none" strike="noStrike" dirty="0">
                        <a:solidFill>
                          <a:schemeClr val="tx1"/>
                        </a:solidFill>
                        <a:effectLst/>
                        <a:latin typeface="+mn-lt"/>
                      </a:endParaRPr>
                    </a:p>
                  </a:txBody>
                  <a:tcPr marL="9525" marR="9525" marT="9525"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67451762"/>
              </p:ext>
            </p:extLst>
          </p:nvPr>
        </p:nvGraphicFramePr>
        <p:xfrm>
          <a:off x="748448" y="4368398"/>
          <a:ext cx="4852251" cy="1422454"/>
        </p:xfrm>
        <a:graphic>
          <a:graphicData uri="http://schemas.openxmlformats.org/drawingml/2006/table">
            <a:tbl>
              <a:tblPr firstRow="1" bandRow="1">
                <a:tableStyleId>{69012ECD-51FC-41F1-AA8D-1B2483CD663E}</a:tableStyleId>
              </a:tblPr>
              <a:tblGrid>
                <a:gridCol w="2490052"/>
                <a:gridCol w="685800"/>
                <a:gridCol w="819150"/>
                <a:gridCol w="857249"/>
              </a:tblGrid>
              <a:tr h="263962">
                <a:tc>
                  <a:txBody>
                    <a:bodyPr/>
                    <a:lstStyle/>
                    <a:p>
                      <a:r>
                        <a:rPr lang="en-GB" sz="1200" dirty="0" smtClean="0">
                          <a:latin typeface="+mn-lt"/>
                        </a:rPr>
                        <a:t>Hired/owned by type of campervanning</a:t>
                      </a:r>
                      <a:endParaRPr lang="en-GB" sz="1200" dirty="0">
                        <a:latin typeface="+mn-lt"/>
                      </a:endParaRPr>
                    </a:p>
                  </a:txBody>
                  <a:tcPr anchor="ctr"/>
                </a:tc>
                <a:tc>
                  <a:txBody>
                    <a:bodyPr/>
                    <a:lstStyle/>
                    <a:p>
                      <a:pPr algn="ctr"/>
                      <a:r>
                        <a:rPr lang="en-GB" sz="1200" dirty="0" smtClean="0">
                          <a:latin typeface="+mn-lt"/>
                        </a:rPr>
                        <a:t>All</a:t>
                      </a:r>
                      <a:endParaRPr lang="en-GB" sz="1200" dirty="0">
                        <a:latin typeface="+mn-lt"/>
                      </a:endParaRPr>
                    </a:p>
                  </a:txBody>
                  <a:tcPr anchor="ctr"/>
                </a:tc>
                <a:tc>
                  <a:txBody>
                    <a:bodyPr/>
                    <a:lstStyle/>
                    <a:p>
                      <a:pPr algn="ctr"/>
                      <a:r>
                        <a:rPr lang="en-GB" sz="1200" dirty="0" smtClean="0">
                          <a:latin typeface="+mn-lt"/>
                        </a:rPr>
                        <a:t>With facilities</a:t>
                      </a:r>
                      <a:endParaRPr lang="en-GB" sz="1200" dirty="0">
                        <a:latin typeface="+mn-lt"/>
                      </a:endParaRPr>
                    </a:p>
                  </a:txBody>
                  <a:tcPr anchor="ctr"/>
                </a:tc>
                <a:tc>
                  <a:txBody>
                    <a:bodyPr/>
                    <a:lstStyle/>
                    <a:p>
                      <a:pPr algn="ctr"/>
                      <a:r>
                        <a:rPr lang="en-GB" sz="1200" dirty="0" smtClean="0">
                          <a:latin typeface="+mn-lt"/>
                        </a:rPr>
                        <a:t>Freedom</a:t>
                      </a:r>
                      <a:endParaRPr lang="en-GB" sz="1200" dirty="0">
                        <a:latin typeface="+mn-lt"/>
                      </a:endParaRPr>
                    </a:p>
                  </a:txBody>
                  <a:tcPr anchor="ctr"/>
                </a:tc>
              </a:tr>
              <a:tr h="281459">
                <a:tc>
                  <a:txBody>
                    <a:bodyPr/>
                    <a:lstStyle/>
                    <a:p>
                      <a:pPr algn="l">
                        <a:lnSpc>
                          <a:spcPct val="110000"/>
                        </a:lnSpc>
                        <a:spcAft>
                          <a:spcPts val="0"/>
                        </a:spcAft>
                      </a:pPr>
                      <a:r>
                        <a:rPr lang="en-GB" sz="1200" b="0" dirty="0" smtClean="0">
                          <a:solidFill>
                            <a:schemeClr val="tx1"/>
                          </a:solidFill>
                          <a:effectLst/>
                          <a:latin typeface="+mn-lt"/>
                          <a:ea typeface="Times New Roman" panose="02020603050405020304" pitchFamily="18" charset="0"/>
                          <a:cs typeface="Times New Roman" panose="02020603050405020304" pitchFamily="18" charset="0"/>
                        </a:rPr>
                        <a:t> Hired</a:t>
                      </a:r>
                      <a:endParaRPr lang="en-GB"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5%</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Own campervan</a:t>
                      </a:r>
                      <a:endParaRPr lang="en-GB"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n-GB" sz="1200" b="0" i="0" u="none" strike="noStrike" dirty="0" smtClean="0">
                          <a:solidFill>
                            <a:srgbClr val="4B4F56"/>
                          </a:solidFill>
                          <a:effectLst/>
                          <a:latin typeface="+mn-lt"/>
                        </a:rPr>
                        <a:t>97%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95%</a:t>
                      </a:r>
                      <a:endParaRPr lang="en-GB" sz="1200" b="0" i="0" u="none" strike="noStrike" dirty="0">
                        <a:solidFill>
                          <a:srgbClr val="4B4F56"/>
                        </a:solidFill>
                        <a:effectLst/>
                        <a:latin typeface="+mn-lt"/>
                      </a:endParaRPr>
                    </a:p>
                  </a:txBody>
                  <a:tcPr marL="9525" marR="9525" marT="9525" marB="0" anchor="ctr"/>
                </a:tc>
              </a:tr>
              <a:tr h="281459">
                <a:tc>
                  <a:txBody>
                    <a:bodyPr/>
                    <a:lstStyle/>
                    <a:p>
                      <a:pPr algn="l">
                        <a:lnSpc>
                          <a:spcPct val="110000"/>
                        </a:lnSpc>
                        <a:spcAft>
                          <a:spcPts val="0"/>
                        </a:spcAft>
                      </a:pPr>
                      <a:r>
                        <a:rPr lang="en-GB" sz="1200" dirty="0" smtClean="0">
                          <a:solidFill>
                            <a:schemeClr val="tx1"/>
                          </a:solidFill>
                          <a:effectLst/>
                          <a:latin typeface="+mn-lt"/>
                          <a:ea typeface="Times New Roman" panose="02020603050405020304" pitchFamily="18" charset="0"/>
                          <a:cs typeface="Times New Roman" panose="02020603050405020304" pitchFamily="18" charset="0"/>
                        </a:rPr>
                        <a:t> </a:t>
                      </a:r>
                      <a:r>
                        <a:rPr lang="en-GB" sz="1200" b="1" dirty="0" smtClean="0">
                          <a:solidFill>
                            <a:schemeClr val="tx1"/>
                          </a:solidFill>
                          <a:effectLst/>
                          <a:latin typeface="+mn-lt"/>
                          <a:ea typeface="Times New Roman" panose="02020603050405020304" pitchFamily="18" charset="0"/>
                          <a:cs typeface="Times New Roman" panose="02020603050405020304" pitchFamily="18" charset="0"/>
                        </a:rPr>
                        <a:t>Base (all staying in campervans/motorhomes</a:t>
                      </a:r>
                      <a:r>
                        <a:rPr lang="en-GB" sz="1200" b="1" baseline="0" dirty="0" smtClean="0">
                          <a:solidFill>
                            <a:schemeClr val="tx1"/>
                          </a:solidFill>
                          <a:effectLst/>
                          <a:latin typeface="+mn-lt"/>
                          <a:ea typeface="Times New Roman" panose="02020603050405020304" pitchFamily="18" charset="0"/>
                          <a:cs typeface="Times New Roman" panose="02020603050405020304" pitchFamily="18" charset="0"/>
                        </a:rPr>
                        <a:t>)</a:t>
                      </a:r>
                      <a:endParaRPr lang="en-GB"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119</a:t>
                      </a:r>
                      <a:endParaRPr lang="en-GB" sz="1200" b="0" i="0" u="none" strike="noStrike" dirty="0" smtClean="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smtClean="0">
                          <a:solidFill>
                            <a:schemeClr val="tx1"/>
                          </a:solidFill>
                          <a:effectLst/>
                          <a:latin typeface="+mn-lt"/>
                        </a:rPr>
                        <a:t>88</a:t>
                      </a:r>
                      <a:endParaRPr lang="en-GB" sz="1200" b="1"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smtClean="0">
                          <a:solidFill>
                            <a:schemeClr val="tx1"/>
                          </a:solidFill>
                          <a:effectLst/>
                          <a:latin typeface="+mn-lt"/>
                        </a:rPr>
                        <a:t>39</a:t>
                      </a:r>
                      <a:endParaRPr lang="en-GB" sz="1200" b="1" i="0" u="none" strike="noStrike" dirty="0">
                        <a:solidFill>
                          <a:schemeClr val="tx1"/>
                        </a:solidFill>
                        <a:effectLst/>
                        <a:latin typeface="+mn-lt"/>
                      </a:endParaRPr>
                    </a:p>
                  </a:txBody>
                  <a:tcPr marL="9525" marR="9525" marT="9525" marB="0" anchor="ctr"/>
                </a:tc>
              </a:tr>
            </a:tbl>
          </a:graphicData>
        </a:graphic>
      </p:graphicFrame>
      <p:sp>
        <p:nvSpPr>
          <p:cNvPr id="16" name="TextBox 15"/>
          <p:cNvSpPr txBox="1"/>
          <p:nvPr/>
        </p:nvSpPr>
        <p:spPr>
          <a:xfrm>
            <a:off x="678926" y="5802352"/>
            <a:ext cx="5153025" cy="553998"/>
          </a:xfrm>
          <a:prstGeom prst="rect">
            <a:avLst/>
          </a:prstGeom>
          <a:noFill/>
        </p:spPr>
        <p:txBody>
          <a:bodyPr wrap="square" rtlCol="0">
            <a:spAutoFit/>
          </a:bodyPr>
          <a:lstStyle/>
          <a:p>
            <a:r>
              <a:rPr lang="en-GB" sz="1000" b="1" dirty="0" smtClean="0"/>
              <a:t>Definition of ‘hired’ based on those who mentioned campervan/motorhome as a means of transport WITHIN the Park but not TO the Park – NB difference in base sizes due to some small inconsistencies in responses between questions about transport and accommodation</a:t>
            </a:r>
            <a:endParaRPr lang="en-GB" sz="1000" b="1" dirty="0"/>
          </a:p>
        </p:txBody>
      </p:sp>
      <p:pic>
        <p:nvPicPr>
          <p:cNvPr id="17" name="Picture 16">
            <a:extLst>
              <a:ext uri="{FF2B5EF4-FFF2-40B4-BE49-F238E27FC236}">
                <a16:creationId xmlns:a16="http://schemas.microsoft.com/office/drawing/2014/main" xmlns="" id="{8A10AE51-6A78-4E0B-99F3-5BEDB1E3F4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4" b="16322"/>
          <a:stretch/>
        </p:blipFill>
        <p:spPr>
          <a:xfrm flipH="1">
            <a:off x="5269872" y="5482646"/>
            <a:ext cx="288683" cy="242374"/>
          </a:xfrm>
          <a:prstGeom prst="rect">
            <a:avLst/>
          </a:prstGeom>
        </p:spPr>
      </p:pic>
    </p:spTree>
    <p:extLst>
      <p:ext uri="{BB962C8B-B14F-4D97-AF65-F5344CB8AC3E}">
        <p14:creationId xmlns:p14="http://schemas.microsoft.com/office/powerpoint/2010/main" val="131823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0CDE4C6D-C5AC-4AA8-B676-AAD44C0D0174}"/>
              </a:ext>
            </a:extLst>
          </p:cNvPr>
          <p:cNvSpPr>
            <a:spLocks noGrp="1"/>
          </p:cNvSpPr>
          <p:nvPr>
            <p:ph type="body" sz="quarter" idx="14"/>
          </p:nvPr>
        </p:nvSpPr>
        <p:spPr/>
        <p:txBody>
          <a:bodyPr/>
          <a:lstStyle/>
          <a:p>
            <a:r>
              <a:rPr lang="en-GB" dirty="0" smtClean="0"/>
              <a:t>Face-to-face, on-street interviews conducted by CAPI</a:t>
            </a:r>
            <a:endParaRPr lang="en-GB" dirty="0"/>
          </a:p>
        </p:txBody>
      </p:sp>
      <p:sp>
        <p:nvSpPr>
          <p:cNvPr id="6" name="Text Placeholder 5">
            <a:extLst>
              <a:ext uri="{FF2B5EF4-FFF2-40B4-BE49-F238E27FC236}">
                <a16:creationId xmlns="" xmlns:a16="http://schemas.microsoft.com/office/drawing/2014/main" id="{73FDA647-3993-4D57-84BE-5E65404B0FC6}"/>
              </a:ext>
            </a:extLst>
          </p:cNvPr>
          <p:cNvSpPr>
            <a:spLocks noGrp="1"/>
          </p:cNvSpPr>
          <p:nvPr>
            <p:ph type="body" sz="quarter" idx="13"/>
          </p:nvPr>
        </p:nvSpPr>
        <p:spPr/>
        <p:txBody>
          <a:bodyPr/>
          <a:lstStyle/>
          <a:p>
            <a:r>
              <a:rPr lang="en-GB" dirty="0" smtClean="0"/>
              <a:t>Research method:</a:t>
            </a:r>
            <a:endParaRPr lang="en-GB" dirty="0"/>
          </a:p>
        </p:txBody>
      </p:sp>
      <p:sp>
        <p:nvSpPr>
          <p:cNvPr id="4" name="Text Placeholder 3">
            <a:extLst>
              <a:ext uri="{FF2B5EF4-FFF2-40B4-BE49-F238E27FC236}">
                <a16:creationId xmlns="" xmlns:a16="http://schemas.microsoft.com/office/drawing/2014/main" id="{EC5DA8EC-FFAA-4313-B2C4-534C96D2F81F}"/>
              </a:ext>
            </a:extLst>
          </p:cNvPr>
          <p:cNvSpPr>
            <a:spLocks noGrp="1"/>
          </p:cNvSpPr>
          <p:nvPr>
            <p:ph type="body" sz="quarter" idx="11"/>
          </p:nvPr>
        </p:nvSpPr>
        <p:spPr>
          <a:xfrm>
            <a:off x="334964" y="180789"/>
            <a:ext cx="4356090" cy="1285546"/>
          </a:xfrm>
        </p:spPr>
        <p:txBody>
          <a:bodyPr/>
          <a:lstStyle/>
          <a:p>
            <a:r>
              <a:rPr lang="en-GB" dirty="0" smtClean="0"/>
              <a:t>Method &amp; sample</a:t>
            </a:r>
            <a:endParaRPr lang="en-GB" dirty="0"/>
          </a:p>
        </p:txBody>
      </p:sp>
      <p:sp>
        <p:nvSpPr>
          <p:cNvPr id="2" name="Slide Number Placeholder 1"/>
          <p:cNvSpPr>
            <a:spLocks noGrp="1"/>
          </p:cNvSpPr>
          <p:nvPr>
            <p:ph type="sldNum" sz="quarter" idx="12"/>
          </p:nvPr>
        </p:nvSpPr>
        <p:spPr/>
        <p:txBody>
          <a:bodyPr/>
          <a:lstStyle/>
          <a:p>
            <a:fld id="{86CB4B4D-7CA3-9044-876B-883B54F8677D}" type="slidenum">
              <a:rPr lang="en-GB" smtClean="0"/>
              <a:pPr/>
              <a:t>5</a:t>
            </a:fld>
            <a:endParaRPr lang="en-GB" dirty="0"/>
          </a:p>
        </p:txBody>
      </p:sp>
      <p:sp>
        <p:nvSpPr>
          <p:cNvPr id="10" name="Text Placeholder 9">
            <a:extLst>
              <a:ext uri="{FF2B5EF4-FFF2-40B4-BE49-F238E27FC236}">
                <a16:creationId xmlns="" xmlns:a16="http://schemas.microsoft.com/office/drawing/2014/main" id="{5637AF4D-0E7B-4A20-AE2E-B0B48F549A7D}"/>
              </a:ext>
            </a:extLst>
          </p:cNvPr>
          <p:cNvSpPr>
            <a:spLocks noGrp="1"/>
          </p:cNvSpPr>
          <p:nvPr>
            <p:ph type="body" sz="quarter" idx="16"/>
          </p:nvPr>
        </p:nvSpPr>
        <p:spPr>
          <a:xfrm>
            <a:off x="428625" y="3031330"/>
            <a:ext cx="5343525" cy="642259"/>
          </a:xfrm>
        </p:spPr>
        <p:txBody>
          <a:bodyPr/>
          <a:lstStyle/>
          <a:p>
            <a:r>
              <a:rPr lang="en-GB" dirty="0" smtClean="0"/>
              <a:t>Year long</a:t>
            </a:r>
            <a:r>
              <a:rPr lang="en-US" dirty="0"/>
              <a:t> visitor survey to be conducted from May </a:t>
            </a:r>
            <a:r>
              <a:rPr lang="en-US" dirty="0" smtClean="0"/>
              <a:t>2019 </a:t>
            </a:r>
            <a:r>
              <a:rPr lang="en-US" dirty="0"/>
              <a:t>– April </a:t>
            </a:r>
            <a:r>
              <a:rPr lang="en-US" dirty="0" smtClean="0"/>
              <a:t>2020. </a:t>
            </a:r>
            <a:r>
              <a:rPr lang="en-US" dirty="0"/>
              <a:t>T</a:t>
            </a:r>
            <a:r>
              <a:rPr lang="en-US" dirty="0" smtClean="0"/>
              <a:t>arget sample size 2,500</a:t>
            </a:r>
            <a:r>
              <a:rPr lang="en-GB" dirty="0" smtClean="0"/>
              <a:t> </a:t>
            </a:r>
          </a:p>
        </p:txBody>
      </p:sp>
      <p:sp>
        <p:nvSpPr>
          <p:cNvPr id="13" name="Text Placeholder 12">
            <a:extLst>
              <a:ext uri="{FF2B5EF4-FFF2-40B4-BE49-F238E27FC236}">
                <a16:creationId xmlns="" xmlns:a16="http://schemas.microsoft.com/office/drawing/2014/main" id="{9DC8BFC6-1CE7-4B6E-9BB2-0CFFAEA0D87C}"/>
              </a:ext>
            </a:extLst>
          </p:cNvPr>
          <p:cNvSpPr>
            <a:spLocks noGrp="1"/>
          </p:cNvSpPr>
          <p:nvPr>
            <p:ph type="body" sz="quarter" idx="17"/>
          </p:nvPr>
        </p:nvSpPr>
        <p:spPr>
          <a:xfrm>
            <a:off x="428621" y="4809178"/>
            <a:ext cx="5343525" cy="448360"/>
          </a:xfrm>
        </p:spPr>
        <p:txBody>
          <a:bodyPr/>
          <a:lstStyle/>
          <a:p>
            <a:r>
              <a:rPr lang="en-GB" dirty="0"/>
              <a:t>Sample </a:t>
            </a:r>
            <a:r>
              <a:rPr lang="en-GB" dirty="0" smtClean="0"/>
              <a:t>size for interim report (summer season): </a:t>
            </a:r>
            <a:r>
              <a:rPr lang="en-US" dirty="0"/>
              <a:t>1,679 </a:t>
            </a:r>
            <a:endParaRPr lang="en-GB" dirty="0">
              <a:solidFill>
                <a:srgbClr val="FF0000"/>
              </a:solidFill>
            </a:endParaRPr>
          </a:p>
        </p:txBody>
      </p:sp>
      <p:sp>
        <p:nvSpPr>
          <p:cNvPr id="29" name="Text Placeholder 28">
            <a:extLst>
              <a:ext uri="{FF2B5EF4-FFF2-40B4-BE49-F238E27FC236}">
                <a16:creationId xmlns="" xmlns:a16="http://schemas.microsoft.com/office/drawing/2014/main" id="{C11D3372-78D6-4572-A626-31F451B736FB}"/>
              </a:ext>
            </a:extLst>
          </p:cNvPr>
          <p:cNvSpPr>
            <a:spLocks noGrp="1"/>
          </p:cNvSpPr>
          <p:nvPr>
            <p:ph type="body" sz="quarter" idx="19"/>
          </p:nvPr>
        </p:nvSpPr>
        <p:spPr>
          <a:xfrm>
            <a:off x="428624" y="5331062"/>
            <a:ext cx="5343525" cy="562349"/>
          </a:xfrm>
        </p:spPr>
        <p:txBody>
          <a:bodyPr/>
          <a:lstStyle/>
          <a:p>
            <a:r>
              <a:rPr lang="en-GB" dirty="0"/>
              <a:t>Margins of </a:t>
            </a:r>
            <a:r>
              <a:rPr lang="en-GB" dirty="0" smtClean="0"/>
              <a:t>error </a:t>
            </a:r>
            <a:r>
              <a:rPr lang="en-GB" dirty="0"/>
              <a:t>(</a:t>
            </a:r>
            <a:r>
              <a:rPr lang="en-US" dirty="0"/>
              <a:t>calculated at the 95% confidence level</a:t>
            </a:r>
            <a:r>
              <a:rPr lang="en-US" dirty="0" smtClean="0"/>
              <a:t>): </a:t>
            </a:r>
            <a:r>
              <a:rPr lang="en-US" sz="1400" dirty="0" smtClean="0"/>
              <a:t>between </a:t>
            </a:r>
            <a:r>
              <a:rPr lang="en-US" dirty="0"/>
              <a:t>±0.48% and ±2.39%</a:t>
            </a:r>
            <a:endParaRPr lang="en-GB" sz="1400" dirty="0">
              <a:solidFill>
                <a:srgbClr val="FF0000"/>
              </a:solidFill>
            </a:endParaRPr>
          </a:p>
        </p:txBody>
      </p:sp>
      <p:sp>
        <p:nvSpPr>
          <p:cNvPr id="31" name="Text Placeholder 30">
            <a:extLst>
              <a:ext uri="{FF2B5EF4-FFF2-40B4-BE49-F238E27FC236}">
                <a16:creationId xmlns="" xmlns:a16="http://schemas.microsoft.com/office/drawing/2014/main" id="{F4DC6035-A78B-4F93-BC23-AACC7265EC7A}"/>
              </a:ext>
            </a:extLst>
          </p:cNvPr>
          <p:cNvSpPr>
            <a:spLocks noGrp="1"/>
          </p:cNvSpPr>
          <p:nvPr>
            <p:ph type="body" sz="quarter" idx="21"/>
          </p:nvPr>
        </p:nvSpPr>
        <p:spPr>
          <a:xfrm>
            <a:off x="428623" y="5959832"/>
            <a:ext cx="5343525" cy="334419"/>
          </a:xfrm>
        </p:spPr>
        <p:txBody>
          <a:bodyPr/>
          <a:lstStyle/>
          <a:p>
            <a:r>
              <a:rPr lang="en-GB" dirty="0" smtClean="0"/>
              <a:t>Fieldwork </a:t>
            </a:r>
            <a:r>
              <a:rPr lang="en-GB" dirty="0"/>
              <a:t>conducted </a:t>
            </a:r>
            <a:r>
              <a:rPr lang="en-GB" dirty="0" smtClean="0"/>
              <a:t>May – September 2019</a:t>
            </a:r>
            <a:endParaRPr lang="en-GB" dirty="0"/>
          </a:p>
        </p:txBody>
      </p:sp>
      <p:sp>
        <p:nvSpPr>
          <p:cNvPr id="32" name="Text Placeholder 31">
            <a:extLst>
              <a:ext uri="{FF2B5EF4-FFF2-40B4-BE49-F238E27FC236}">
                <a16:creationId xmlns="" xmlns:a16="http://schemas.microsoft.com/office/drawing/2014/main" id="{C6F78827-CD15-482B-B157-A9287EA6EE03}"/>
              </a:ext>
            </a:extLst>
          </p:cNvPr>
          <p:cNvSpPr>
            <a:spLocks noGrp="1"/>
          </p:cNvSpPr>
          <p:nvPr>
            <p:ph type="body" sz="quarter" idx="22"/>
          </p:nvPr>
        </p:nvSpPr>
        <p:spPr>
          <a:xfrm>
            <a:off x="5981700" y="3035522"/>
            <a:ext cx="5343525" cy="524846"/>
          </a:xfrm>
        </p:spPr>
        <p:txBody>
          <a:bodyPr/>
          <a:lstStyle/>
          <a:p>
            <a:r>
              <a:rPr lang="en-GB" dirty="0"/>
              <a:t>Only </a:t>
            </a:r>
            <a:r>
              <a:rPr lang="en-ZW" dirty="0"/>
              <a:t>statistically significant differences are </a:t>
            </a:r>
            <a:r>
              <a:rPr lang="en-ZW" dirty="0" smtClean="0"/>
              <a:t>reported – indicated with red and green circles</a:t>
            </a:r>
            <a:endParaRPr lang="en-ZW" dirty="0"/>
          </a:p>
        </p:txBody>
      </p:sp>
      <p:sp>
        <p:nvSpPr>
          <p:cNvPr id="34" name="Text Placeholder 33">
            <a:extLst>
              <a:ext uri="{FF2B5EF4-FFF2-40B4-BE49-F238E27FC236}">
                <a16:creationId xmlns="" xmlns:a16="http://schemas.microsoft.com/office/drawing/2014/main" id="{E3F45719-9448-4EF2-9D05-4262F2D54B6C}"/>
              </a:ext>
            </a:extLst>
          </p:cNvPr>
          <p:cNvSpPr>
            <a:spLocks noGrp="1"/>
          </p:cNvSpPr>
          <p:nvPr>
            <p:ph type="body" sz="quarter" idx="23"/>
          </p:nvPr>
        </p:nvSpPr>
        <p:spPr>
          <a:xfrm>
            <a:off x="5981699" y="3634805"/>
            <a:ext cx="5343525" cy="491240"/>
          </a:xfrm>
        </p:spPr>
        <p:txBody>
          <a:bodyPr/>
          <a:lstStyle/>
          <a:p>
            <a:r>
              <a:rPr lang="en-ZW" dirty="0"/>
              <a:t>Where base sizes are low a caution sign is shown. </a:t>
            </a:r>
            <a:r>
              <a:rPr lang="en-ZW" dirty="0" smtClean="0"/>
              <a:t>These </a:t>
            </a:r>
            <a:r>
              <a:rPr lang="en-ZW" dirty="0"/>
              <a:t>results must be read with caution</a:t>
            </a:r>
          </a:p>
        </p:txBody>
      </p:sp>
      <p:sp>
        <p:nvSpPr>
          <p:cNvPr id="35" name="Text Placeholder 34">
            <a:extLst>
              <a:ext uri="{FF2B5EF4-FFF2-40B4-BE49-F238E27FC236}">
                <a16:creationId xmlns="" xmlns:a16="http://schemas.microsoft.com/office/drawing/2014/main" id="{AAF27644-C26E-4792-A320-C3A8FE40CEBC}"/>
              </a:ext>
            </a:extLst>
          </p:cNvPr>
          <p:cNvSpPr>
            <a:spLocks noGrp="1"/>
          </p:cNvSpPr>
          <p:nvPr>
            <p:ph type="body" sz="quarter" idx="24"/>
          </p:nvPr>
        </p:nvSpPr>
        <p:spPr>
          <a:xfrm>
            <a:off x="5981700" y="4200880"/>
            <a:ext cx="5343525" cy="485401"/>
          </a:xfrm>
        </p:spPr>
        <p:txBody>
          <a:bodyPr/>
          <a:lstStyle/>
          <a:p>
            <a:r>
              <a:rPr lang="en-ZW" dirty="0"/>
              <a:t>Where figures do not add to 100% this is due to multi-coded responses or rounding</a:t>
            </a:r>
            <a:endParaRPr lang="en-GB" dirty="0"/>
          </a:p>
        </p:txBody>
      </p:sp>
      <p:sp>
        <p:nvSpPr>
          <p:cNvPr id="14" name="Rectangle 13">
            <a:extLst>
              <a:ext uri="{FF2B5EF4-FFF2-40B4-BE49-F238E27FC236}">
                <a16:creationId xmlns="" xmlns:a16="http://schemas.microsoft.com/office/drawing/2014/main" id="{E3F0ADDA-41B2-4024-A841-F7BA5F005E20}"/>
              </a:ext>
            </a:extLst>
          </p:cNvPr>
          <p:cNvSpPr/>
          <p:nvPr/>
        </p:nvSpPr>
        <p:spPr>
          <a:xfrm>
            <a:off x="334963" y="2529525"/>
            <a:ext cx="11053762" cy="80325"/>
          </a:xfrm>
          <a:custGeom>
            <a:avLst/>
            <a:gdLst>
              <a:gd name="connsiteX0" fmla="*/ 0 w 11053762"/>
              <a:gd name="connsiteY0" fmla="*/ 0 h 216644"/>
              <a:gd name="connsiteX1" fmla="*/ 11053762 w 11053762"/>
              <a:gd name="connsiteY1" fmla="*/ 0 h 216644"/>
              <a:gd name="connsiteX2" fmla="*/ 11053762 w 11053762"/>
              <a:gd name="connsiteY2" fmla="*/ 216644 h 216644"/>
              <a:gd name="connsiteX3" fmla="*/ 0 w 11053762"/>
              <a:gd name="connsiteY3" fmla="*/ 216644 h 216644"/>
              <a:gd name="connsiteX4" fmla="*/ 0 w 11053762"/>
              <a:gd name="connsiteY4" fmla="*/ 0 h 216644"/>
              <a:gd name="connsiteX0" fmla="*/ 0 w 11053762"/>
              <a:gd name="connsiteY0" fmla="*/ 216644 h 308084"/>
              <a:gd name="connsiteX1" fmla="*/ 0 w 11053762"/>
              <a:gd name="connsiteY1" fmla="*/ 0 h 308084"/>
              <a:gd name="connsiteX2" fmla="*/ 11053762 w 11053762"/>
              <a:gd name="connsiteY2" fmla="*/ 0 h 308084"/>
              <a:gd name="connsiteX3" fmla="*/ 11053762 w 11053762"/>
              <a:gd name="connsiteY3" fmla="*/ 216644 h 308084"/>
              <a:gd name="connsiteX4" fmla="*/ 91440 w 11053762"/>
              <a:gd name="connsiteY4" fmla="*/ 308084 h 308084"/>
              <a:gd name="connsiteX0" fmla="*/ 0 w 11053762"/>
              <a:gd name="connsiteY0" fmla="*/ 216644 h 216644"/>
              <a:gd name="connsiteX1" fmla="*/ 0 w 11053762"/>
              <a:gd name="connsiteY1" fmla="*/ 0 h 216644"/>
              <a:gd name="connsiteX2" fmla="*/ 11053762 w 11053762"/>
              <a:gd name="connsiteY2" fmla="*/ 0 h 216644"/>
              <a:gd name="connsiteX3" fmla="*/ 11053762 w 11053762"/>
              <a:gd name="connsiteY3" fmla="*/ 216644 h 216644"/>
            </a:gdLst>
            <a:ahLst/>
            <a:cxnLst>
              <a:cxn ang="0">
                <a:pos x="connsiteX0" y="connsiteY0"/>
              </a:cxn>
              <a:cxn ang="0">
                <a:pos x="connsiteX1" y="connsiteY1"/>
              </a:cxn>
              <a:cxn ang="0">
                <a:pos x="connsiteX2" y="connsiteY2"/>
              </a:cxn>
              <a:cxn ang="0">
                <a:pos x="connsiteX3" y="connsiteY3"/>
              </a:cxn>
            </a:cxnLst>
            <a:rect l="l" t="t" r="r" b="b"/>
            <a:pathLst>
              <a:path w="11053762" h="216644">
                <a:moveTo>
                  <a:pt x="0" y="216644"/>
                </a:moveTo>
                <a:lnTo>
                  <a:pt x="0" y="0"/>
                </a:lnTo>
                <a:lnTo>
                  <a:pt x="11053762" y="0"/>
                </a:lnTo>
                <a:lnTo>
                  <a:pt x="11053762" y="21664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5ED96BC3-B00D-4A74-A182-FFBFC3CBE17E}"/>
              </a:ext>
            </a:extLst>
          </p:cNvPr>
          <p:cNvSpPr/>
          <p:nvPr/>
        </p:nvSpPr>
        <p:spPr>
          <a:xfrm>
            <a:off x="428621" y="2619822"/>
            <a:ext cx="5343525" cy="357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dirty="0" smtClean="0"/>
              <a:t>Quantitative research</a:t>
            </a:r>
            <a:endParaRPr lang="en-US" dirty="0"/>
          </a:p>
        </p:txBody>
      </p:sp>
      <p:sp>
        <p:nvSpPr>
          <p:cNvPr id="16" name="Rectangle 15">
            <a:extLst>
              <a:ext uri="{FF2B5EF4-FFF2-40B4-BE49-F238E27FC236}">
                <a16:creationId xmlns="" xmlns:a16="http://schemas.microsoft.com/office/drawing/2014/main" id="{CC5FF1F1-913E-49C2-8063-E60F4666279A}"/>
              </a:ext>
            </a:extLst>
          </p:cNvPr>
          <p:cNvSpPr/>
          <p:nvPr/>
        </p:nvSpPr>
        <p:spPr>
          <a:xfrm>
            <a:off x="5981698" y="2619822"/>
            <a:ext cx="5343525" cy="3571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dirty="0" smtClean="0"/>
              <a:t>Analysis and reporting</a:t>
            </a:r>
            <a:endParaRPr lang="en-US" dirty="0"/>
          </a:p>
        </p:txBody>
      </p:sp>
      <p:pic>
        <p:nvPicPr>
          <p:cNvPr id="33" name="Picture 32">
            <a:extLst>
              <a:ext uri="{FF2B5EF4-FFF2-40B4-BE49-F238E27FC236}">
                <a16:creationId xmlns:a16="http://schemas.microsoft.com/office/drawing/2014/main" xmlns="" id="{8A10AE51-6A78-4E0B-99F3-5BEDB1E3F4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4" b="16322"/>
          <a:stretch/>
        </p:blipFill>
        <p:spPr>
          <a:xfrm flipH="1">
            <a:off x="11446390" y="3811198"/>
            <a:ext cx="366670" cy="307851"/>
          </a:xfrm>
          <a:prstGeom prst="rect">
            <a:avLst/>
          </a:prstGeom>
        </p:spPr>
      </p:pic>
      <p:sp>
        <p:nvSpPr>
          <p:cNvPr id="37" name="Oval 36">
            <a:extLst>
              <a:ext uri="{FF2B5EF4-FFF2-40B4-BE49-F238E27FC236}">
                <a16:creationId xmlns:a16="http://schemas.microsoft.com/office/drawing/2014/main" xmlns="" id="{6950AA72-A81E-4611-9203-E9B1BF30DA25}"/>
              </a:ext>
            </a:extLst>
          </p:cNvPr>
          <p:cNvSpPr/>
          <p:nvPr/>
        </p:nvSpPr>
        <p:spPr>
          <a:xfrm>
            <a:off x="11437304" y="3247482"/>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38" name="Oval 37">
            <a:extLst>
              <a:ext uri="{FF2B5EF4-FFF2-40B4-BE49-F238E27FC236}">
                <a16:creationId xmlns:a16="http://schemas.microsoft.com/office/drawing/2014/main" xmlns="" id="{7839C73A-9C99-4869-B1A2-1638209DE6AB}"/>
              </a:ext>
            </a:extLst>
          </p:cNvPr>
          <p:cNvSpPr/>
          <p:nvPr/>
        </p:nvSpPr>
        <p:spPr>
          <a:xfrm>
            <a:off x="11755396" y="3247623"/>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3" name="Text Placeholder 34">
            <a:extLst>
              <a:ext uri="{FF2B5EF4-FFF2-40B4-BE49-F238E27FC236}">
                <a16:creationId xmlns="" xmlns:a16="http://schemas.microsoft.com/office/drawing/2014/main" id="{AAF27644-C26E-4792-A320-C3A8FE40CEBC}"/>
              </a:ext>
            </a:extLst>
          </p:cNvPr>
          <p:cNvSpPr>
            <a:spLocks noGrp="1"/>
          </p:cNvSpPr>
          <p:nvPr>
            <p:ph type="body" sz="quarter" idx="24"/>
          </p:nvPr>
        </p:nvSpPr>
        <p:spPr>
          <a:xfrm>
            <a:off x="5981699" y="4769443"/>
            <a:ext cx="5343525" cy="642259"/>
          </a:xfrm>
        </p:spPr>
        <p:txBody>
          <a:bodyPr/>
          <a:lstStyle/>
          <a:p>
            <a:r>
              <a:rPr lang="en-ZW" dirty="0" smtClean="0"/>
              <a:t>Time series data is included where possible and relates to the summer season report from the previous survey (May – September 2014).</a:t>
            </a:r>
            <a:endParaRPr lang="en-GB" dirty="0"/>
          </a:p>
        </p:txBody>
      </p:sp>
      <p:sp>
        <p:nvSpPr>
          <p:cNvPr id="25" name="Text Placeholder 9">
            <a:extLst>
              <a:ext uri="{FF2B5EF4-FFF2-40B4-BE49-F238E27FC236}">
                <a16:creationId xmlns="" xmlns:a16="http://schemas.microsoft.com/office/drawing/2014/main" id="{5637AF4D-0E7B-4A20-AE2E-B0B48F549A7D}"/>
              </a:ext>
            </a:extLst>
          </p:cNvPr>
          <p:cNvSpPr>
            <a:spLocks noGrp="1"/>
          </p:cNvSpPr>
          <p:nvPr>
            <p:ph type="body" sz="quarter" idx="16"/>
          </p:nvPr>
        </p:nvSpPr>
        <p:spPr>
          <a:xfrm>
            <a:off x="428622" y="3683324"/>
            <a:ext cx="5343525" cy="583773"/>
          </a:xfrm>
        </p:spPr>
        <p:txBody>
          <a:bodyPr/>
          <a:lstStyle/>
          <a:p>
            <a:r>
              <a:rPr lang="en-US" dirty="0" smtClean="0"/>
              <a:t>Sample size </a:t>
            </a:r>
            <a:r>
              <a:rPr lang="en-US" dirty="0"/>
              <a:t>targets set each month to ensure spread across the </a:t>
            </a:r>
            <a:r>
              <a:rPr lang="en-US" dirty="0" smtClean="0"/>
              <a:t>year, across 40 sample points spread across the Park</a:t>
            </a:r>
            <a:endParaRPr lang="en-GB" dirty="0" smtClean="0"/>
          </a:p>
        </p:txBody>
      </p:sp>
      <p:sp>
        <p:nvSpPr>
          <p:cNvPr id="27" name="Text Placeholder 12">
            <a:extLst>
              <a:ext uri="{FF2B5EF4-FFF2-40B4-BE49-F238E27FC236}">
                <a16:creationId xmlns="" xmlns:a16="http://schemas.microsoft.com/office/drawing/2014/main" id="{9DC8BFC6-1CE7-4B6E-9BB2-0CFFAEA0D87C}"/>
              </a:ext>
            </a:extLst>
          </p:cNvPr>
          <p:cNvSpPr>
            <a:spLocks noGrp="1"/>
          </p:cNvSpPr>
          <p:nvPr>
            <p:ph type="body" sz="quarter" idx="17"/>
          </p:nvPr>
        </p:nvSpPr>
        <p:spPr>
          <a:xfrm>
            <a:off x="428621" y="4315844"/>
            <a:ext cx="5343525" cy="448360"/>
          </a:xfrm>
        </p:spPr>
        <p:txBody>
          <a:bodyPr/>
          <a:lstStyle/>
          <a:p>
            <a:r>
              <a:rPr lang="en-US" dirty="0" smtClean="0"/>
              <a:t>Random sampling (no </a:t>
            </a:r>
            <a:r>
              <a:rPr lang="en-US" dirty="0"/>
              <a:t>quotas </a:t>
            </a:r>
            <a:r>
              <a:rPr lang="en-US" dirty="0" smtClean="0"/>
              <a:t>set) – to ensure accurate visitor profiling</a:t>
            </a:r>
            <a:endParaRPr lang="en-GB" dirty="0">
              <a:solidFill>
                <a:srgbClr val="FF0000"/>
              </a:solidFill>
            </a:endParaRPr>
          </a:p>
        </p:txBody>
      </p:sp>
      <p:sp>
        <p:nvSpPr>
          <p:cNvPr id="28" name="Text Placeholder 6"/>
          <p:cNvSpPr txBox="1">
            <a:spLocks/>
          </p:cNvSpPr>
          <p:nvPr/>
        </p:nvSpPr>
        <p:spPr>
          <a:xfrm>
            <a:off x="334963" y="6508513"/>
            <a:ext cx="6444208" cy="261610"/>
          </a:xfrm>
          <a:prstGeom prst="rect">
            <a:avLst/>
          </a:prstGeom>
        </p:spPr>
        <p:txBody>
          <a:bodyPr wrap="square">
            <a:spAutoFit/>
          </a:bodyPr>
          <a:lstStyle>
            <a:lvl1pPr marL="0" indent="0">
              <a:buNone/>
              <a:defRPr sz="1200" b="1" baseline="0">
                <a:latin typeface="Calibri" pitchFamily="34" charset="0"/>
              </a:defRPr>
            </a:lvl1pPr>
          </a:lstStyle>
          <a:p>
            <a:pPr>
              <a:spcBef>
                <a:spcPct val="20000"/>
              </a:spcBef>
              <a:defRPr/>
            </a:pPr>
            <a:r>
              <a:rPr lang="en-GB" sz="1100" dirty="0">
                <a:latin typeface="+mn-lt"/>
              </a:rPr>
              <a:t>All work has been carried out in accordance with ISO 20252 guidelines and the MRS Code of Conduct</a:t>
            </a:r>
          </a:p>
        </p:txBody>
      </p:sp>
    </p:spTree>
    <p:extLst>
      <p:ext uri="{BB962C8B-B14F-4D97-AF65-F5344CB8AC3E}">
        <p14:creationId xmlns:p14="http://schemas.microsoft.com/office/powerpoint/2010/main" val="232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xmlns="" id="{CC47C0B6-0E38-4EC3-8F66-83B14AEBFDDB}"/>
              </a:ext>
            </a:extLst>
          </p:cNvPr>
          <p:cNvSpPr>
            <a:spLocks noGrp="1"/>
          </p:cNvSpPr>
          <p:nvPr>
            <p:ph type="sldNum" sz="quarter" idx="12"/>
          </p:nvPr>
        </p:nvSpPr>
        <p:spPr/>
        <p:txBody>
          <a:bodyPr/>
          <a:lstStyle/>
          <a:p>
            <a:fld id="{3CF2D5F0-42C9-44CC-9D46-F1CEB28D430F}" type="slidenum">
              <a:rPr lang="en-GB" smtClean="0"/>
              <a:t>50</a:t>
            </a:fld>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06010528"/>
              </p:ext>
            </p:extLst>
          </p:nvPr>
        </p:nvGraphicFramePr>
        <p:xfrm>
          <a:off x="603313" y="1869829"/>
          <a:ext cx="9898146" cy="3654280"/>
        </p:xfrm>
        <a:graphic>
          <a:graphicData uri="http://schemas.openxmlformats.org/drawingml/2006/table">
            <a:tbl>
              <a:tblPr firstRow="1" bandRow="1">
                <a:tableStyleId>{69012ECD-51FC-41F1-AA8D-1B2483CD663E}</a:tableStyleId>
              </a:tblPr>
              <a:tblGrid>
                <a:gridCol w="4213916"/>
                <a:gridCol w="1136846"/>
                <a:gridCol w="1136846"/>
                <a:gridCol w="1136846"/>
                <a:gridCol w="1136846"/>
                <a:gridCol w="1136846"/>
              </a:tblGrid>
              <a:tr h="590976">
                <a:tc>
                  <a:txBody>
                    <a:bodyPr/>
                    <a:lstStyle/>
                    <a:p>
                      <a:r>
                        <a:rPr lang="en-GB" sz="1400" dirty="0" smtClean="0">
                          <a:latin typeface="+mn-lt"/>
                        </a:rPr>
                        <a:t>Impact of tourist tax – by origin </a:t>
                      </a:r>
                      <a:endParaRPr lang="en-GB" sz="1400" dirty="0">
                        <a:latin typeface="+mn-lt"/>
                      </a:endParaRPr>
                    </a:p>
                  </a:txBody>
                  <a:tcPr anchor="ctr"/>
                </a:tc>
                <a:tc>
                  <a:txBody>
                    <a:bodyPr/>
                    <a:lstStyle/>
                    <a:p>
                      <a:pPr algn="ctr"/>
                      <a:r>
                        <a:rPr lang="en-GB" sz="1400" dirty="0" smtClean="0">
                          <a:latin typeface="+mn-lt"/>
                        </a:rPr>
                        <a:t>All</a:t>
                      </a:r>
                      <a:endParaRPr lang="en-GB" sz="1400" dirty="0">
                        <a:latin typeface="+mn-lt"/>
                      </a:endParaRPr>
                    </a:p>
                  </a:txBody>
                  <a:tcPr anchor="ctr"/>
                </a:tc>
                <a:tc>
                  <a:txBody>
                    <a:bodyPr/>
                    <a:lstStyle/>
                    <a:p>
                      <a:pPr algn="ctr"/>
                      <a:r>
                        <a:rPr lang="en-GB" sz="1400" dirty="0" smtClean="0">
                          <a:latin typeface="+mn-lt"/>
                        </a:rPr>
                        <a:t>Scotland</a:t>
                      </a:r>
                      <a:endParaRPr lang="en-GB" sz="1400" dirty="0">
                        <a:latin typeface="+mn-lt"/>
                      </a:endParaRPr>
                    </a:p>
                  </a:txBody>
                  <a:tcPr anchor="ctr"/>
                </a:tc>
                <a:tc>
                  <a:txBody>
                    <a:bodyPr/>
                    <a:lstStyle/>
                    <a:p>
                      <a:pPr algn="ctr"/>
                      <a:r>
                        <a:rPr lang="en-GB" sz="1400" dirty="0" smtClean="0">
                          <a:latin typeface="+mn-lt"/>
                        </a:rPr>
                        <a:t>rUK</a:t>
                      </a:r>
                      <a:endParaRPr lang="en-GB" sz="1400" dirty="0">
                        <a:latin typeface="+mn-lt"/>
                      </a:endParaRPr>
                    </a:p>
                  </a:txBody>
                  <a:tcPr anchor="ctr"/>
                </a:tc>
                <a:tc>
                  <a:txBody>
                    <a:bodyPr/>
                    <a:lstStyle/>
                    <a:p>
                      <a:pPr algn="ctr"/>
                      <a:r>
                        <a:rPr lang="en-GB" sz="1400" dirty="0" smtClean="0">
                          <a:latin typeface="+mn-lt"/>
                        </a:rPr>
                        <a:t>Europe</a:t>
                      </a:r>
                      <a:endParaRPr lang="en-GB" sz="1400" dirty="0">
                        <a:latin typeface="+mn-lt"/>
                      </a:endParaRPr>
                    </a:p>
                  </a:txBody>
                  <a:tcPr anchor="ctr"/>
                </a:tc>
                <a:tc>
                  <a:txBody>
                    <a:bodyPr/>
                    <a:lstStyle/>
                    <a:p>
                      <a:pPr algn="ctr"/>
                      <a:r>
                        <a:rPr lang="en-GB" sz="1400" dirty="0" smtClean="0">
                          <a:latin typeface="+mn-lt"/>
                        </a:rPr>
                        <a:t>Rest of world</a:t>
                      </a:r>
                      <a:endParaRPr lang="en-GB" sz="1400" dirty="0">
                        <a:latin typeface="+mn-lt"/>
                      </a:endParaRPr>
                    </a:p>
                  </a:txBody>
                  <a:tcPr anchor="ctr"/>
                </a:tc>
              </a:tr>
              <a:tr h="352985">
                <a:tc>
                  <a:txBody>
                    <a:bodyPr/>
                    <a:lstStyle/>
                    <a:p>
                      <a:r>
                        <a:rPr lang="en-GB" sz="1400" b="0" kern="1200" dirty="0" smtClean="0">
                          <a:solidFill>
                            <a:schemeClr val="tx1"/>
                          </a:solidFill>
                          <a:effectLst/>
                          <a:latin typeface="+mn-lt"/>
                          <a:ea typeface="Open Sans"/>
                          <a:cs typeface="Open Sans"/>
                        </a:rPr>
                        <a:t>No impact – would not have changed plans</a:t>
                      </a:r>
                      <a:endParaRPr lang="en-GB" sz="1400" b="0" kern="1200" dirty="0">
                        <a:solidFill>
                          <a:schemeClr val="tx1"/>
                        </a:solidFill>
                        <a:effectLst/>
                        <a:latin typeface="+mn-lt"/>
                        <a:ea typeface="Open Sans"/>
                        <a:cs typeface="Open Sans"/>
                      </a:endParaRPr>
                    </a:p>
                  </a:txBody>
                  <a:tcPr marL="68580" marR="68580" marT="0" marB="0" anchor="ctr"/>
                </a:tc>
                <a:tc>
                  <a:txBody>
                    <a:bodyPr/>
                    <a:lstStyle/>
                    <a:p>
                      <a:pPr algn="ctr" rtl="0" fontAlgn="ctr"/>
                      <a:r>
                        <a:rPr lang="en-GB" sz="1400" b="0" i="0" u="none" strike="noStrike" dirty="0" smtClean="0">
                          <a:solidFill>
                            <a:srgbClr val="4B4F56"/>
                          </a:solidFill>
                          <a:effectLst/>
                          <a:latin typeface="+mn-lt"/>
                        </a:rPr>
                        <a:t>85%</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80%</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79%</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91%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95%</a:t>
                      </a:r>
                      <a:endParaRPr lang="en-GB" sz="1400" b="0" i="0" u="none" strike="noStrike" dirty="0">
                        <a:solidFill>
                          <a:srgbClr val="4B4F56"/>
                        </a:solidFill>
                        <a:effectLst/>
                        <a:latin typeface="+mn-lt"/>
                      </a:endParaRPr>
                    </a:p>
                  </a:txBody>
                  <a:tcPr marL="9525" marR="9525" marT="9525" marB="0" anchor="ctr"/>
                </a:tc>
              </a:tr>
              <a:tr h="352985">
                <a:tc>
                  <a:txBody>
                    <a:bodyPr/>
                    <a:lstStyle/>
                    <a:p>
                      <a:pPr algn="l"/>
                      <a:r>
                        <a:rPr lang="en-GB" sz="1400" b="0" dirty="0" smtClean="0">
                          <a:solidFill>
                            <a:schemeClr val="tx1"/>
                          </a:solidFill>
                          <a:effectLst/>
                          <a:latin typeface="+mn-lt"/>
                          <a:ea typeface="Open Sans"/>
                          <a:cs typeface="Open Sans"/>
                        </a:rPr>
                        <a:t>Would </a:t>
                      </a:r>
                      <a:r>
                        <a:rPr lang="en-GB" sz="1400" b="0" dirty="0">
                          <a:solidFill>
                            <a:schemeClr val="tx1"/>
                          </a:solidFill>
                          <a:effectLst/>
                          <a:latin typeface="+mn-lt"/>
                          <a:ea typeface="Open Sans"/>
                          <a:cs typeface="Open Sans"/>
                        </a:rPr>
                        <a:t>have stayed for fewer nights</a:t>
                      </a:r>
                    </a:p>
                  </a:txBody>
                  <a:tcPr marL="68580" marR="68580" marT="0" marB="0" anchor="ctr"/>
                </a:tc>
                <a:tc>
                  <a:txBody>
                    <a:bodyPr/>
                    <a:lstStyle/>
                    <a:p>
                      <a:pPr algn="ctr" rtl="0" fontAlgn="ctr"/>
                      <a:r>
                        <a:rPr lang="en-GB" sz="1400" b="0" i="0" u="none" strike="noStrike" dirty="0" smtClean="0">
                          <a:solidFill>
                            <a:srgbClr val="4B4F56"/>
                          </a:solidFill>
                          <a:effectLst/>
                          <a:latin typeface="+mn-lt"/>
                        </a:rPr>
                        <a:t>2%</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3%</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r>
              <a:tr h="352985">
                <a:tc>
                  <a:txBody>
                    <a:bodyPr/>
                    <a:lstStyle/>
                    <a:p>
                      <a:pPr algn="l"/>
                      <a:r>
                        <a:rPr lang="en-GB" sz="1400" dirty="0" smtClean="0">
                          <a:solidFill>
                            <a:schemeClr val="tx1"/>
                          </a:solidFill>
                          <a:effectLst/>
                          <a:latin typeface="+mn-lt"/>
                          <a:ea typeface="Open Sans"/>
                          <a:cs typeface="Open Sans"/>
                        </a:rPr>
                        <a:t>Would </a:t>
                      </a:r>
                      <a:r>
                        <a:rPr lang="en-GB" sz="1400" dirty="0">
                          <a:solidFill>
                            <a:schemeClr val="tx1"/>
                          </a:solidFill>
                          <a:effectLst/>
                          <a:latin typeface="+mn-lt"/>
                          <a:ea typeface="Open Sans"/>
                          <a:cs typeface="Open Sans"/>
                        </a:rPr>
                        <a:t>have booked cheaper accommodation</a:t>
                      </a:r>
                    </a:p>
                  </a:txBody>
                  <a:tcPr marL="68580" marR="68580" marT="0"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2%</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a:t>
                      </a:r>
                      <a:endParaRPr lang="en-GB" sz="1400" b="0" i="0" u="none" strike="noStrike" dirty="0">
                        <a:solidFill>
                          <a:srgbClr val="4B4F56"/>
                        </a:solidFill>
                        <a:effectLst/>
                        <a:latin typeface="+mn-lt"/>
                      </a:endParaRPr>
                    </a:p>
                  </a:txBody>
                  <a:tcPr marL="9525" marR="9525" marT="9525" marB="0" anchor="ctr"/>
                </a:tc>
              </a:tr>
              <a:tr h="486686">
                <a:tc>
                  <a:txBody>
                    <a:bodyPr/>
                    <a:lstStyle/>
                    <a:p>
                      <a:pPr algn="l"/>
                      <a:r>
                        <a:rPr lang="en-GB" sz="1400" dirty="0" smtClean="0">
                          <a:solidFill>
                            <a:schemeClr val="tx1"/>
                          </a:solidFill>
                          <a:effectLst/>
                          <a:latin typeface="+mn-lt"/>
                          <a:ea typeface="Open Sans"/>
                          <a:cs typeface="Open Sans"/>
                        </a:rPr>
                        <a:t>Would </a:t>
                      </a:r>
                      <a:r>
                        <a:rPr lang="en-GB" sz="1400" dirty="0">
                          <a:solidFill>
                            <a:schemeClr val="tx1"/>
                          </a:solidFill>
                          <a:effectLst/>
                          <a:latin typeface="+mn-lt"/>
                          <a:ea typeface="Open Sans"/>
                          <a:cs typeface="Open Sans"/>
                        </a:rPr>
                        <a:t>have booked accommodation outside the area covered by the tourist tax</a:t>
                      </a:r>
                    </a:p>
                  </a:txBody>
                  <a:tcPr marL="68580" marR="68580" marT="0" marB="0" anchor="ctr"/>
                </a:tc>
                <a:tc>
                  <a:txBody>
                    <a:bodyPr/>
                    <a:lstStyle/>
                    <a:p>
                      <a:pPr algn="ctr" rtl="0" fontAlgn="ctr"/>
                      <a:r>
                        <a:rPr lang="en-GB" sz="1400" b="0" i="0" u="none" strike="noStrike" dirty="0" smtClean="0">
                          <a:solidFill>
                            <a:srgbClr val="4B4F56"/>
                          </a:solidFill>
                          <a:effectLst/>
                          <a:latin typeface="+mn-lt"/>
                        </a:rPr>
                        <a:t>3%</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5%</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2%</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2%</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r>
              <a:tr h="352985">
                <a:tc>
                  <a:txBody>
                    <a:bodyPr/>
                    <a:lstStyle/>
                    <a:p>
                      <a:pPr algn="l"/>
                      <a:r>
                        <a:rPr lang="en-GB" sz="1400" dirty="0" smtClean="0">
                          <a:solidFill>
                            <a:schemeClr val="tx1"/>
                          </a:solidFill>
                          <a:effectLst/>
                          <a:latin typeface="+mn-lt"/>
                          <a:ea typeface="Open Sans"/>
                          <a:cs typeface="Open Sans"/>
                        </a:rPr>
                        <a:t>Would </a:t>
                      </a:r>
                      <a:r>
                        <a:rPr lang="en-GB" sz="1400" dirty="0">
                          <a:solidFill>
                            <a:schemeClr val="tx1"/>
                          </a:solidFill>
                          <a:effectLst/>
                          <a:latin typeface="+mn-lt"/>
                          <a:ea typeface="Open Sans"/>
                          <a:cs typeface="Open Sans"/>
                        </a:rPr>
                        <a:t>have chosen another destination for my trip </a:t>
                      </a:r>
                    </a:p>
                  </a:txBody>
                  <a:tcPr marL="68580" marR="68580" marT="0" marB="0" anchor="ctr"/>
                </a:tc>
                <a:tc>
                  <a:txBody>
                    <a:bodyPr/>
                    <a:lstStyle/>
                    <a:p>
                      <a:pPr algn="ctr" rtl="0" fontAlgn="ctr"/>
                      <a:r>
                        <a:rPr lang="en-GB" sz="1400" b="0" i="0" u="none" strike="noStrike" dirty="0" smtClean="0">
                          <a:solidFill>
                            <a:srgbClr val="4B4F56"/>
                          </a:solidFill>
                          <a:effectLst/>
                          <a:latin typeface="+mn-lt"/>
                        </a:rPr>
                        <a:t>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2%</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2%</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&lt;1%</a:t>
                      </a:r>
                      <a:endParaRPr lang="en-GB" sz="1400" b="0" i="0" u="none" strike="noStrike" dirty="0">
                        <a:solidFill>
                          <a:srgbClr val="4B4F56"/>
                        </a:solidFill>
                        <a:effectLst/>
                        <a:latin typeface="+mn-lt"/>
                      </a:endParaRPr>
                    </a:p>
                  </a:txBody>
                  <a:tcPr marL="9525" marR="9525" marT="9525" marB="0" anchor="ctr"/>
                </a:tc>
                <a:tc>
                  <a:txBody>
                    <a:bodyPr/>
                    <a:lstStyle/>
                    <a:p>
                      <a:pPr algn="ctr" rtl="0" fontAlgn="ctr"/>
                      <a:r>
                        <a:rPr lang="en-GB" sz="1400" b="0" i="0" u="none" strike="noStrike" dirty="0" smtClean="0">
                          <a:solidFill>
                            <a:srgbClr val="4B4F56"/>
                          </a:solidFill>
                          <a:effectLst/>
                          <a:latin typeface="+mn-lt"/>
                        </a:rPr>
                        <a:t>-</a:t>
                      </a:r>
                      <a:endParaRPr lang="en-GB" sz="1400" b="0" i="0" u="none" strike="noStrike" dirty="0">
                        <a:solidFill>
                          <a:srgbClr val="4B4F56"/>
                        </a:solidFill>
                        <a:effectLst/>
                        <a:latin typeface="+mn-lt"/>
                      </a:endParaRPr>
                    </a:p>
                  </a:txBody>
                  <a:tcPr marL="9525" marR="9525" marT="9525" marB="0" anchor="ctr"/>
                </a:tc>
              </a:tr>
              <a:tr h="352985">
                <a:tc>
                  <a:txBody>
                    <a:bodyPr/>
                    <a:lstStyle/>
                    <a:p>
                      <a:pPr algn="l"/>
                      <a:r>
                        <a:rPr lang="en-GB" sz="1400" dirty="0">
                          <a:solidFill>
                            <a:schemeClr val="tx1"/>
                          </a:solidFill>
                          <a:effectLst/>
                          <a:latin typeface="+mn-lt"/>
                          <a:ea typeface="Open Sans"/>
                          <a:cs typeface="Open Sans"/>
                        </a:rPr>
                        <a:t>Other </a:t>
                      </a: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3%</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5%</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4%</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2%</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2%</a:t>
                      </a:r>
                      <a:endParaRPr lang="en-GB" sz="1400" b="0" i="0" u="none" strike="noStrike" dirty="0">
                        <a:solidFill>
                          <a:schemeClr val="tx1"/>
                        </a:solidFill>
                        <a:effectLst/>
                        <a:latin typeface="+mn-lt"/>
                      </a:endParaRPr>
                    </a:p>
                  </a:txBody>
                  <a:tcPr marL="9525" marR="9525" marT="9525" marB="0" anchor="ctr"/>
                </a:tc>
              </a:tr>
              <a:tr h="352985">
                <a:tc>
                  <a:txBody>
                    <a:bodyPr/>
                    <a:lstStyle/>
                    <a:p>
                      <a:pPr algn="l"/>
                      <a:r>
                        <a:rPr lang="en-GB" sz="1400" dirty="0">
                          <a:solidFill>
                            <a:schemeClr val="tx1"/>
                          </a:solidFill>
                          <a:effectLst/>
                          <a:latin typeface="+mn-lt"/>
                          <a:ea typeface="Open Sans"/>
                          <a:cs typeface="Open Sans"/>
                        </a:rPr>
                        <a:t>Unsure</a:t>
                      </a: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6%</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8%</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9%</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4%</a:t>
                      </a:r>
                      <a:endParaRPr lang="en-GB"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smtClean="0">
                          <a:solidFill>
                            <a:schemeClr val="tx1"/>
                          </a:solidFill>
                          <a:effectLst/>
                          <a:latin typeface="+mn-lt"/>
                        </a:rPr>
                        <a:t>2%</a:t>
                      </a:r>
                      <a:endParaRPr lang="en-GB" sz="1400" b="0" i="0" u="none" strike="noStrike" dirty="0">
                        <a:solidFill>
                          <a:schemeClr val="tx1"/>
                        </a:solidFill>
                        <a:effectLst/>
                        <a:latin typeface="+mn-lt"/>
                      </a:endParaRPr>
                    </a:p>
                  </a:txBody>
                  <a:tcPr marL="9525" marR="9525" marT="9525" marB="0" anchor="ctr"/>
                </a:tc>
              </a:tr>
              <a:tr h="458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effectLst/>
                          <a:latin typeface="+mn-lt"/>
                          <a:ea typeface="Times New Roman" panose="02020603050405020304" pitchFamily="18" charset="0"/>
                          <a:cs typeface="Times New Roman" panose="02020603050405020304" pitchFamily="18" charset="0"/>
                        </a:rPr>
                        <a:t>Base (all staying in Park in paid for accommodation)</a:t>
                      </a:r>
                    </a:p>
                  </a:txBody>
                  <a:tcPr marL="68580" marR="6858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chemeClr val="tx1"/>
                          </a:solidFill>
                          <a:effectLst/>
                          <a:latin typeface="+mn-lt"/>
                        </a:rPr>
                        <a:t>886</a:t>
                      </a:r>
                      <a:endParaRPr lang="en-GB" sz="1400" b="1"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chemeClr val="tx1"/>
                          </a:solidFill>
                          <a:effectLst/>
                          <a:latin typeface="+mn-lt"/>
                        </a:rPr>
                        <a:t>293</a:t>
                      </a:r>
                      <a:endParaRPr lang="en-GB" sz="1400" b="1"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chemeClr val="tx1"/>
                          </a:solidFill>
                          <a:effectLst/>
                          <a:latin typeface="+mn-lt"/>
                        </a:rPr>
                        <a:t>245</a:t>
                      </a:r>
                      <a:endParaRPr lang="en-GB" sz="1400" b="1"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chemeClr val="tx1"/>
                          </a:solidFill>
                          <a:effectLst/>
                          <a:latin typeface="+mn-lt"/>
                        </a:rPr>
                        <a:t>218</a:t>
                      </a:r>
                      <a:endParaRPr lang="en-GB" sz="1400" b="1"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chemeClr val="tx1"/>
                          </a:solidFill>
                          <a:effectLst/>
                          <a:latin typeface="+mn-lt"/>
                        </a:rPr>
                        <a:t>124</a:t>
                      </a:r>
                      <a:endParaRPr lang="en-GB" sz="1400" b="1" i="0" u="none" strike="noStrike" dirty="0">
                        <a:solidFill>
                          <a:schemeClr val="tx1"/>
                        </a:solidFill>
                        <a:effectLst/>
                        <a:latin typeface="+mn-lt"/>
                      </a:endParaRPr>
                    </a:p>
                  </a:txBody>
                  <a:tcPr marL="9525" marR="9525" marT="9525" marB="0" anchor="ctr"/>
                </a:tc>
              </a:tr>
            </a:tbl>
          </a:graphicData>
        </a:graphic>
      </p:graphicFrame>
      <p:sp>
        <p:nvSpPr>
          <p:cNvPr id="14" name="Text Placeholder 4"/>
          <p:cNvSpPr>
            <a:spLocks noGrp="1"/>
          </p:cNvSpPr>
          <p:nvPr>
            <p:ph type="body" sz="quarter" idx="11"/>
          </p:nvPr>
        </p:nvSpPr>
        <p:spPr>
          <a:xfrm>
            <a:off x="334964" y="180788"/>
            <a:ext cx="10656690" cy="1299219"/>
          </a:xfrm>
        </p:spPr>
        <p:txBody>
          <a:bodyPr>
            <a:normAutofit/>
          </a:bodyPr>
          <a:lstStyle/>
          <a:p>
            <a:r>
              <a:rPr lang="en-GB" sz="3200" dirty="0" smtClean="0"/>
              <a:t>Appendix: Breakdown of TVL data</a:t>
            </a:r>
          </a:p>
          <a:p>
            <a:r>
              <a:rPr lang="en-GB" sz="2400" dirty="0" smtClean="0"/>
              <a:t>Overseas visitors more likely to say tax would have no impact; Scotland/</a:t>
            </a:r>
            <a:r>
              <a:rPr lang="en-GB" sz="2400" dirty="0" err="1" smtClean="0"/>
              <a:t>rUK</a:t>
            </a:r>
            <a:r>
              <a:rPr lang="en-GB" sz="2400" dirty="0" smtClean="0"/>
              <a:t> visitors more likely to say they were unsure</a:t>
            </a:r>
          </a:p>
        </p:txBody>
      </p:sp>
      <p:sp>
        <p:nvSpPr>
          <p:cNvPr id="2" name="TextBox 1"/>
          <p:cNvSpPr txBox="1"/>
          <p:nvPr/>
        </p:nvSpPr>
        <p:spPr>
          <a:xfrm>
            <a:off x="275423" y="6498248"/>
            <a:ext cx="7515224" cy="246221"/>
          </a:xfrm>
          <a:prstGeom prst="rect">
            <a:avLst/>
          </a:prstGeom>
          <a:noFill/>
        </p:spPr>
        <p:txBody>
          <a:bodyPr wrap="square" rtlCol="0">
            <a:spAutoFit/>
          </a:bodyPr>
          <a:lstStyle/>
          <a:p>
            <a:pPr algn="just"/>
            <a:r>
              <a:rPr lang="en-GB" sz="1000" b="1" dirty="0" smtClean="0"/>
              <a:t>Please note: Breakdown by area of the park and accommodation type not included due to very small base sizes for individual sub-groups</a:t>
            </a:r>
            <a:endParaRPr lang="en-GB" sz="1000" b="1" dirty="0"/>
          </a:p>
        </p:txBody>
      </p:sp>
      <p:sp>
        <p:nvSpPr>
          <p:cNvPr id="9" name="Oval 8"/>
          <p:cNvSpPr/>
          <p:nvPr/>
        </p:nvSpPr>
        <p:spPr>
          <a:xfrm>
            <a:off x="8532904" y="2437660"/>
            <a:ext cx="1676326" cy="39201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274927" y="2462289"/>
            <a:ext cx="1705120" cy="36738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6274927" y="4695721"/>
            <a:ext cx="1676326" cy="392015"/>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8504110" y="4690504"/>
            <a:ext cx="1705120" cy="36738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235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xmlns="" id="{8D0AFE65-EF6A-4FE2-83EC-078B8325FD2A}"/>
              </a:ext>
            </a:extLst>
          </p:cNvPr>
          <p:cNvSpPr>
            <a:spLocks noGrp="1"/>
          </p:cNvSpPr>
          <p:nvPr>
            <p:ph type="title"/>
          </p:nvPr>
        </p:nvSpPr>
        <p:spPr/>
        <p:txBody>
          <a:bodyPr/>
          <a:lstStyle/>
          <a:p>
            <a:r>
              <a:rPr lang="en-GB" dirty="0" smtClean="0"/>
              <a:t>Quantitative</a:t>
            </a:r>
            <a:endParaRPr lang="en-US" dirty="0"/>
          </a:p>
        </p:txBody>
      </p:sp>
      <p:sp>
        <p:nvSpPr>
          <p:cNvPr id="3" name="Text Placeholder 2">
            <a:extLst>
              <a:ext uri="{FF2B5EF4-FFF2-40B4-BE49-F238E27FC236}">
                <a16:creationId xmlns:a16="http://schemas.microsoft.com/office/drawing/2014/main" xmlns="" id="{D6E99432-F8CC-499D-8248-9802C958FCC4}"/>
              </a:ext>
            </a:extLst>
          </p:cNvPr>
          <p:cNvSpPr>
            <a:spLocks noGrp="1"/>
          </p:cNvSpPr>
          <p:nvPr>
            <p:ph type="body" sz="quarter" idx="11"/>
          </p:nvPr>
        </p:nvSpPr>
        <p:spPr/>
        <p:txBody>
          <a:bodyPr/>
          <a:lstStyle/>
          <a:p>
            <a:r>
              <a:rPr lang="en-GB" dirty="0" smtClean="0"/>
              <a:t>Technical Appendix</a:t>
            </a:r>
            <a:endParaRPr lang="en-GB" dirty="0"/>
          </a:p>
        </p:txBody>
      </p:sp>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51</a:t>
            </a:fld>
            <a:endParaRPr lang="en-GB" dirty="0"/>
          </a:p>
        </p:txBody>
      </p:sp>
      <p:sp>
        <p:nvSpPr>
          <p:cNvPr id="46" name="Content Placeholder 2"/>
          <p:cNvSpPr txBox="1">
            <a:spLocks/>
          </p:cNvSpPr>
          <p:nvPr/>
        </p:nvSpPr>
        <p:spPr>
          <a:xfrm>
            <a:off x="352628" y="1752665"/>
            <a:ext cx="11420272" cy="4868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dirty="0" smtClean="0"/>
              <a:t>The data was collected by CAPI interview.</a:t>
            </a:r>
            <a:endParaRPr lang="en-GB" sz="1400" i="1" dirty="0" smtClean="0"/>
          </a:p>
          <a:p>
            <a:pPr>
              <a:lnSpc>
                <a:spcPct val="100000"/>
              </a:lnSpc>
              <a:spcBef>
                <a:spcPts val="0"/>
              </a:spcBef>
            </a:pPr>
            <a:r>
              <a:rPr lang="en-GB" sz="1400" dirty="0" smtClean="0"/>
              <a:t>The target group for this research study was visitors to the national park (including residents on a leisure trip).</a:t>
            </a:r>
            <a:endParaRPr lang="en-GB" sz="1400" i="1" dirty="0" smtClean="0"/>
          </a:p>
          <a:p>
            <a:pPr>
              <a:lnSpc>
                <a:spcPct val="100000"/>
              </a:lnSpc>
              <a:spcBef>
                <a:spcPts val="0"/>
              </a:spcBef>
            </a:pPr>
            <a:r>
              <a:rPr lang="en-GB" sz="1400" dirty="0" smtClean="0"/>
              <a:t>The target sample size was 1,620, and the final achieved sample size was 1,679.</a:t>
            </a:r>
          </a:p>
          <a:p>
            <a:pPr>
              <a:lnSpc>
                <a:spcPct val="100000"/>
              </a:lnSpc>
              <a:spcBef>
                <a:spcPts val="0"/>
              </a:spcBef>
            </a:pPr>
            <a:r>
              <a:rPr lang="en-GB" sz="1400" dirty="0" smtClean="0"/>
              <a:t>Fieldwork was undertaken between May and September 2019.</a:t>
            </a:r>
          </a:p>
          <a:p>
            <a:pPr>
              <a:lnSpc>
                <a:spcPct val="100000"/>
              </a:lnSpc>
              <a:spcBef>
                <a:spcPts val="0"/>
              </a:spcBef>
            </a:pPr>
            <a:r>
              <a:rPr lang="en-GB" sz="1400" dirty="0" smtClean="0"/>
              <a:t>Respondents were selected using </a:t>
            </a:r>
            <a:r>
              <a:rPr lang="en-GB" sz="1400" dirty="0"/>
              <a:t>probability random sampling, where interviewers selected every </a:t>
            </a:r>
            <a:r>
              <a:rPr lang="en-GB" sz="1400" dirty="0" smtClean="0"/>
              <a:t>n</a:t>
            </a:r>
            <a:r>
              <a:rPr lang="en-GB" sz="1400" baseline="30000" dirty="0"/>
              <a:t>th</a:t>
            </a:r>
            <a:r>
              <a:rPr lang="en-GB" sz="1400" dirty="0" smtClean="0"/>
              <a:t> person </a:t>
            </a:r>
            <a:r>
              <a:rPr lang="en-GB" sz="1400" dirty="0"/>
              <a:t>passing their pre-selected sampling </a:t>
            </a:r>
            <a:r>
              <a:rPr lang="en-GB" sz="1400" dirty="0" smtClean="0"/>
              <a:t>point.</a:t>
            </a:r>
          </a:p>
          <a:p>
            <a:pPr>
              <a:lnSpc>
                <a:spcPct val="100000"/>
              </a:lnSpc>
              <a:spcBef>
                <a:spcPts val="0"/>
              </a:spcBef>
            </a:pPr>
            <a:r>
              <a:rPr lang="en-GB" sz="1400" dirty="0" smtClean="0"/>
              <a:t>In total, 14 interviewers worked on data collection.</a:t>
            </a:r>
          </a:p>
          <a:p>
            <a:pPr>
              <a:lnSpc>
                <a:spcPct val="100000"/>
              </a:lnSpc>
              <a:spcBef>
                <a:spcPts val="0"/>
              </a:spcBef>
            </a:pPr>
            <a:r>
              <a:rPr lang="en-GB" sz="1400" dirty="0" smtClean="0"/>
              <a:t>Each interviewer’s work is validated as per the requirements of the international standard ISO 20252. Validation was achieved by re-contacting (by email or telephone) a minimum of 10% of the sample to check profiling details and to re-ask key questions from the survey. Where email/telephone details were not available re-contact may have been made by post. All interviewers working on the study were subject to validation of their work. </a:t>
            </a:r>
          </a:p>
          <a:p>
            <a:pPr>
              <a:lnSpc>
                <a:spcPct val="100000"/>
              </a:lnSpc>
              <a:spcBef>
                <a:spcPts val="0"/>
              </a:spcBef>
            </a:pPr>
            <a:r>
              <a:rPr lang="en-US" sz="1400" dirty="0" smtClean="0"/>
              <a:t>The sample size of 1,679 provides a dataset with an approximate margin of error of between ±0.48% </a:t>
            </a:r>
            <a:r>
              <a:rPr lang="en-US" sz="1400" dirty="0"/>
              <a:t>and </a:t>
            </a:r>
            <a:r>
              <a:rPr lang="en-US" sz="1400" dirty="0" smtClean="0"/>
              <a:t>±2.39%, calculated at the 95% confidence level (market research industry standard). </a:t>
            </a:r>
          </a:p>
          <a:p>
            <a:pPr>
              <a:lnSpc>
                <a:spcPct val="100000"/>
              </a:lnSpc>
              <a:spcBef>
                <a:spcPts val="0"/>
              </a:spcBef>
            </a:pPr>
            <a:r>
              <a:rPr lang="en-US" sz="1400" dirty="0" smtClean="0"/>
              <a:t>Our data processing department undertakes a number of quality checks on the data to ensure its validity and integrity. </a:t>
            </a:r>
            <a:r>
              <a:rPr lang="en-GB" sz="1400" dirty="0" smtClean="0"/>
              <a:t>For CAPI questionnaires these checks include:</a:t>
            </a:r>
          </a:p>
          <a:p>
            <a:pPr lvl="1">
              <a:lnSpc>
                <a:spcPct val="100000"/>
              </a:lnSpc>
              <a:spcBef>
                <a:spcPts val="0"/>
              </a:spcBef>
            </a:pPr>
            <a:r>
              <a:rPr lang="en-GB" sz="1400" dirty="0" smtClean="0"/>
              <a:t>Responses are checked to ensure that interviewer and location are identifiable. Any errors or omissions detected at this stage are referred back to the field department, who are required to re-contact interviewers to check.</a:t>
            </a:r>
          </a:p>
          <a:p>
            <a:pPr lvl="1">
              <a:lnSpc>
                <a:spcPct val="100000"/>
              </a:lnSpc>
              <a:spcBef>
                <a:spcPts val="0"/>
              </a:spcBef>
            </a:pPr>
            <a:r>
              <a:rPr lang="en-GB" sz="1400" dirty="0" smtClean="0"/>
              <a:t>Using our analysis package SNAP, data received via over-the-air synchronisation is imported from our dedicated server.  </a:t>
            </a:r>
          </a:p>
          <a:p>
            <a:pPr>
              <a:lnSpc>
                <a:spcPct val="100000"/>
              </a:lnSpc>
              <a:spcBef>
                <a:spcPts val="0"/>
              </a:spcBef>
            </a:pPr>
            <a:r>
              <a:rPr lang="en-US" sz="1400" dirty="0" smtClean="0"/>
              <a:t>A computer edit of the data carried out prior to analysis involves both range and inter-field checks. Any further inconsistencies identified at this stage are investigated by reference back to the raw data on the questionnaire.</a:t>
            </a:r>
          </a:p>
          <a:p>
            <a:pPr>
              <a:lnSpc>
                <a:spcPct val="100000"/>
              </a:lnSpc>
              <a:spcBef>
                <a:spcPts val="0"/>
              </a:spcBef>
            </a:pPr>
            <a:r>
              <a:rPr lang="en-US" sz="1400" dirty="0" smtClean="0"/>
              <a:t>Where ‘other’ type questions are used, the responses to these are checked against the parent question for possible up-coding.</a:t>
            </a:r>
          </a:p>
          <a:p>
            <a:pPr>
              <a:lnSpc>
                <a:spcPct val="100000"/>
              </a:lnSpc>
              <a:spcBef>
                <a:spcPts val="0"/>
              </a:spcBef>
            </a:pPr>
            <a:r>
              <a:rPr lang="en-US" sz="1400" dirty="0" smtClean="0"/>
              <a:t>A SNAP programme set up with the aim of providing the client with useable and comprehensive data. Crossbreaks are discussed with the client in order to ensure that all information needs are met.</a:t>
            </a:r>
          </a:p>
          <a:p>
            <a:pPr>
              <a:lnSpc>
                <a:spcPct val="100000"/>
              </a:lnSpc>
              <a:spcBef>
                <a:spcPts val="0"/>
              </a:spcBef>
            </a:pPr>
            <a:r>
              <a:rPr lang="en-GB" sz="1400" dirty="0" smtClean="0"/>
              <a:t>All research projects undertaken by Progressive comply fully with the requirements of ISO 20252.</a:t>
            </a:r>
            <a:endParaRPr lang="en-US" sz="1400" dirty="0" smtClean="0"/>
          </a:p>
          <a:p>
            <a:pPr>
              <a:lnSpc>
                <a:spcPct val="100000"/>
              </a:lnSpc>
              <a:spcBef>
                <a:spcPts val="0"/>
              </a:spcBef>
            </a:pPr>
            <a:endParaRPr lang="en-US" sz="1400" dirty="0" smtClean="0">
              <a:solidFill>
                <a:srgbClr val="FF0000"/>
              </a:solidFill>
            </a:endParaRPr>
          </a:p>
          <a:p>
            <a:endParaRPr lang="en-GB" sz="1400" dirty="0" smtClean="0">
              <a:solidFill>
                <a:srgbClr val="FF0000"/>
              </a:solidFill>
            </a:endParaRPr>
          </a:p>
          <a:p>
            <a:pPr lvl="1"/>
            <a:endParaRPr lang="en-GB" sz="1400" dirty="0">
              <a:solidFill>
                <a:srgbClr val="FF0000"/>
              </a:solidFill>
            </a:endParaRPr>
          </a:p>
        </p:txBody>
      </p:sp>
    </p:spTree>
    <p:extLst>
      <p:ext uri="{BB962C8B-B14F-4D97-AF65-F5344CB8AC3E}">
        <p14:creationId xmlns:p14="http://schemas.microsoft.com/office/powerpoint/2010/main" val="290579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CB4B4D-7CA3-9044-876B-883B54F8677D}" type="slidenum">
              <a:rPr lang="en-GB" smtClean="0"/>
              <a:pPr/>
              <a:t>52</a:t>
            </a:fld>
            <a:endParaRPr lang="en-GB" dirty="0"/>
          </a:p>
        </p:txBody>
      </p:sp>
      <p:sp>
        <p:nvSpPr>
          <p:cNvPr id="22" name="Text Placeholder 21">
            <a:extLst>
              <a:ext uri="{FF2B5EF4-FFF2-40B4-BE49-F238E27FC236}">
                <a16:creationId xmlns:a16="http://schemas.microsoft.com/office/drawing/2014/main" xmlns="" id="{4278FBE1-B08E-4C80-955D-B4F0EE650E13}"/>
              </a:ext>
            </a:extLst>
          </p:cNvPr>
          <p:cNvSpPr>
            <a:spLocks noGrp="1"/>
          </p:cNvSpPr>
          <p:nvPr>
            <p:ph type="body" sz="quarter" idx="11"/>
          </p:nvPr>
        </p:nvSpPr>
        <p:spPr>
          <a:xfrm>
            <a:off x="334964" y="180788"/>
            <a:ext cx="4219619" cy="1308377"/>
          </a:xfrm>
        </p:spPr>
        <p:txBody>
          <a:bodyPr/>
          <a:lstStyle/>
          <a:p>
            <a:r>
              <a:rPr lang="en-US" dirty="0" smtClean="0"/>
              <a:t>Thank you</a:t>
            </a:r>
            <a:endParaRPr lang="en-US" dirty="0"/>
          </a:p>
        </p:txBody>
      </p:sp>
      <p:sp>
        <p:nvSpPr>
          <p:cNvPr id="14" name="Text Placeholder 13">
            <a:extLst>
              <a:ext uri="{FF2B5EF4-FFF2-40B4-BE49-F238E27FC236}">
                <a16:creationId xmlns:a16="http://schemas.microsoft.com/office/drawing/2014/main" xmlns="" id="{FE6064E0-F919-4F42-99C0-77FE672B7D18}"/>
              </a:ext>
            </a:extLst>
          </p:cNvPr>
          <p:cNvSpPr>
            <a:spLocks noGrp="1"/>
          </p:cNvSpPr>
          <p:nvPr>
            <p:ph type="body" sz="quarter" idx="31"/>
          </p:nvPr>
        </p:nvSpPr>
        <p:spPr/>
        <p:txBody>
          <a:bodyPr/>
          <a:lstStyle/>
          <a:p>
            <a:r>
              <a:rPr lang="en-GB" dirty="0"/>
              <a:t>Contact</a:t>
            </a:r>
            <a:endParaRPr lang="en-US" dirty="0"/>
          </a:p>
        </p:txBody>
      </p:sp>
      <p:sp>
        <p:nvSpPr>
          <p:cNvPr id="23" name="Text Placeholder 22">
            <a:extLst>
              <a:ext uri="{FF2B5EF4-FFF2-40B4-BE49-F238E27FC236}">
                <a16:creationId xmlns:a16="http://schemas.microsoft.com/office/drawing/2014/main" xmlns="" id="{AC281940-2F6C-4381-BC26-9D98802B4E21}"/>
              </a:ext>
            </a:extLst>
          </p:cNvPr>
          <p:cNvSpPr>
            <a:spLocks noGrp="1"/>
          </p:cNvSpPr>
          <p:nvPr>
            <p:ph type="body" sz="quarter" idx="32"/>
          </p:nvPr>
        </p:nvSpPr>
        <p:spPr/>
        <p:txBody>
          <a:bodyPr/>
          <a:lstStyle/>
          <a:p>
            <a:r>
              <a:rPr lang="pt-BR" dirty="0" smtClean="0"/>
              <a:t>Diane McGregor</a:t>
            </a:r>
            <a:endParaRPr lang="pt-BR" dirty="0"/>
          </a:p>
        </p:txBody>
      </p:sp>
      <p:sp>
        <p:nvSpPr>
          <p:cNvPr id="24" name="Text Placeholder 23">
            <a:extLst>
              <a:ext uri="{FF2B5EF4-FFF2-40B4-BE49-F238E27FC236}">
                <a16:creationId xmlns:a16="http://schemas.microsoft.com/office/drawing/2014/main" xmlns="" id="{B949DEB9-E882-4113-ACF2-AAFCDB3DCC57}"/>
              </a:ext>
            </a:extLst>
          </p:cNvPr>
          <p:cNvSpPr>
            <a:spLocks noGrp="1"/>
          </p:cNvSpPr>
          <p:nvPr>
            <p:ph type="body" sz="quarter" idx="33"/>
          </p:nvPr>
        </p:nvSpPr>
        <p:spPr/>
        <p:txBody>
          <a:bodyPr/>
          <a:lstStyle/>
          <a:p>
            <a:r>
              <a:rPr lang="pt-BR" dirty="0" smtClean="0">
                <a:hlinkClick r:id="rId3"/>
              </a:rPr>
              <a:t>diane.mcgregor@progressivepartnership.co.uk</a:t>
            </a:r>
            <a:endParaRPr lang="pt-BR" dirty="0"/>
          </a:p>
        </p:txBody>
      </p:sp>
      <p:sp>
        <p:nvSpPr>
          <p:cNvPr id="25" name="Text Placeholder 24">
            <a:extLst>
              <a:ext uri="{FF2B5EF4-FFF2-40B4-BE49-F238E27FC236}">
                <a16:creationId xmlns:a16="http://schemas.microsoft.com/office/drawing/2014/main" xmlns="" id="{3FB94BE2-EEE7-41FC-AD41-40A4451BEEAB}"/>
              </a:ext>
            </a:extLst>
          </p:cNvPr>
          <p:cNvSpPr>
            <a:spLocks noGrp="1"/>
          </p:cNvSpPr>
          <p:nvPr>
            <p:ph type="body" sz="quarter" idx="34"/>
          </p:nvPr>
        </p:nvSpPr>
        <p:spPr/>
        <p:txBody>
          <a:bodyPr/>
          <a:lstStyle/>
          <a:p>
            <a:r>
              <a:rPr lang="pt-BR" dirty="0" smtClean="0"/>
              <a:t>Ruth Bryan</a:t>
            </a:r>
            <a:endParaRPr lang="pt-BR" dirty="0"/>
          </a:p>
        </p:txBody>
      </p:sp>
      <p:sp>
        <p:nvSpPr>
          <p:cNvPr id="26" name="Text Placeholder 25">
            <a:extLst>
              <a:ext uri="{FF2B5EF4-FFF2-40B4-BE49-F238E27FC236}">
                <a16:creationId xmlns:a16="http://schemas.microsoft.com/office/drawing/2014/main" xmlns="" id="{9F5CA1C5-B1C5-45EE-865A-EBEB4F34DCCF}"/>
              </a:ext>
            </a:extLst>
          </p:cNvPr>
          <p:cNvSpPr>
            <a:spLocks noGrp="1"/>
          </p:cNvSpPr>
          <p:nvPr>
            <p:ph type="body" sz="quarter" idx="35"/>
          </p:nvPr>
        </p:nvSpPr>
        <p:spPr/>
        <p:txBody>
          <a:bodyPr/>
          <a:lstStyle/>
          <a:p>
            <a:r>
              <a:rPr lang="pt-BR" dirty="0" smtClean="0">
                <a:hlinkClick r:id="rId4"/>
              </a:rPr>
              <a:t>ruth.bryan@progressivepartnership.co.uk</a:t>
            </a:r>
            <a:endParaRPr lang="pt-BR" dirty="0"/>
          </a:p>
        </p:txBody>
      </p:sp>
    </p:spTree>
    <p:extLst>
      <p:ext uri="{BB962C8B-B14F-4D97-AF65-F5344CB8AC3E}">
        <p14:creationId xmlns:p14="http://schemas.microsoft.com/office/powerpoint/2010/main" val="207548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5B1380-712A-47DD-93BA-9A9827056BD3}"/>
              </a:ext>
            </a:extLst>
          </p:cNvPr>
          <p:cNvSpPr>
            <a:spLocks noGrp="1"/>
          </p:cNvSpPr>
          <p:nvPr>
            <p:ph type="ctrTitle"/>
          </p:nvPr>
        </p:nvSpPr>
        <p:spPr>
          <a:xfrm>
            <a:off x="392865" y="2217927"/>
            <a:ext cx="5093535" cy="1525603"/>
          </a:xfrm>
        </p:spPr>
        <p:txBody>
          <a:bodyPr/>
          <a:lstStyle/>
          <a:p>
            <a:r>
              <a:rPr lang="en-US" dirty="0" smtClean="0"/>
              <a:t>Visitor profile</a:t>
            </a:r>
            <a:endParaRPr lang="en-GB" dirty="0"/>
          </a:p>
        </p:txBody>
      </p:sp>
      <p:sp>
        <p:nvSpPr>
          <p:cNvPr id="15" name="Slide Number Placeholder 14">
            <a:extLst>
              <a:ext uri="{FF2B5EF4-FFF2-40B4-BE49-F238E27FC236}">
                <a16:creationId xmlns:a16="http://schemas.microsoft.com/office/drawing/2014/main" xmlns="" id="{5DA4082C-E9DA-4728-A8E4-C9CD02DD2716}"/>
              </a:ext>
            </a:extLst>
          </p:cNvPr>
          <p:cNvSpPr>
            <a:spLocks noGrp="1"/>
          </p:cNvSpPr>
          <p:nvPr>
            <p:ph type="sldNum" sz="quarter" idx="12"/>
          </p:nvPr>
        </p:nvSpPr>
        <p:spPr/>
        <p:txBody>
          <a:bodyPr/>
          <a:lstStyle/>
          <a:p>
            <a:fld id="{3CF2D5F0-42C9-44CC-9D46-F1CEB28D430F}" type="slidenum">
              <a:rPr lang="en-GB" smtClean="0"/>
              <a:pPr/>
              <a:t>6</a:t>
            </a:fld>
            <a:endParaRPr lang="en-GB" dirty="0"/>
          </a:p>
        </p:txBody>
      </p:sp>
    </p:spTree>
    <p:extLst>
      <p:ext uri="{BB962C8B-B14F-4D97-AF65-F5344CB8AC3E}">
        <p14:creationId xmlns:p14="http://schemas.microsoft.com/office/powerpoint/2010/main" val="293937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7</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3000" dirty="0" smtClean="0"/>
              <a:t>Even split of gender, and a spread of age groups. Very consistent with the previous summer season report, though more 75+ and fewer 16-24s this year </a:t>
            </a:r>
            <a:endParaRPr lang="en-GB" sz="3000" dirty="0"/>
          </a:p>
        </p:txBody>
      </p:sp>
      <p:sp>
        <p:nvSpPr>
          <p:cNvPr id="11" name="Text Placeholder 7"/>
          <p:cNvSpPr>
            <a:spLocks noGrp="1"/>
          </p:cNvSpPr>
          <p:nvPr>
            <p:ph type="body" sz="quarter" idx="4294967295"/>
          </p:nvPr>
        </p:nvSpPr>
        <p:spPr>
          <a:xfrm>
            <a:off x="146429" y="6505302"/>
            <a:ext cx="4130355" cy="248561"/>
          </a:xfrm>
          <a:prstGeom prst="rect">
            <a:avLst/>
          </a:prstGeom>
        </p:spPr>
        <p:txBody>
          <a:bodyPr/>
          <a:lstStyle/>
          <a:p>
            <a:pPr marL="0" indent="0">
              <a:lnSpc>
                <a:spcPct val="100000"/>
              </a:lnSpc>
              <a:spcBef>
                <a:spcPts val="0"/>
              </a:spcBef>
              <a:buNone/>
            </a:pPr>
            <a:r>
              <a:rPr lang="en-GB" sz="1000" b="1" dirty="0" smtClean="0"/>
              <a:t>Base </a:t>
            </a:r>
            <a:r>
              <a:rPr lang="en-GB" sz="1000" b="1" dirty="0"/>
              <a:t>(all): </a:t>
            </a:r>
            <a:r>
              <a:rPr lang="en-GB" sz="1000" b="1" dirty="0" smtClean="0"/>
              <a:t>2014 1,519, 2019 1,679</a:t>
            </a:r>
          </a:p>
        </p:txBody>
      </p:sp>
      <p:graphicFrame>
        <p:nvGraphicFramePr>
          <p:cNvPr id="13" name="Chart 12"/>
          <p:cNvGraphicFramePr/>
          <p:nvPr>
            <p:extLst>
              <p:ext uri="{D42A27DB-BD31-4B8C-83A1-F6EECF244321}">
                <p14:modId xmlns:p14="http://schemas.microsoft.com/office/powerpoint/2010/main" val="1252970298"/>
              </p:ext>
            </p:extLst>
          </p:nvPr>
        </p:nvGraphicFramePr>
        <p:xfrm>
          <a:off x="838009" y="1820091"/>
          <a:ext cx="4021374" cy="3809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1783199509"/>
              </p:ext>
            </p:extLst>
          </p:nvPr>
        </p:nvGraphicFramePr>
        <p:xfrm>
          <a:off x="5033554" y="1724298"/>
          <a:ext cx="6426925" cy="4057377"/>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11038789" y="4044099"/>
            <a:ext cx="367643" cy="274096"/>
          </a:xfrm>
          <a:prstGeom prst="ellipse">
            <a:avLst/>
          </a:prstGeom>
          <a:noFill/>
          <a:ln w="19050">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5572813" y="4261633"/>
            <a:ext cx="367643" cy="27409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16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8</a:t>
            </a:fld>
            <a:endParaRPr lang="en-GB" dirty="0"/>
          </a:p>
        </p:txBody>
      </p:sp>
      <p:sp>
        <p:nvSpPr>
          <p:cNvPr id="10" name="Text Placeholder 4"/>
          <p:cNvSpPr>
            <a:spLocks noGrp="1"/>
          </p:cNvSpPr>
          <p:nvPr>
            <p:ph type="body" sz="quarter" idx="11"/>
          </p:nvPr>
        </p:nvSpPr>
        <p:spPr>
          <a:xfrm>
            <a:off x="334964" y="180788"/>
            <a:ext cx="10656690" cy="1299219"/>
          </a:xfrm>
        </p:spPr>
        <p:txBody>
          <a:bodyPr>
            <a:noAutofit/>
          </a:bodyPr>
          <a:lstStyle/>
          <a:p>
            <a:r>
              <a:rPr lang="en-GB" sz="3200" dirty="0" smtClean="0"/>
              <a:t>As in 2014, the vast majority were visitors (just 3% were residents) – and most were on a leisure trip, holiday or day out</a:t>
            </a:r>
            <a:endParaRPr lang="en-GB" sz="3200" dirty="0">
              <a:solidFill>
                <a:srgbClr val="FF0000"/>
              </a:solidFill>
            </a:endParaRPr>
          </a:p>
        </p:txBody>
      </p:sp>
      <p:sp>
        <p:nvSpPr>
          <p:cNvPr id="11" name="Text Placeholder 7"/>
          <p:cNvSpPr>
            <a:spLocks noGrp="1"/>
          </p:cNvSpPr>
          <p:nvPr>
            <p:ph type="body" sz="quarter" idx="4294967295"/>
          </p:nvPr>
        </p:nvSpPr>
        <p:spPr>
          <a:xfrm>
            <a:off x="146429" y="6505302"/>
            <a:ext cx="4130355" cy="248561"/>
          </a:xfrm>
          <a:prstGeom prst="rect">
            <a:avLst/>
          </a:prstGeom>
        </p:spPr>
        <p:txBody>
          <a:bodyPr/>
          <a:lstStyle/>
          <a:p>
            <a:pPr marL="0" indent="0">
              <a:lnSpc>
                <a:spcPct val="100000"/>
              </a:lnSpc>
              <a:spcBef>
                <a:spcPts val="0"/>
              </a:spcBef>
              <a:buNone/>
            </a:pPr>
            <a:r>
              <a:rPr lang="en-GB" sz="1000" b="1" dirty="0" smtClean="0"/>
              <a:t>Base </a:t>
            </a:r>
            <a:r>
              <a:rPr lang="en-GB" sz="1000" b="1" dirty="0"/>
              <a:t>(</a:t>
            </a:r>
            <a:r>
              <a:rPr lang="en-GB" sz="1000" b="1" dirty="0" smtClean="0"/>
              <a:t>all): 2014 1,519, 2019 1,679</a:t>
            </a:r>
          </a:p>
        </p:txBody>
      </p:sp>
      <p:graphicFrame>
        <p:nvGraphicFramePr>
          <p:cNvPr id="7" name="Chart 6"/>
          <p:cNvGraphicFramePr/>
          <p:nvPr>
            <p:extLst>
              <p:ext uri="{D42A27DB-BD31-4B8C-83A1-F6EECF244321}">
                <p14:modId xmlns:p14="http://schemas.microsoft.com/office/powerpoint/2010/main" val="2783486277"/>
              </p:ext>
            </p:extLst>
          </p:nvPr>
        </p:nvGraphicFramePr>
        <p:xfrm>
          <a:off x="506412" y="1380223"/>
          <a:ext cx="4437061" cy="4480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578294089"/>
              </p:ext>
            </p:extLst>
          </p:nvPr>
        </p:nvGraphicFramePr>
        <p:xfrm>
          <a:off x="5407243" y="1961146"/>
          <a:ext cx="5120640" cy="40630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292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xmlns="" id="{E9817A4E-C2EC-4E8F-8ADB-85EFEA41AB5A}"/>
              </a:ext>
            </a:extLst>
          </p:cNvPr>
          <p:cNvSpPr>
            <a:spLocks noGrp="1"/>
          </p:cNvSpPr>
          <p:nvPr>
            <p:ph type="sldNum" sz="quarter" idx="12"/>
          </p:nvPr>
        </p:nvSpPr>
        <p:spPr/>
        <p:txBody>
          <a:bodyPr/>
          <a:lstStyle/>
          <a:p>
            <a:fld id="{3CF2D5F0-42C9-44CC-9D46-F1CEB28D430F}" type="slidenum">
              <a:rPr lang="en-GB" smtClean="0"/>
              <a:pPr/>
              <a:t>9</a:t>
            </a:fld>
            <a:endParaRPr lang="en-GB" dirty="0"/>
          </a:p>
        </p:txBody>
      </p:sp>
      <p:sp>
        <p:nvSpPr>
          <p:cNvPr id="10" name="Text Placeholder 4"/>
          <p:cNvSpPr>
            <a:spLocks noGrp="1"/>
          </p:cNvSpPr>
          <p:nvPr>
            <p:ph type="body" sz="quarter" idx="11"/>
          </p:nvPr>
        </p:nvSpPr>
        <p:spPr>
          <a:xfrm>
            <a:off x="334964" y="180788"/>
            <a:ext cx="10656690" cy="1299219"/>
          </a:xfrm>
        </p:spPr>
        <p:txBody>
          <a:bodyPr>
            <a:noAutofit/>
          </a:bodyPr>
          <a:lstStyle/>
          <a:p>
            <a:r>
              <a:rPr lang="en-GB" sz="3200" dirty="0" smtClean="0"/>
              <a:t>Visitors tended to be from Scotland (though slight drop in % since 2014); 1/4 were from rest of UK and 1/5 from Europe</a:t>
            </a:r>
            <a:endParaRPr lang="en-GB" sz="3200" dirty="0"/>
          </a:p>
        </p:txBody>
      </p:sp>
      <p:graphicFrame>
        <p:nvGraphicFramePr>
          <p:cNvPr id="15" name="Chart Placeholder 13">
            <a:extLst>
              <a:ext uri="{FF2B5EF4-FFF2-40B4-BE49-F238E27FC236}">
                <a16:creationId xmlns:a16="http://schemas.microsoft.com/office/drawing/2014/main" xmlns="" id="{F83DB8D7-227B-4989-B57F-768C3E32D747}"/>
              </a:ext>
            </a:extLst>
          </p:cNvPr>
          <p:cNvGraphicFramePr>
            <a:graphicFrameLocks/>
          </p:cNvGraphicFramePr>
          <p:nvPr>
            <p:extLst>
              <p:ext uri="{D42A27DB-BD31-4B8C-83A1-F6EECF244321}">
                <p14:modId xmlns:p14="http://schemas.microsoft.com/office/powerpoint/2010/main" val="2760028234"/>
              </p:ext>
            </p:extLst>
          </p:nvPr>
        </p:nvGraphicFramePr>
        <p:xfrm>
          <a:off x="1637706" y="1718003"/>
          <a:ext cx="8908374" cy="44563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4294967295"/>
          </p:nvPr>
        </p:nvSpPr>
        <p:spPr>
          <a:xfrm>
            <a:off x="475706" y="6497078"/>
            <a:ext cx="2467033" cy="248561"/>
          </a:xfrm>
          <a:prstGeom prst="rect">
            <a:avLst/>
          </a:prstGeom>
        </p:spPr>
        <p:txBody>
          <a:bodyPr>
            <a:normAutofit/>
          </a:bodyPr>
          <a:lstStyle/>
          <a:p>
            <a:pPr marL="0" indent="0" algn="r">
              <a:lnSpc>
                <a:spcPct val="100000"/>
              </a:lnSpc>
              <a:spcBef>
                <a:spcPts val="0"/>
              </a:spcBef>
              <a:buNone/>
            </a:pPr>
            <a:r>
              <a:rPr lang="en-GB" sz="1000" b="1" dirty="0" smtClean="0"/>
              <a:t>Base </a:t>
            </a:r>
            <a:r>
              <a:rPr lang="en-GB" sz="1000" b="1" dirty="0"/>
              <a:t>(</a:t>
            </a:r>
            <a:r>
              <a:rPr lang="en-GB" sz="1000" b="1" dirty="0" smtClean="0"/>
              <a:t>all visitors): 2014 1,467, 2019 1,629</a:t>
            </a:r>
          </a:p>
        </p:txBody>
      </p:sp>
      <p:sp>
        <p:nvSpPr>
          <p:cNvPr id="9" name="TextBox 8"/>
          <p:cNvSpPr txBox="1"/>
          <p:nvPr/>
        </p:nvSpPr>
        <p:spPr>
          <a:xfrm>
            <a:off x="7314329" y="6497078"/>
            <a:ext cx="4458571" cy="246221"/>
          </a:xfrm>
          <a:prstGeom prst="rect">
            <a:avLst/>
          </a:prstGeom>
          <a:noFill/>
        </p:spPr>
        <p:txBody>
          <a:bodyPr wrap="square" rtlCol="0">
            <a:spAutoFit/>
          </a:bodyPr>
          <a:lstStyle/>
          <a:p>
            <a:pPr algn="ctr"/>
            <a:r>
              <a:rPr lang="en-GB" sz="1000" dirty="0" smtClean="0"/>
              <a:t>* Detailed origin information is included in an Appendix to this report</a:t>
            </a:r>
            <a:endParaRPr lang="en-GB" sz="1000" dirty="0"/>
          </a:p>
        </p:txBody>
      </p:sp>
      <p:sp>
        <p:nvSpPr>
          <p:cNvPr id="13" name="Oval 12"/>
          <p:cNvSpPr/>
          <p:nvPr/>
        </p:nvSpPr>
        <p:spPr>
          <a:xfrm>
            <a:off x="3144289" y="2345030"/>
            <a:ext cx="441488" cy="2936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985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4B4F56"/>
      </a:dk1>
      <a:lt1>
        <a:srgbClr val="FFFFFF"/>
      </a:lt1>
      <a:dk2>
        <a:srgbClr val="5F5F5F"/>
      </a:dk2>
      <a:lt2>
        <a:srgbClr val="ECECEC"/>
      </a:lt2>
      <a:accent1>
        <a:srgbClr val="9FA052"/>
      </a:accent1>
      <a:accent2>
        <a:srgbClr val="7F9B9F"/>
      </a:accent2>
      <a:accent3>
        <a:srgbClr val="AF82CC"/>
      </a:accent3>
      <a:accent4>
        <a:srgbClr val="004416"/>
      </a:accent4>
      <a:accent5>
        <a:srgbClr val="92D050"/>
      </a:accent5>
      <a:accent6>
        <a:srgbClr val="024C90"/>
      </a:accent6>
      <a:hlink>
        <a:srgbClr val="641303"/>
      </a:hlink>
      <a:folHlink>
        <a:srgbClr val="088D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ogressive Presentation Template 260418" id="{AB40B7AF-66A8-4172-8A0D-EEE16E427D41}" vid="{DE83E377-AB11-4554-BDA4-A4C71CB9B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14E1F1-5E77-47DB-938F-174F108D4B6B}">
  <we:reference id="wa104381063" version="1.0.0.0" store="en-US" storeType="OMEX"/>
  <we:alternateReferences>
    <we:reference id="wa104381063"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Progressive Presentation Template 260418</Template>
  <TotalTime>9279</TotalTime>
  <Words>6852</Words>
  <Application>Microsoft Office PowerPoint</Application>
  <PresentationFormat>Widescreen</PresentationFormat>
  <Paragraphs>1261</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Helvetica</vt:lpstr>
      <vt:lpstr>Microsoft Tai Le</vt:lpstr>
      <vt:lpstr>Montserrat</vt:lpstr>
      <vt:lpstr>Myriad Pro</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Visitor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for visiting</vt:lpstr>
      <vt:lpstr>PowerPoint Presentation</vt:lpstr>
      <vt:lpstr>PowerPoint Presentation</vt:lpstr>
      <vt:lpstr>Activities undertaken</vt:lpstr>
      <vt:lpstr>PowerPoint Presentation</vt:lpstr>
      <vt:lpstr>PowerPoint Presentation</vt:lpstr>
      <vt:lpstr>PowerPoint Presentation</vt:lpstr>
      <vt:lpstr>Awareness &amp; perceptions of the National Park</vt:lpstr>
      <vt:lpstr>PowerPoint Presentation</vt:lpstr>
      <vt:lpstr>PowerPoint Presentation</vt:lpstr>
      <vt:lpstr>PowerPoint Presentation</vt:lpstr>
      <vt:lpstr>PowerPoint Presentation</vt:lpstr>
      <vt:lpstr>PowerPoint Presentation</vt:lpstr>
      <vt:lpstr>Ratings and areas for improvement</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Appendices</vt:lpstr>
      <vt:lpstr>PowerPoint Presentation</vt:lpstr>
      <vt:lpstr>PowerPoint Presentation</vt:lpstr>
      <vt:lpstr>PowerPoint Presentation</vt:lpstr>
      <vt:lpstr>PowerPoint Presentation</vt:lpstr>
      <vt:lpstr>PowerPoint Presentation</vt:lpstr>
      <vt:lpstr>Quantitative</vt:lpstr>
      <vt:lpstr>PowerPoint Presentation</vt:lpstr>
    </vt:vector>
  </TitlesOfParts>
  <Company>Progressive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Ruth Bryan</dc:creator>
  <cp:lastModifiedBy>Heather Trench</cp:lastModifiedBy>
  <cp:revision>1563</cp:revision>
  <cp:lastPrinted>2019-10-23T09:33:10Z</cp:lastPrinted>
  <dcterms:created xsi:type="dcterms:W3CDTF">2018-09-04T14:33:23Z</dcterms:created>
  <dcterms:modified xsi:type="dcterms:W3CDTF">2019-11-11T14:08:59Z</dcterms:modified>
</cp:coreProperties>
</file>